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93" r:id="rId2"/>
    <p:sldId id="256" r:id="rId3"/>
    <p:sldId id="257" r:id="rId4"/>
    <p:sldId id="263" r:id="rId5"/>
    <p:sldId id="258" r:id="rId6"/>
    <p:sldId id="259" r:id="rId7"/>
    <p:sldId id="294" r:id="rId8"/>
    <p:sldId id="295" r:id="rId9"/>
    <p:sldId id="296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5" r:id="rId26"/>
    <p:sldId id="286" r:id="rId27"/>
    <p:sldId id="287" r:id="rId28"/>
  </p:sldIdLst>
  <p:sldSz cx="9753600" cy="7315200"/>
  <p:notesSz cx="6858000" cy="9144000"/>
  <p:embeddedFontLst>
    <p:embeddedFont>
      <p:font typeface="Open Sans Bold" panose="020B0604020202020204" charset="0"/>
      <p:regular r:id="rId29"/>
    </p:embeddedFont>
    <p:embeddedFont>
      <p:font typeface="Hero" panose="020B0604020202020204" charset="-52"/>
      <p:regular r:id="rId30"/>
    </p:embeddedFont>
    <p:embeddedFont>
      <p:font typeface="Hero Bold" panose="020B0604020202020204" charset="-52"/>
      <p:regular r:id="rId31"/>
    </p:embeddedFont>
    <p:embeddedFont>
      <p:font typeface="PT Sans Bold" panose="020B0604020202020204" charset="-52"/>
      <p:regular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Open Sans" panose="020B0604020202020204" charset="0"/>
      <p:regular r:id="rId37"/>
    </p:embeddedFont>
    <p:embeddedFont>
      <p:font typeface="PT Sans" panose="020B0604020202020204" charset="-52"/>
      <p:regular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91" autoAdjust="0"/>
    <p:restoredTop sz="94622" autoAdjust="0"/>
  </p:normalViewPr>
  <p:slideViewPr>
    <p:cSldViewPr>
      <p:cViewPr>
        <p:scale>
          <a:sx n="66" d="100"/>
          <a:sy n="66" d="100"/>
        </p:scale>
        <p:origin x="1140" y="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svg"/><Relationship Id="rId7" Type="http://schemas.openxmlformats.org/officeDocument/2006/relationships/image" Target="../media/image4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svg"/><Relationship Id="rId7" Type="http://schemas.openxmlformats.org/officeDocument/2006/relationships/image" Target="../media/image4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39.sv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9.svg"/><Relationship Id="rId7" Type="http://schemas.openxmlformats.org/officeDocument/2006/relationships/image" Target="../media/image4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2083" r="208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 rot="5400000">
            <a:off x="3289759" y="3327555"/>
            <a:ext cx="3304092" cy="10314916"/>
            <a:chOff x="0" y="0"/>
            <a:chExt cx="2771140" cy="865111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771140" cy="8651115"/>
            </a:xfrm>
            <a:custGeom>
              <a:avLst/>
              <a:gdLst/>
              <a:ahLst/>
              <a:cxnLst/>
              <a:rect l="l" t="t" r="r" b="b"/>
              <a:pathLst>
                <a:path w="2771140" h="8651115">
                  <a:moveTo>
                    <a:pt x="0" y="0"/>
                  </a:moveTo>
                  <a:lnTo>
                    <a:pt x="0" y="7748145"/>
                  </a:lnTo>
                  <a:lnTo>
                    <a:pt x="1384300" y="8651115"/>
                  </a:lnTo>
                  <a:lnTo>
                    <a:pt x="2771140" y="7748145"/>
                  </a:lnTo>
                  <a:lnTo>
                    <a:pt x="2771140" y="0"/>
                  </a:lnTo>
                  <a:close/>
                </a:path>
              </a:pathLst>
            </a:custGeom>
            <a:solidFill>
              <a:srgbClr val="FFFFFF">
                <a:alpha val="24705"/>
              </a:srgbClr>
            </a:solidFill>
          </p:spPr>
        </p:sp>
      </p:grpSp>
      <p:grpSp>
        <p:nvGrpSpPr>
          <p:cNvPr id="10" name="Group 2"/>
          <p:cNvGrpSpPr/>
          <p:nvPr/>
        </p:nvGrpSpPr>
        <p:grpSpPr>
          <a:xfrm rot="5400000">
            <a:off x="1511340" y="2574140"/>
            <a:ext cx="7496692" cy="12227751"/>
            <a:chOff x="0" y="0"/>
            <a:chExt cx="2771140" cy="4519968"/>
          </a:xfrm>
        </p:grpSpPr>
        <p:sp>
          <p:nvSpPr>
            <p:cNvPr id="11" name="Freeform 3"/>
            <p:cNvSpPr/>
            <p:nvPr/>
          </p:nvSpPr>
          <p:spPr>
            <a:xfrm>
              <a:off x="0" y="0"/>
              <a:ext cx="2771140" cy="4519969"/>
            </a:xfrm>
            <a:custGeom>
              <a:avLst/>
              <a:gdLst/>
              <a:ahLst/>
              <a:cxnLst/>
              <a:rect l="l" t="t" r="r" b="b"/>
              <a:pathLst>
                <a:path w="2771140" h="4519969">
                  <a:moveTo>
                    <a:pt x="0" y="0"/>
                  </a:moveTo>
                  <a:lnTo>
                    <a:pt x="0" y="3616999"/>
                  </a:lnTo>
                  <a:lnTo>
                    <a:pt x="1384300" y="4519969"/>
                  </a:lnTo>
                  <a:lnTo>
                    <a:pt x="2771140" y="3616999"/>
                  </a:lnTo>
                  <a:lnTo>
                    <a:pt x="2771140" y="0"/>
                  </a:lnTo>
                  <a:close/>
                </a:path>
              </a:pathLst>
            </a:custGeom>
            <a:solidFill>
              <a:srgbClr val="F67525">
                <a:alpha val="77647"/>
              </a:srgbClr>
            </a:solidFill>
          </p:spPr>
        </p:sp>
      </p:grpSp>
      <p:sp>
        <p:nvSpPr>
          <p:cNvPr id="12" name="TextBox 5"/>
          <p:cNvSpPr txBox="1"/>
          <p:nvPr/>
        </p:nvSpPr>
        <p:spPr>
          <a:xfrm>
            <a:off x="4624523" y="1249635"/>
            <a:ext cx="8795113" cy="2407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77"/>
              </a:lnSpc>
            </a:pPr>
            <a:r>
              <a:rPr lang="en-US" sz="2698" dirty="0">
                <a:solidFill>
                  <a:srgbClr val="FFFFFF"/>
                </a:solidFill>
                <a:latin typeface="Hero"/>
              </a:rPr>
              <a:t>ФЕДОРЕНКО</a:t>
            </a:r>
          </a:p>
          <a:p>
            <a:pPr>
              <a:lnSpc>
                <a:spcPts val="3777"/>
              </a:lnSpc>
            </a:pPr>
            <a:r>
              <a:rPr lang="en-US" sz="2698" dirty="0">
                <a:solidFill>
                  <a:srgbClr val="FFFFFF"/>
                </a:solidFill>
                <a:latin typeface="Hero"/>
              </a:rPr>
              <a:t>СТАНИСЛАВ </a:t>
            </a:r>
          </a:p>
          <a:p>
            <a:pPr>
              <a:lnSpc>
                <a:spcPts val="3917"/>
              </a:lnSpc>
            </a:pPr>
            <a:r>
              <a:rPr lang="en-US" sz="2798" dirty="0">
                <a:solidFill>
                  <a:srgbClr val="FFFFFF"/>
                </a:solidFill>
                <a:latin typeface="Hero"/>
              </a:rPr>
              <a:t>ОЛЕГОВИЧ</a:t>
            </a:r>
          </a:p>
          <a:p>
            <a:pPr>
              <a:lnSpc>
                <a:spcPts val="3917"/>
              </a:lnSpc>
            </a:pPr>
            <a:r>
              <a:rPr lang="en-US" sz="2798" dirty="0">
                <a:solidFill>
                  <a:srgbClr val="FFFFFF"/>
                </a:solidFill>
                <a:latin typeface="Hero"/>
              </a:rPr>
              <a:t>КОММЕРЧЕСКИЙ ДИРЕКТОР</a:t>
            </a:r>
          </a:p>
          <a:p>
            <a:pPr>
              <a:lnSpc>
                <a:spcPts val="3777"/>
              </a:lnSpc>
            </a:pPr>
            <a:r>
              <a:rPr lang="en-US" sz="2698" dirty="0">
                <a:solidFill>
                  <a:srgbClr val="FFFFFF"/>
                </a:solidFill>
                <a:latin typeface="Hero"/>
              </a:rPr>
              <a:t>DOM.LIVE</a:t>
            </a:r>
          </a:p>
        </p:txBody>
      </p:sp>
      <p:pic>
        <p:nvPicPr>
          <p:cNvPr id="13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52006" y="583872"/>
            <a:ext cx="3815786" cy="3840807"/>
          </a:xfrm>
          <a:prstGeom prst="rect">
            <a:avLst/>
          </a:prstGeom>
        </p:spPr>
      </p:pic>
      <p:sp>
        <p:nvSpPr>
          <p:cNvPr id="14" name="TextBox 9"/>
          <p:cNvSpPr txBox="1"/>
          <p:nvPr/>
        </p:nvSpPr>
        <p:spPr>
          <a:xfrm>
            <a:off x="6749958" y="5500638"/>
            <a:ext cx="2877212" cy="11298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85"/>
              </a:lnSpc>
              <a:spcBef>
                <a:spcPct val="0"/>
              </a:spcBef>
            </a:pPr>
            <a:r>
              <a:rPr lang="en-US" sz="1632" dirty="0">
                <a:solidFill>
                  <a:srgbClr val="000000"/>
                </a:solidFill>
                <a:latin typeface="Hero"/>
              </a:rPr>
              <a:t> ОФИС: ПРЕСНЕНСКАЯ НАБЕРЕЖНАЯ 12, БАШНЯ ФЕДЕРАЦИЯ ЗАПАД, 40Й ЭТАЖ, ОФИС 20</a:t>
            </a:r>
          </a:p>
        </p:txBody>
      </p:sp>
      <p:sp>
        <p:nvSpPr>
          <p:cNvPr id="15" name="TextBox 10"/>
          <p:cNvSpPr txBox="1"/>
          <p:nvPr/>
        </p:nvSpPr>
        <p:spPr>
          <a:xfrm>
            <a:off x="2607536" y="5370692"/>
            <a:ext cx="3010030" cy="4865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18"/>
              </a:lnSpc>
              <a:spcBef>
                <a:spcPct val="0"/>
              </a:spcBef>
            </a:pPr>
            <a:r>
              <a:rPr lang="en-US" sz="2870">
                <a:solidFill>
                  <a:srgbClr val="000000"/>
                </a:solidFill>
                <a:latin typeface="Hero"/>
              </a:rPr>
              <a:t>+7 (926) 429 96 33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2408087" y="6479633"/>
            <a:ext cx="3209479" cy="3657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  <a:spcBef>
                <a:spcPct val="0"/>
              </a:spcBef>
            </a:pPr>
            <a:r>
              <a:rPr lang="en-US" sz="2100">
                <a:solidFill>
                  <a:srgbClr val="000000"/>
                </a:solidFill>
                <a:latin typeface="Hero"/>
              </a:rPr>
              <a:t>S.FEDORENKO@DOM.LIVE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1261" y="5334291"/>
            <a:ext cx="684358" cy="67010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0031" y="6399014"/>
            <a:ext cx="869868" cy="53849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1974" y="5681399"/>
            <a:ext cx="419100" cy="76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79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2083" r="208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1142805">
            <a:off x="3584622" y="-382470"/>
            <a:ext cx="9857631" cy="9627917"/>
            <a:chOff x="0" y="0"/>
            <a:chExt cx="1959554" cy="19138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959554" cy="1913890"/>
            </a:xfrm>
            <a:custGeom>
              <a:avLst/>
              <a:gdLst/>
              <a:ahLst/>
              <a:cxnLst/>
              <a:rect l="l" t="t" r="r" b="b"/>
              <a:pathLst>
                <a:path w="1959554" h="1913890">
                  <a:moveTo>
                    <a:pt x="0" y="0"/>
                  </a:moveTo>
                  <a:lnTo>
                    <a:pt x="1959554" y="0"/>
                  </a:lnTo>
                  <a:lnTo>
                    <a:pt x="1959554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F67525">
                <a:alpha val="83921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843913" y="245505"/>
            <a:ext cx="2693933" cy="1111537"/>
          </a:xfrm>
          <a:prstGeom prst="rect">
            <a:avLst/>
          </a:prstGeom>
        </p:spPr>
      </p:pic>
      <p:grpSp>
        <p:nvGrpSpPr>
          <p:cNvPr id="5" name="Group 5"/>
          <p:cNvGrpSpPr/>
          <p:nvPr/>
        </p:nvGrpSpPr>
        <p:grpSpPr>
          <a:xfrm rot="5400000">
            <a:off x="3289759" y="3327555"/>
            <a:ext cx="3304092" cy="10314916"/>
            <a:chOff x="0" y="0"/>
            <a:chExt cx="2771140" cy="865111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771140" cy="8651115"/>
            </a:xfrm>
            <a:custGeom>
              <a:avLst/>
              <a:gdLst/>
              <a:ahLst/>
              <a:cxnLst/>
              <a:rect l="l" t="t" r="r" b="b"/>
              <a:pathLst>
                <a:path w="2771140" h="8651115">
                  <a:moveTo>
                    <a:pt x="0" y="0"/>
                  </a:moveTo>
                  <a:lnTo>
                    <a:pt x="0" y="7748145"/>
                  </a:lnTo>
                  <a:lnTo>
                    <a:pt x="1384300" y="8651115"/>
                  </a:lnTo>
                  <a:lnTo>
                    <a:pt x="2771140" y="7748145"/>
                  </a:lnTo>
                  <a:lnTo>
                    <a:pt x="2771140" y="0"/>
                  </a:lnTo>
                  <a:close/>
                </a:path>
              </a:pathLst>
            </a:custGeom>
            <a:solidFill>
              <a:srgbClr val="FFFFFF">
                <a:alpha val="24705"/>
              </a:srgbClr>
            </a:solidFill>
          </p:spPr>
        </p:sp>
      </p:grpSp>
      <p:sp>
        <p:nvSpPr>
          <p:cNvPr id="8" name="TextBox 8"/>
          <p:cNvSpPr txBox="1"/>
          <p:nvPr/>
        </p:nvSpPr>
        <p:spPr>
          <a:xfrm>
            <a:off x="4223206" y="2009757"/>
            <a:ext cx="5461457" cy="2281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051"/>
              </a:lnSpc>
            </a:pPr>
            <a:r>
              <a:rPr lang="en-US" sz="4322">
                <a:solidFill>
                  <a:srgbClr val="6D1D74"/>
                </a:solidFill>
                <a:latin typeface="Hero Bold"/>
              </a:rPr>
              <a:t>ИННОВАЦИОННЫЕ</a:t>
            </a:r>
          </a:p>
          <a:p>
            <a:pPr>
              <a:lnSpc>
                <a:spcPts val="6051"/>
              </a:lnSpc>
            </a:pPr>
            <a:r>
              <a:rPr lang="en-US" sz="4322">
                <a:solidFill>
                  <a:srgbClr val="6D1D74"/>
                </a:solidFill>
                <a:latin typeface="Hero Bold"/>
              </a:rPr>
              <a:t>ОЦИНКОВАННЫЕ КОНСТРУКЦИИ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271328" y="4553174"/>
            <a:ext cx="5413335" cy="21800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422"/>
              </a:lnSpc>
            </a:pPr>
            <a:r>
              <a:rPr lang="en-US" sz="2444" dirty="0">
                <a:solidFill>
                  <a:srgbClr val="FFFFFF"/>
                </a:solidFill>
                <a:latin typeface="Hero"/>
              </a:rPr>
              <a:t>НОВЫЙ, СОВРЕМЕННЫЙ </a:t>
            </a:r>
          </a:p>
          <a:p>
            <a:pPr>
              <a:lnSpc>
                <a:spcPts val="3422"/>
              </a:lnSpc>
            </a:pPr>
            <a:r>
              <a:rPr lang="en-US" sz="2444" dirty="0">
                <a:solidFill>
                  <a:srgbClr val="FFFFFF"/>
                </a:solidFill>
                <a:latin typeface="Hero"/>
              </a:rPr>
              <a:t>ПОДХОД К СТРОИТЕЛЬСТВУ ДОМОВ, КОТОРЫЙ </a:t>
            </a:r>
            <a:r>
              <a:rPr lang="en-US" sz="2444" dirty="0" smtClean="0">
                <a:solidFill>
                  <a:srgbClr val="FFFFFF"/>
                </a:solidFill>
                <a:latin typeface="Hero"/>
              </a:rPr>
              <a:t>ОБЕСПЕЧИТ  КАЧЕСТВЕННЫМ ДОСТУПНЫМ ЖИЛЬЕМ</a:t>
            </a:r>
            <a:endParaRPr lang="en-US" sz="2444" dirty="0">
              <a:solidFill>
                <a:srgbClr val="FFFFFF"/>
              </a:solidFill>
              <a:latin typeface="Hero"/>
            </a:endParaRPr>
          </a:p>
        </p:txBody>
      </p:sp>
      <p:pic>
        <p:nvPicPr>
          <p:cNvPr id="10" name="Picture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-341438" y="-272194"/>
            <a:ext cx="4612766" cy="26504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2083" r="208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2"/>
          <p:cNvSpPr txBox="1"/>
          <p:nvPr/>
        </p:nvSpPr>
        <p:spPr>
          <a:xfrm>
            <a:off x="0" y="402766"/>
            <a:ext cx="9753600" cy="5813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09"/>
              </a:lnSpc>
            </a:pPr>
            <a:r>
              <a:rPr lang="en-US" sz="3363">
                <a:solidFill>
                  <a:srgbClr val="F67525"/>
                </a:solidFill>
                <a:latin typeface="Hero Bold"/>
              </a:rPr>
              <a:t>ЗА 10 МИНУТ</a:t>
            </a:r>
            <a:r>
              <a:rPr lang="en-US" sz="3363">
                <a:solidFill>
                  <a:srgbClr val="FFFFFF"/>
                </a:solidFill>
                <a:latin typeface="Hero Bold"/>
              </a:rPr>
              <a:t> ВЫ УЗНАЕТЕ КАК: </a:t>
            </a:r>
          </a:p>
        </p:txBody>
      </p:sp>
      <p:sp>
        <p:nvSpPr>
          <p:cNvPr id="13" name="TextBox 3"/>
          <p:cNvSpPr txBox="1"/>
          <p:nvPr/>
        </p:nvSpPr>
        <p:spPr>
          <a:xfrm>
            <a:off x="1342049" y="4621637"/>
            <a:ext cx="7839876" cy="11022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39"/>
              </a:lnSpc>
            </a:pPr>
            <a:r>
              <a:rPr lang="en-US" sz="2099" dirty="0">
                <a:solidFill>
                  <a:srgbClr val="FFFFFF"/>
                </a:solidFill>
                <a:latin typeface="Hero Bold"/>
              </a:rPr>
              <a:t>УЗНАЕТЕ КАК РЕШИТЬ </a:t>
            </a:r>
            <a:r>
              <a:rPr lang="en-US" sz="2099" dirty="0">
                <a:solidFill>
                  <a:srgbClr val="F67525"/>
                </a:solidFill>
                <a:latin typeface="Hero Bold"/>
              </a:rPr>
              <a:t>ЖИЛИЩНЫЙ ВОПРОС С ДОСТУПНЫМ ЖИЛЬЕМ</a:t>
            </a:r>
            <a:r>
              <a:rPr lang="en-US" sz="2099" dirty="0">
                <a:solidFill>
                  <a:srgbClr val="FFFFFF"/>
                </a:solidFill>
                <a:latin typeface="Hero Bold"/>
              </a:rPr>
              <a:t> НАСЕЛЕНИЯ С ОГРАНИЧЕННЫМ БЮДЖЕТОМ.</a:t>
            </a:r>
          </a:p>
        </p:txBody>
      </p:sp>
      <p:sp>
        <p:nvSpPr>
          <p:cNvPr id="14" name="TextBox 4"/>
          <p:cNvSpPr txBox="1"/>
          <p:nvPr/>
        </p:nvSpPr>
        <p:spPr>
          <a:xfrm>
            <a:off x="1398465" y="2217055"/>
            <a:ext cx="7839876" cy="7231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39"/>
              </a:lnSpc>
            </a:pPr>
            <a:r>
              <a:rPr lang="en-US" sz="2099">
                <a:solidFill>
                  <a:srgbClr val="FFFFFF"/>
                </a:solidFill>
                <a:latin typeface="Hero Bold"/>
              </a:rPr>
              <a:t>ПОЛУЧАТЬ ЭКОНОМИЮ </a:t>
            </a:r>
            <a:r>
              <a:rPr lang="en-US" sz="2099">
                <a:solidFill>
                  <a:srgbClr val="F67525"/>
                </a:solidFill>
                <a:latin typeface="Hero Bold"/>
              </a:rPr>
              <a:t>ДО 2 МЛН. РУБЛЕЙ</a:t>
            </a:r>
            <a:r>
              <a:rPr lang="en-US" sz="2099">
                <a:solidFill>
                  <a:srgbClr val="FFFFFF"/>
                </a:solidFill>
                <a:latin typeface="Hero Bold"/>
              </a:rPr>
              <a:t> </a:t>
            </a:r>
            <a:r>
              <a:rPr lang="en-US" sz="2099">
                <a:solidFill>
                  <a:srgbClr val="F67525"/>
                </a:solidFill>
                <a:latin typeface="Hero Bold"/>
              </a:rPr>
              <a:t>НА КАЖДЫЕ 100 КВ. М. </a:t>
            </a:r>
          </a:p>
        </p:txBody>
      </p:sp>
      <p:sp>
        <p:nvSpPr>
          <p:cNvPr id="15" name="TextBox 5"/>
          <p:cNvSpPr txBox="1"/>
          <p:nvPr/>
        </p:nvSpPr>
        <p:spPr>
          <a:xfrm>
            <a:off x="1398465" y="3121789"/>
            <a:ext cx="7839876" cy="7231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39"/>
              </a:lnSpc>
            </a:pPr>
            <a:r>
              <a:rPr lang="en-US" sz="2099">
                <a:solidFill>
                  <a:srgbClr val="FFFFFF"/>
                </a:solidFill>
                <a:latin typeface="Hero Bold"/>
              </a:rPr>
              <a:t>ЭКОНОМИТЬ НА ОТОПЛЕНИИ </a:t>
            </a:r>
            <a:r>
              <a:rPr lang="en-US" sz="2099">
                <a:solidFill>
                  <a:srgbClr val="F67525"/>
                </a:solidFill>
                <a:latin typeface="Hero Bold"/>
              </a:rPr>
              <a:t>ДО 50 ТЫС. РУБЛЕЙ НА КАЖДЫЕ 100 КВ. М.</a:t>
            </a:r>
          </a:p>
        </p:txBody>
      </p:sp>
      <p:sp>
        <p:nvSpPr>
          <p:cNvPr id="16" name="TextBox 6"/>
          <p:cNvSpPr txBox="1"/>
          <p:nvPr/>
        </p:nvSpPr>
        <p:spPr>
          <a:xfrm>
            <a:off x="1398465" y="4054362"/>
            <a:ext cx="7839876" cy="3586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39"/>
              </a:lnSpc>
            </a:pPr>
            <a:r>
              <a:rPr lang="en-US" sz="2099">
                <a:solidFill>
                  <a:srgbClr val="FFFFFF"/>
                </a:solidFill>
                <a:latin typeface="Hero Bold"/>
              </a:rPr>
              <a:t>УВЕЛИЧИТЬ В РАЗЫ СКОРОСТЬ СТРОИТЕЛЬСТВА!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980948"/>
            <a:ext cx="563015" cy="59766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615" y="2918169"/>
            <a:ext cx="553000" cy="58703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615" y="3760846"/>
            <a:ext cx="553000" cy="58703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615" y="4548667"/>
            <a:ext cx="553000" cy="5870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t="43" b="4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"/>
          <p:cNvGrpSpPr/>
          <p:nvPr/>
        </p:nvGrpSpPr>
        <p:grpSpPr>
          <a:xfrm>
            <a:off x="407985" y="1366556"/>
            <a:ext cx="2810078" cy="805055"/>
            <a:chOff x="0" y="0"/>
            <a:chExt cx="1654516" cy="474000"/>
          </a:xfrm>
        </p:grpSpPr>
        <p:sp>
          <p:nvSpPr>
            <p:cNvPr id="31" name="Freeform 3"/>
            <p:cNvSpPr/>
            <p:nvPr/>
          </p:nvSpPr>
          <p:spPr>
            <a:xfrm>
              <a:off x="0" y="0"/>
              <a:ext cx="1654516" cy="474000"/>
            </a:xfrm>
            <a:custGeom>
              <a:avLst/>
              <a:gdLst/>
              <a:ahLst/>
              <a:cxnLst/>
              <a:rect l="l" t="t" r="r" b="b"/>
              <a:pathLst>
                <a:path w="1654516" h="474000">
                  <a:moveTo>
                    <a:pt x="0" y="0"/>
                  </a:moveTo>
                  <a:lnTo>
                    <a:pt x="1654516" y="0"/>
                  </a:lnTo>
                  <a:lnTo>
                    <a:pt x="1654516" y="474000"/>
                  </a:lnTo>
                  <a:lnTo>
                    <a:pt x="0" y="474000"/>
                  </a:lnTo>
                  <a:close/>
                </a:path>
              </a:pathLst>
            </a:custGeom>
            <a:solidFill>
              <a:srgbClr val="F67525">
                <a:alpha val="78823"/>
              </a:srgbClr>
            </a:solidFill>
          </p:spPr>
        </p:sp>
      </p:grpSp>
      <p:grpSp>
        <p:nvGrpSpPr>
          <p:cNvPr id="32" name="Group 4"/>
          <p:cNvGrpSpPr/>
          <p:nvPr/>
        </p:nvGrpSpPr>
        <p:grpSpPr>
          <a:xfrm>
            <a:off x="3365830" y="1366556"/>
            <a:ext cx="3093420" cy="805055"/>
            <a:chOff x="0" y="0"/>
            <a:chExt cx="1821342" cy="474000"/>
          </a:xfrm>
        </p:grpSpPr>
        <p:sp>
          <p:nvSpPr>
            <p:cNvPr id="33" name="Freeform 5"/>
            <p:cNvSpPr/>
            <p:nvPr/>
          </p:nvSpPr>
          <p:spPr>
            <a:xfrm>
              <a:off x="0" y="0"/>
              <a:ext cx="1821342" cy="474000"/>
            </a:xfrm>
            <a:custGeom>
              <a:avLst/>
              <a:gdLst/>
              <a:ahLst/>
              <a:cxnLst/>
              <a:rect l="l" t="t" r="r" b="b"/>
              <a:pathLst>
                <a:path w="1821342" h="474000">
                  <a:moveTo>
                    <a:pt x="0" y="0"/>
                  </a:moveTo>
                  <a:lnTo>
                    <a:pt x="1821342" y="0"/>
                  </a:lnTo>
                  <a:lnTo>
                    <a:pt x="1821342" y="474000"/>
                  </a:lnTo>
                  <a:lnTo>
                    <a:pt x="0" y="474000"/>
                  </a:lnTo>
                  <a:close/>
                </a:path>
              </a:pathLst>
            </a:custGeom>
            <a:solidFill>
              <a:srgbClr val="F67525">
                <a:alpha val="78823"/>
              </a:srgbClr>
            </a:solidFill>
          </p:spPr>
        </p:sp>
      </p:grpSp>
      <p:grpSp>
        <p:nvGrpSpPr>
          <p:cNvPr id="34" name="Group 6"/>
          <p:cNvGrpSpPr/>
          <p:nvPr/>
        </p:nvGrpSpPr>
        <p:grpSpPr>
          <a:xfrm>
            <a:off x="6616785" y="1366556"/>
            <a:ext cx="2869168" cy="805055"/>
            <a:chOff x="0" y="0"/>
            <a:chExt cx="1689307" cy="474000"/>
          </a:xfrm>
        </p:grpSpPr>
        <p:sp>
          <p:nvSpPr>
            <p:cNvPr id="35" name="Freeform 7"/>
            <p:cNvSpPr/>
            <p:nvPr/>
          </p:nvSpPr>
          <p:spPr>
            <a:xfrm>
              <a:off x="0" y="0"/>
              <a:ext cx="1689307" cy="474000"/>
            </a:xfrm>
            <a:custGeom>
              <a:avLst/>
              <a:gdLst/>
              <a:ahLst/>
              <a:cxnLst/>
              <a:rect l="l" t="t" r="r" b="b"/>
              <a:pathLst>
                <a:path w="1689307" h="474000">
                  <a:moveTo>
                    <a:pt x="0" y="0"/>
                  </a:moveTo>
                  <a:lnTo>
                    <a:pt x="1689307" y="0"/>
                  </a:lnTo>
                  <a:lnTo>
                    <a:pt x="1689307" y="474000"/>
                  </a:lnTo>
                  <a:lnTo>
                    <a:pt x="0" y="474000"/>
                  </a:lnTo>
                  <a:close/>
                </a:path>
              </a:pathLst>
            </a:custGeom>
            <a:solidFill>
              <a:srgbClr val="F67525">
                <a:alpha val="78823"/>
              </a:srgbClr>
            </a:solidFill>
          </p:spPr>
        </p:sp>
      </p:grpSp>
      <p:grpSp>
        <p:nvGrpSpPr>
          <p:cNvPr id="36" name="Group 8"/>
          <p:cNvGrpSpPr/>
          <p:nvPr/>
        </p:nvGrpSpPr>
        <p:grpSpPr>
          <a:xfrm>
            <a:off x="395471" y="2177864"/>
            <a:ext cx="2822591" cy="3213682"/>
            <a:chOff x="0" y="0"/>
            <a:chExt cx="5973100" cy="6800718"/>
          </a:xfrm>
        </p:grpSpPr>
        <p:sp>
          <p:nvSpPr>
            <p:cNvPr id="37" name="Freeform 9"/>
            <p:cNvSpPr/>
            <p:nvPr/>
          </p:nvSpPr>
          <p:spPr>
            <a:xfrm>
              <a:off x="0" y="0"/>
              <a:ext cx="5973101" cy="6800718"/>
            </a:xfrm>
            <a:custGeom>
              <a:avLst/>
              <a:gdLst/>
              <a:ahLst/>
              <a:cxnLst/>
              <a:rect l="l" t="t" r="r" b="b"/>
              <a:pathLst>
                <a:path w="5973101" h="6800718">
                  <a:moveTo>
                    <a:pt x="5848640" y="59690"/>
                  </a:moveTo>
                  <a:cubicBezTo>
                    <a:pt x="5884200" y="59690"/>
                    <a:pt x="5913410" y="88900"/>
                    <a:pt x="5913410" y="124460"/>
                  </a:cubicBezTo>
                  <a:lnTo>
                    <a:pt x="5913410" y="6676258"/>
                  </a:lnTo>
                  <a:cubicBezTo>
                    <a:pt x="5913410" y="6711818"/>
                    <a:pt x="5884200" y="6741028"/>
                    <a:pt x="5848640" y="6741028"/>
                  </a:cubicBezTo>
                  <a:lnTo>
                    <a:pt x="124460" y="6741028"/>
                  </a:lnTo>
                  <a:cubicBezTo>
                    <a:pt x="88900" y="6741028"/>
                    <a:pt x="59690" y="6711818"/>
                    <a:pt x="59690" y="667625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5848640" y="59690"/>
                  </a:lnTo>
                  <a:moveTo>
                    <a:pt x="5848640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6676258"/>
                  </a:lnTo>
                  <a:cubicBezTo>
                    <a:pt x="0" y="6744838"/>
                    <a:pt x="55880" y="6800718"/>
                    <a:pt x="124460" y="6800718"/>
                  </a:cubicBezTo>
                  <a:lnTo>
                    <a:pt x="5848640" y="6800718"/>
                  </a:lnTo>
                  <a:cubicBezTo>
                    <a:pt x="5917221" y="6800718"/>
                    <a:pt x="5973101" y="6744838"/>
                    <a:pt x="5973101" y="6676258"/>
                  </a:cubicBezTo>
                  <a:lnTo>
                    <a:pt x="5973101" y="124460"/>
                  </a:lnTo>
                  <a:cubicBezTo>
                    <a:pt x="5973100" y="55880"/>
                    <a:pt x="5917220" y="0"/>
                    <a:pt x="5848640" y="0"/>
                  </a:cubicBezTo>
                  <a:close/>
                </a:path>
              </a:pathLst>
            </a:custGeom>
            <a:solidFill>
              <a:srgbClr val="F67525"/>
            </a:solidFill>
          </p:spPr>
        </p:sp>
      </p:grpSp>
      <p:sp>
        <p:nvSpPr>
          <p:cNvPr id="38" name="TextBox 10"/>
          <p:cNvSpPr txBox="1"/>
          <p:nvPr/>
        </p:nvSpPr>
        <p:spPr>
          <a:xfrm>
            <a:off x="853364" y="2350398"/>
            <a:ext cx="2660234" cy="30035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028"/>
              </a:lnSpc>
            </a:pPr>
            <a:r>
              <a:rPr lang="en-US" sz="1448" dirty="0" err="1">
                <a:solidFill>
                  <a:srgbClr val="F67525"/>
                </a:solidFill>
                <a:latin typeface="Hero"/>
              </a:rPr>
              <a:t>Роботизированное</a:t>
            </a:r>
            <a:endParaRPr lang="en-US" sz="1448" dirty="0">
              <a:solidFill>
                <a:srgbClr val="F67525"/>
              </a:solidFill>
              <a:latin typeface="Hero"/>
            </a:endParaRPr>
          </a:p>
          <a:p>
            <a:pPr>
              <a:lnSpc>
                <a:spcPts val="2028"/>
              </a:lnSpc>
            </a:pPr>
            <a:r>
              <a:rPr lang="en-US" sz="1448" dirty="0" err="1">
                <a:solidFill>
                  <a:srgbClr val="F67525"/>
                </a:solidFill>
                <a:latin typeface="Hero"/>
              </a:rPr>
              <a:t>производство</a:t>
            </a:r>
            <a:r>
              <a:rPr lang="en-US" sz="1448" dirty="0">
                <a:solidFill>
                  <a:srgbClr val="F67525"/>
                </a:solidFill>
                <a:latin typeface="Hero"/>
              </a:rPr>
              <a:t> </a:t>
            </a:r>
            <a:r>
              <a:rPr lang="en-US" sz="1448" dirty="0" err="1">
                <a:solidFill>
                  <a:srgbClr val="FFFFFF"/>
                </a:solidFill>
                <a:latin typeface="Hero"/>
              </a:rPr>
              <a:t>инновационных</a:t>
            </a:r>
            <a:endParaRPr lang="en-US" sz="1448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028"/>
              </a:lnSpc>
            </a:pPr>
            <a:r>
              <a:rPr lang="en-US" sz="1448" dirty="0" err="1">
                <a:solidFill>
                  <a:srgbClr val="FFFFFF"/>
                </a:solidFill>
                <a:latin typeface="Hero"/>
              </a:rPr>
              <a:t>стальных</a:t>
            </a:r>
            <a:r>
              <a:rPr lang="en-US" sz="144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48" dirty="0" err="1">
                <a:solidFill>
                  <a:srgbClr val="FFFFFF"/>
                </a:solidFill>
                <a:latin typeface="Hero"/>
              </a:rPr>
              <a:t>каркасов</a:t>
            </a:r>
            <a:endParaRPr lang="en-US" sz="1448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028"/>
              </a:lnSpc>
            </a:pPr>
            <a:endParaRPr lang="en-US" sz="1448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028"/>
              </a:lnSpc>
            </a:pPr>
            <a:r>
              <a:rPr lang="en-US" sz="1448" dirty="0" err="1">
                <a:solidFill>
                  <a:srgbClr val="F67525"/>
                </a:solidFill>
                <a:latin typeface="Hero"/>
              </a:rPr>
              <a:t>Дилерские</a:t>
            </a:r>
            <a:r>
              <a:rPr lang="en-US" sz="1448" dirty="0">
                <a:solidFill>
                  <a:srgbClr val="F67525"/>
                </a:solidFill>
                <a:latin typeface="Hero"/>
              </a:rPr>
              <a:t> </a:t>
            </a:r>
            <a:r>
              <a:rPr lang="en-US" sz="1448" dirty="0" err="1">
                <a:solidFill>
                  <a:srgbClr val="F67525"/>
                </a:solidFill>
                <a:latin typeface="Hero"/>
              </a:rPr>
              <a:t>цены</a:t>
            </a:r>
            <a:r>
              <a:rPr lang="en-US" sz="144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48" dirty="0" err="1">
                <a:solidFill>
                  <a:srgbClr val="FFFFFF"/>
                </a:solidFill>
                <a:latin typeface="Hero"/>
              </a:rPr>
              <a:t>от</a:t>
            </a:r>
            <a:r>
              <a:rPr lang="en-US" sz="144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48" dirty="0" err="1">
                <a:solidFill>
                  <a:srgbClr val="FFFFFF"/>
                </a:solidFill>
                <a:latin typeface="Hero"/>
              </a:rPr>
              <a:t>проверенных</a:t>
            </a:r>
            <a:r>
              <a:rPr lang="en-US" sz="144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48" dirty="0" err="1">
                <a:solidFill>
                  <a:srgbClr val="FFFFFF"/>
                </a:solidFill>
                <a:latin typeface="Hero"/>
              </a:rPr>
              <a:t>заводов</a:t>
            </a:r>
            <a:endParaRPr lang="en-US" sz="1448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028"/>
              </a:lnSpc>
            </a:pPr>
            <a:r>
              <a:rPr lang="en-US" sz="1448" dirty="0" err="1">
                <a:solidFill>
                  <a:srgbClr val="FFFFFF"/>
                </a:solidFill>
                <a:latin typeface="Hero"/>
              </a:rPr>
              <a:t>производителей</a:t>
            </a:r>
            <a:endParaRPr lang="en-US" sz="1448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028"/>
              </a:lnSpc>
            </a:pPr>
            <a:endParaRPr lang="en-US" sz="1448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1820"/>
              </a:lnSpc>
            </a:pPr>
            <a:r>
              <a:rPr lang="en-US" sz="1300" dirty="0" err="1">
                <a:solidFill>
                  <a:srgbClr val="FFFFFF"/>
                </a:solidFill>
                <a:latin typeface="Hero"/>
              </a:rPr>
              <a:t>Соединения</a:t>
            </a:r>
            <a:r>
              <a:rPr lang="en-US" sz="1300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00" dirty="0" err="1">
                <a:solidFill>
                  <a:srgbClr val="F67525"/>
                </a:solidFill>
                <a:latin typeface="Hero"/>
              </a:rPr>
              <a:t>повышенной</a:t>
            </a:r>
            <a:endParaRPr lang="en-US" sz="1300" dirty="0">
              <a:solidFill>
                <a:srgbClr val="F67525"/>
              </a:solidFill>
              <a:latin typeface="Hero"/>
            </a:endParaRPr>
          </a:p>
          <a:p>
            <a:pPr>
              <a:lnSpc>
                <a:spcPts val="1820"/>
              </a:lnSpc>
            </a:pPr>
            <a:r>
              <a:rPr lang="en-US" sz="1300" dirty="0" err="1">
                <a:solidFill>
                  <a:srgbClr val="F67525"/>
                </a:solidFill>
                <a:latin typeface="Hero"/>
              </a:rPr>
              <a:t>прочности</a:t>
            </a:r>
            <a:r>
              <a:rPr lang="en-US" sz="1300" dirty="0">
                <a:solidFill>
                  <a:srgbClr val="F67525"/>
                </a:solidFill>
                <a:latin typeface="Hero"/>
              </a:rPr>
              <a:t>, </a:t>
            </a:r>
            <a:r>
              <a:rPr lang="en-US" sz="1300" dirty="0" err="1">
                <a:solidFill>
                  <a:srgbClr val="FFFFFF"/>
                </a:solidFill>
                <a:latin typeface="Hero"/>
              </a:rPr>
              <a:t>снижающих</a:t>
            </a:r>
            <a:endParaRPr lang="en-US" sz="1300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1820"/>
              </a:lnSpc>
            </a:pPr>
            <a:r>
              <a:rPr lang="en-US" sz="1300" dirty="0" err="1">
                <a:solidFill>
                  <a:srgbClr val="FFFFFF"/>
                </a:solidFill>
                <a:latin typeface="Hero"/>
              </a:rPr>
              <a:t>металлоемкость</a:t>
            </a:r>
            <a:endParaRPr lang="en-US" sz="1300" dirty="0">
              <a:solidFill>
                <a:srgbClr val="FFFFFF"/>
              </a:solidFill>
              <a:latin typeface="Hero"/>
            </a:endParaRPr>
          </a:p>
        </p:txBody>
      </p:sp>
      <p:grpSp>
        <p:nvGrpSpPr>
          <p:cNvPr id="39" name="Group 11"/>
          <p:cNvGrpSpPr/>
          <p:nvPr/>
        </p:nvGrpSpPr>
        <p:grpSpPr>
          <a:xfrm>
            <a:off x="3365830" y="2171611"/>
            <a:ext cx="3093420" cy="3213682"/>
            <a:chOff x="0" y="0"/>
            <a:chExt cx="6546223" cy="6800718"/>
          </a:xfrm>
        </p:grpSpPr>
        <p:sp>
          <p:nvSpPr>
            <p:cNvPr id="40" name="Freeform 12"/>
            <p:cNvSpPr/>
            <p:nvPr/>
          </p:nvSpPr>
          <p:spPr>
            <a:xfrm>
              <a:off x="0" y="0"/>
              <a:ext cx="6546223" cy="6800718"/>
            </a:xfrm>
            <a:custGeom>
              <a:avLst/>
              <a:gdLst/>
              <a:ahLst/>
              <a:cxnLst/>
              <a:rect l="l" t="t" r="r" b="b"/>
              <a:pathLst>
                <a:path w="6546223" h="6800718">
                  <a:moveTo>
                    <a:pt x="6421763" y="59690"/>
                  </a:moveTo>
                  <a:cubicBezTo>
                    <a:pt x="6457323" y="59690"/>
                    <a:pt x="6486533" y="88900"/>
                    <a:pt x="6486533" y="124460"/>
                  </a:cubicBezTo>
                  <a:lnTo>
                    <a:pt x="6486533" y="6676258"/>
                  </a:lnTo>
                  <a:cubicBezTo>
                    <a:pt x="6486533" y="6711818"/>
                    <a:pt x="6457323" y="6741028"/>
                    <a:pt x="6421763" y="6741028"/>
                  </a:cubicBezTo>
                  <a:lnTo>
                    <a:pt x="124460" y="6741028"/>
                  </a:lnTo>
                  <a:cubicBezTo>
                    <a:pt x="88900" y="6741028"/>
                    <a:pt x="59690" y="6711818"/>
                    <a:pt x="59690" y="667625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6421763" y="59690"/>
                  </a:lnTo>
                  <a:moveTo>
                    <a:pt x="6421763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6676258"/>
                  </a:lnTo>
                  <a:cubicBezTo>
                    <a:pt x="0" y="6744838"/>
                    <a:pt x="55880" y="6800718"/>
                    <a:pt x="124460" y="6800718"/>
                  </a:cubicBezTo>
                  <a:lnTo>
                    <a:pt x="6421763" y="6800718"/>
                  </a:lnTo>
                  <a:cubicBezTo>
                    <a:pt x="6490343" y="6800718"/>
                    <a:pt x="6546223" y="6744838"/>
                    <a:pt x="6546223" y="6676258"/>
                  </a:cubicBezTo>
                  <a:lnTo>
                    <a:pt x="6546223" y="124460"/>
                  </a:lnTo>
                  <a:cubicBezTo>
                    <a:pt x="6546223" y="55880"/>
                    <a:pt x="6490343" y="0"/>
                    <a:pt x="6421763" y="0"/>
                  </a:cubicBezTo>
                  <a:close/>
                </a:path>
              </a:pathLst>
            </a:custGeom>
            <a:solidFill>
              <a:srgbClr val="F67525"/>
            </a:solidFill>
          </p:spPr>
        </p:sp>
      </p:grpSp>
      <p:sp>
        <p:nvSpPr>
          <p:cNvPr id="41" name="TextBox 13"/>
          <p:cNvSpPr txBox="1"/>
          <p:nvPr/>
        </p:nvSpPr>
        <p:spPr>
          <a:xfrm>
            <a:off x="3862754" y="2436460"/>
            <a:ext cx="3175315" cy="22661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52"/>
              </a:lnSpc>
            </a:pPr>
            <a:r>
              <a:rPr lang="en-US" sz="1608">
                <a:solidFill>
                  <a:srgbClr val="FFFFFF"/>
                </a:solidFill>
                <a:latin typeface="Hero"/>
              </a:rPr>
              <a:t>Оплата труда </a:t>
            </a:r>
            <a:r>
              <a:rPr lang="en-US" sz="1608">
                <a:solidFill>
                  <a:srgbClr val="F67525"/>
                </a:solidFill>
                <a:latin typeface="Hero"/>
              </a:rPr>
              <a:t>без</a:t>
            </a:r>
          </a:p>
          <a:p>
            <a:pPr>
              <a:lnSpc>
                <a:spcPts val="2252"/>
              </a:lnSpc>
            </a:pPr>
            <a:r>
              <a:rPr lang="en-US" sz="1608">
                <a:solidFill>
                  <a:srgbClr val="FFFFFF"/>
                </a:solidFill>
                <a:latin typeface="Hero"/>
              </a:rPr>
              <a:t>коммерческих расценок</a:t>
            </a:r>
          </a:p>
          <a:p>
            <a:pPr>
              <a:lnSpc>
                <a:spcPts val="2252"/>
              </a:lnSpc>
            </a:pPr>
            <a:endParaRPr lang="en-US" sz="1608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252"/>
              </a:lnSpc>
            </a:pPr>
            <a:r>
              <a:rPr lang="en-US" sz="1608">
                <a:solidFill>
                  <a:srgbClr val="F67525"/>
                </a:solidFill>
                <a:latin typeface="Hero"/>
              </a:rPr>
              <a:t>Фикс </a:t>
            </a:r>
            <a:r>
              <a:rPr lang="en-US" sz="1608">
                <a:solidFill>
                  <a:srgbClr val="FFFFFF"/>
                </a:solidFill>
                <a:latin typeface="Hero"/>
              </a:rPr>
              <a:t>за сборку и</a:t>
            </a:r>
          </a:p>
          <a:p>
            <a:pPr>
              <a:lnSpc>
                <a:spcPts val="2252"/>
              </a:lnSpc>
            </a:pPr>
            <a:r>
              <a:rPr lang="en-US" sz="1608">
                <a:solidFill>
                  <a:srgbClr val="FFFFFF"/>
                </a:solidFill>
                <a:latin typeface="Hero"/>
              </a:rPr>
              <a:t>монтаж</a:t>
            </a:r>
          </a:p>
          <a:p>
            <a:pPr>
              <a:lnSpc>
                <a:spcPts val="2252"/>
              </a:lnSpc>
            </a:pPr>
            <a:endParaRPr lang="en-US" sz="1608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252"/>
              </a:lnSpc>
            </a:pPr>
            <a:r>
              <a:rPr lang="en-US" sz="1608">
                <a:solidFill>
                  <a:srgbClr val="F67525"/>
                </a:solidFill>
                <a:latin typeface="Hero"/>
              </a:rPr>
              <a:t>Справедливые </a:t>
            </a:r>
            <a:r>
              <a:rPr lang="en-US" sz="1608">
                <a:solidFill>
                  <a:srgbClr val="FFFFFF"/>
                </a:solidFill>
                <a:latin typeface="Hero"/>
              </a:rPr>
              <a:t>цены</a:t>
            </a:r>
          </a:p>
          <a:p>
            <a:pPr>
              <a:lnSpc>
                <a:spcPts val="2252"/>
              </a:lnSpc>
            </a:pPr>
            <a:r>
              <a:rPr lang="en-US" sz="1608">
                <a:solidFill>
                  <a:srgbClr val="FFFFFF"/>
                </a:solidFill>
                <a:latin typeface="Hero"/>
              </a:rPr>
              <a:t>за монтаж</a:t>
            </a:r>
          </a:p>
        </p:txBody>
      </p:sp>
      <p:grpSp>
        <p:nvGrpSpPr>
          <p:cNvPr id="42" name="Group 14"/>
          <p:cNvGrpSpPr/>
          <p:nvPr/>
        </p:nvGrpSpPr>
        <p:grpSpPr>
          <a:xfrm>
            <a:off x="6616785" y="2177864"/>
            <a:ext cx="2869168" cy="3213682"/>
            <a:chOff x="0" y="0"/>
            <a:chExt cx="6071666" cy="6800718"/>
          </a:xfrm>
        </p:grpSpPr>
        <p:sp>
          <p:nvSpPr>
            <p:cNvPr id="43" name="Freeform 15"/>
            <p:cNvSpPr/>
            <p:nvPr/>
          </p:nvSpPr>
          <p:spPr>
            <a:xfrm>
              <a:off x="0" y="0"/>
              <a:ext cx="6071666" cy="6800718"/>
            </a:xfrm>
            <a:custGeom>
              <a:avLst/>
              <a:gdLst/>
              <a:ahLst/>
              <a:cxnLst/>
              <a:rect l="l" t="t" r="r" b="b"/>
              <a:pathLst>
                <a:path w="6071666" h="6800718">
                  <a:moveTo>
                    <a:pt x="5947206" y="59690"/>
                  </a:moveTo>
                  <a:cubicBezTo>
                    <a:pt x="5982766" y="59690"/>
                    <a:pt x="6011976" y="88900"/>
                    <a:pt x="6011976" y="124460"/>
                  </a:cubicBezTo>
                  <a:lnTo>
                    <a:pt x="6011976" y="6676258"/>
                  </a:lnTo>
                  <a:cubicBezTo>
                    <a:pt x="6011976" y="6711818"/>
                    <a:pt x="5982766" y="6741028"/>
                    <a:pt x="5947206" y="6741028"/>
                  </a:cubicBezTo>
                  <a:lnTo>
                    <a:pt x="124460" y="6741028"/>
                  </a:lnTo>
                  <a:cubicBezTo>
                    <a:pt x="88900" y="6741028"/>
                    <a:pt x="59690" y="6711818"/>
                    <a:pt x="59690" y="667625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5947206" y="59690"/>
                  </a:lnTo>
                  <a:moveTo>
                    <a:pt x="5947206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6676258"/>
                  </a:lnTo>
                  <a:cubicBezTo>
                    <a:pt x="0" y="6744838"/>
                    <a:pt x="55880" y="6800718"/>
                    <a:pt x="124460" y="6800718"/>
                  </a:cubicBezTo>
                  <a:lnTo>
                    <a:pt x="5947206" y="6800718"/>
                  </a:lnTo>
                  <a:cubicBezTo>
                    <a:pt x="6015786" y="6800718"/>
                    <a:pt x="6071666" y="6744838"/>
                    <a:pt x="6071666" y="6676258"/>
                  </a:cubicBezTo>
                  <a:lnTo>
                    <a:pt x="6071666" y="124460"/>
                  </a:lnTo>
                  <a:cubicBezTo>
                    <a:pt x="6071666" y="55880"/>
                    <a:pt x="6015786" y="0"/>
                    <a:pt x="5947206" y="0"/>
                  </a:cubicBezTo>
                  <a:close/>
                </a:path>
              </a:pathLst>
            </a:custGeom>
            <a:solidFill>
              <a:srgbClr val="F67525"/>
            </a:solidFill>
          </p:spPr>
        </p:sp>
      </p:grpSp>
      <p:grpSp>
        <p:nvGrpSpPr>
          <p:cNvPr id="44" name="Group 16"/>
          <p:cNvGrpSpPr/>
          <p:nvPr/>
        </p:nvGrpSpPr>
        <p:grpSpPr>
          <a:xfrm rot="-5400000">
            <a:off x="440157" y="-4981983"/>
            <a:ext cx="3304092" cy="8122914"/>
            <a:chOff x="0" y="0"/>
            <a:chExt cx="2771140" cy="6812684"/>
          </a:xfrm>
        </p:grpSpPr>
        <p:sp>
          <p:nvSpPr>
            <p:cNvPr id="45" name="Freeform 17"/>
            <p:cNvSpPr/>
            <p:nvPr/>
          </p:nvSpPr>
          <p:spPr>
            <a:xfrm>
              <a:off x="0" y="0"/>
              <a:ext cx="2771140" cy="6812684"/>
            </a:xfrm>
            <a:custGeom>
              <a:avLst/>
              <a:gdLst/>
              <a:ahLst/>
              <a:cxnLst/>
              <a:rect l="l" t="t" r="r" b="b"/>
              <a:pathLst>
                <a:path w="2771140" h="6812684">
                  <a:moveTo>
                    <a:pt x="0" y="0"/>
                  </a:moveTo>
                  <a:lnTo>
                    <a:pt x="0" y="5909714"/>
                  </a:lnTo>
                  <a:lnTo>
                    <a:pt x="1384300" y="6812684"/>
                  </a:lnTo>
                  <a:lnTo>
                    <a:pt x="2771140" y="5909714"/>
                  </a:lnTo>
                  <a:lnTo>
                    <a:pt x="2771140" y="0"/>
                  </a:lnTo>
                  <a:close/>
                </a:path>
              </a:pathLst>
            </a:custGeom>
            <a:solidFill>
              <a:srgbClr val="F67525">
                <a:alpha val="74901"/>
              </a:srgbClr>
            </a:solidFill>
          </p:spPr>
        </p:sp>
      </p:grpSp>
      <p:sp>
        <p:nvSpPr>
          <p:cNvPr id="47" name="TextBox 27"/>
          <p:cNvSpPr txBox="1"/>
          <p:nvPr/>
        </p:nvSpPr>
        <p:spPr>
          <a:xfrm>
            <a:off x="7322369" y="2426935"/>
            <a:ext cx="2102973" cy="13786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36"/>
              </a:lnSpc>
            </a:pPr>
            <a:r>
              <a:rPr lang="en-US" sz="1597" dirty="0" err="1">
                <a:solidFill>
                  <a:srgbClr val="F67525"/>
                </a:solidFill>
                <a:latin typeface="Hero"/>
              </a:rPr>
              <a:t>Без</a:t>
            </a:r>
            <a:endParaRPr lang="en-US" sz="1597" dirty="0">
              <a:solidFill>
                <a:srgbClr val="F67525"/>
              </a:solidFill>
              <a:latin typeface="Hero"/>
            </a:endParaRPr>
          </a:p>
          <a:p>
            <a:pPr>
              <a:lnSpc>
                <a:spcPts val="2236"/>
              </a:lnSpc>
            </a:pPr>
            <a:r>
              <a:rPr lang="en-US" sz="1597" dirty="0" err="1">
                <a:solidFill>
                  <a:srgbClr val="FFFFFF"/>
                </a:solidFill>
                <a:latin typeface="Hero"/>
              </a:rPr>
              <a:t>цепочки</a:t>
            </a:r>
            <a:r>
              <a:rPr lang="en-US" sz="1597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597" dirty="0" err="1">
                <a:solidFill>
                  <a:srgbClr val="FFFFFF"/>
                </a:solidFill>
                <a:latin typeface="Hero"/>
              </a:rPr>
              <a:t>посредников</a:t>
            </a:r>
            <a:r>
              <a:rPr lang="en-US" sz="1597" dirty="0">
                <a:solidFill>
                  <a:srgbClr val="FFFFFF"/>
                </a:solidFill>
                <a:latin typeface="Hero"/>
              </a:rPr>
              <a:t> и </a:t>
            </a:r>
            <a:r>
              <a:rPr lang="en-US" sz="1597" dirty="0" err="1">
                <a:solidFill>
                  <a:srgbClr val="FFFFFF"/>
                </a:solidFill>
                <a:latin typeface="Hero"/>
              </a:rPr>
              <a:t>тех</a:t>
            </a:r>
            <a:r>
              <a:rPr lang="en-US" sz="1597" dirty="0">
                <a:solidFill>
                  <a:srgbClr val="FFFFFF"/>
                </a:solidFill>
                <a:latin typeface="Hero"/>
              </a:rPr>
              <a:t>, </a:t>
            </a:r>
            <a:r>
              <a:rPr lang="en-US" sz="1597" dirty="0" err="1">
                <a:solidFill>
                  <a:srgbClr val="FFFFFF"/>
                </a:solidFill>
                <a:latin typeface="Hero"/>
              </a:rPr>
              <a:t>кому</a:t>
            </a:r>
            <a:r>
              <a:rPr lang="en-US" sz="1597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597" dirty="0" err="1">
                <a:solidFill>
                  <a:srgbClr val="FFFFFF"/>
                </a:solidFill>
                <a:latin typeface="Hero"/>
              </a:rPr>
              <a:t>обычно</a:t>
            </a:r>
            <a:r>
              <a:rPr lang="en-US" sz="1597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597" dirty="0" err="1" smtClean="0">
                <a:solidFill>
                  <a:srgbClr val="FFFFFF"/>
                </a:solidFill>
                <a:latin typeface="Hero"/>
              </a:rPr>
              <a:t>переплачивают</a:t>
            </a:r>
            <a:endParaRPr lang="en-US" sz="1597" dirty="0">
              <a:solidFill>
                <a:srgbClr val="FFFFFF"/>
              </a:solidFill>
              <a:latin typeface="Hero"/>
            </a:endParaRPr>
          </a:p>
        </p:txBody>
      </p:sp>
      <p:sp>
        <p:nvSpPr>
          <p:cNvPr id="48" name="TextBox 28"/>
          <p:cNvSpPr txBox="1"/>
          <p:nvPr/>
        </p:nvSpPr>
        <p:spPr>
          <a:xfrm>
            <a:off x="249918" y="-38100"/>
            <a:ext cx="7225672" cy="7340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86"/>
              </a:lnSpc>
            </a:pPr>
            <a:r>
              <a:rPr lang="en-US" sz="2132">
                <a:solidFill>
                  <a:srgbClr val="FFFFFF"/>
                </a:solidFill>
                <a:latin typeface="Hero Bold"/>
              </a:rPr>
              <a:t>ПОЧЕМУ НАШИ ЦЕНЫ</a:t>
            </a:r>
          </a:p>
          <a:p>
            <a:pPr>
              <a:lnSpc>
                <a:spcPts val="2986"/>
              </a:lnSpc>
            </a:pPr>
            <a:r>
              <a:rPr lang="en-US" sz="2132">
                <a:solidFill>
                  <a:srgbClr val="FFFFFF"/>
                </a:solidFill>
                <a:latin typeface="Hero Bold"/>
              </a:rPr>
              <a:t>В 2-3 РАЗА НИЖЕ РЫНКА?</a:t>
            </a:r>
          </a:p>
        </p:txBody>
      </p:sp>
      <p:sp>
        <p:nvSpPr>
          <p:cNvPr id="49" name="TextBox 29"/>
          <p:cNvSpPr txBox="1"/>
          <p:nvPr/>
        </p:nvSpPr>
        <p:spPr>
          <a:xfrm>
            <a:off x="632284" y="1411769"/>
            <a:ext cx="2215605" cy="703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95"/>
              </a:lnSpc>
            </a:pPr>
            <a:r>
              <a:rPr lang="en-US" sz="2068">
                <a:solidFill>
                  <a:srgbClr val="FFFFFF"/>
                </a:solidFill>
                <a:latin typeface="Open Sans"/>
              </a:rPr>
              <a:t>Экономия на материле</a:t>
            </a:r>
          </a:p>
        </p:txBody>
      </p:sp>
      <p:sp>
        <p:nvSpPr>
          <p:cNvPr id="50" name="TextBox 30"/>
          <p:cNvSpPr txBox="1"/>
          <p:nvPr/>
        </p:nvSpPr>
        <p:spPr>
          <a:xfrm>
            <a:off x="3804737" y="1411769"/>
            <a:ext cx="2215605" cy="703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95"/>
              </a:lnSpc>
            </a:pPr>
            <a:r>
              <a:rPr lang="en-US" sz="2068">
                <a:solidFill>
                  <a:srgbClr val="FFFFFF"/>
                </a:solidFill>
                <a:latin typeface="Open Sans"/>
              </a:rPr>
              <a:t>Экономия на работе</a:t>
            </a:r>
          </a:p>
        </p:txBody>
      </p:sp>
      <p:sp>
        <p:nvSpPr>
          <p:cNvPr id="51" name="TextBox 31"/>
          <p:cNvSpPr txBox="1"/>
          <p:nvPr/>
        </p:nvSpPr>
        <p:spPr>
          <a:xfrm>
            <a:off x="6890301" y="1411769"/>
            <a:ext cx="2215605" cy="703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95"/>
              </a:lnSpc>
            </a:pPr>
            <a:r>
              <a:rPr lang="en-US" sz="2068">
                <a:solidFill>
                  <a:srgbClr val="FFFFFF"/>
                </a:solidFill>
                <a:latin typeface="Open Sans"/>
              </a:rPr>
              <a:t>БЕЗ</a:t>
            </a:r>
          </a:p>
          <a:p>
            <a:pPr algn="ctr">
              <a:lnSpc>
                <a:spcPts val="2895"/>
              </a:lnSpc>
            </a:pPr>
            <a:r>
              <a:rPr lang="en-US" sz="2068">
                <a:solidFill>
                  <a:srgbClr val="FFFFFF"/>
                </a:solidFill>
                <a:latin typeface="Open Sans"/>
              </a:rPr>
              <a:t>посредников</a:t>
            </a:r>
          </a:p>
        </p:txBody>
      </p:sp>
      <p:sp>
        <p:nvSpPr>
          <p:cNvPr id="52" name="TextBox 32"/>
          <p:cNvSpPr txBox="1"/>
          <p:nvPr/>
        </p:nvSpPr>
        <p:spPr>
          <a:xfrm>
            <a:off x="7322369" y="3833130"/>
            <a:ext cx="2102973" cy="13913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36"/>
              </a:lnSpc>
            </a:pPr>
            <a:endParaRPr lang="ru-RU" sz="1597" dirty="0" smtClean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236"/>
              </a:lnSpc>
            </a:pPr>
            <a:r>
              <a:rPr lang="en-US" sz="1597" dirty="0" err="1" smtClean="0">
                <a:solidFill>
                  <a:srgbClr val="FFFFFF"/>
                </a:solidFill>
                <a:latin typeface="Hero"/>
              </a:rPr>
              <a:t>Заказчик</a:t>
            </a:r>
            <a:r>
              <a:rPr lang="en-US" sz="1597" dirty="0" smtClean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597" dirty="0" err="1">
                <a:solidFill>
                  <a:srgbClr val="FFFFFF"/>
                </a:solidFill>
                <a:latin typeface="Hero"/>
              </a:rPr>
              <a:t>платит</a:t>
            </a:r>
            <a:r>
              <a:rPr lang="en-US" sz="1597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597" dirty="0" err="1">
                <a:solidFill>
                  <a:srgbClr val="FFFFFF"/>
                </a:solidFill>
                <a:latin typeface="Hero"/>
              </a:rPr>
              <a:t>только</a:t>
            </a:r>
            <a:r>
              <a:rPr lang="en-US" sz="1597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597" dirty="0" err="1">
                <a:solidFill>
                  <a:srgbClr val="FFFFFF"/>
                </a:solidFill>
                <a:latin typeface="Hero"/>
              </a:rPr>
              <a:t>за</a:t>
            </a:r>
            <a:r>
              <a:rPr lang="en-US" sz="1597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597" dirty="0" err="1">
                <a:solidFill>
                  <a:srgbClr val="FFFFFF"/>
                </a:solidFill>
                <a:latin typeface="Hero"/>
              </a:rPr>
              <a:t>материал</a:t>
            </a:r>
            <a:r>
              <a:rPr lang="en-US" sz="1597" dirty="0">
                <a:solidFill>
                  <a:srgbClr val="FFFFFF"/>
                </a:solidFill>
                <a:latin typeface="Hero"/>
              </a:rPr>
              <a:t> и </a:t>
            </a:r>
            <a:r>
              <a:rPr lang="en-US" sz="1597" dirty="0" err="1">
                <a:solidFill>
                  <a:srgbClr val="FFFFFF"/>
                </a:solidFill>
                <a:latin typeface="Hero"/>
              </a:rPr>
              <a:t>работу</a:t>
            </a:r>
            <a:r>
              <a:rPr lang="en-US" sz="1597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597" dirty="0" err="1">
                <a:solidFill>
                  <a:srgbClr val="FFFFFF"/>
                </a:solidFill>
                <a:latin typeface="Hero"/>
              </a:rPr>
              <a:t>по</a:t>
            </a:r>
            <a:r>
              <a:rPr lang="en-US" sz="1597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597" dirty="0" err="1">
                <a:solidFill>
                  <a:srgbClr val="F67525"/>
                </a:solidFill>
                <a:latin typeface="Hero"/>
              </a:rPr>
              <a:t>честной</a:t>
            </a:r>
            <a:r>
              <a:rPr lang="en-US" sz="1597" dirty="0">
                <a:solidFill>
                  <a:srgbClr val="F67525"/>
                </a:solidFill>
                <a:latin typeface="Hero"/>
              </a:rPr>
              <a:t> </a:t>
            </a:r>
            <a:r>
              <a:rPr lang="en-US" sz="1597" dirty="0" err="1">
                <a:solidFill>
                  <a:srgbClr val="F67525"/>
                </a:solidFill>
                <a:latin typeface="Hero"/>
              </a:rPr>
              <a:t>цене</a:t>
            </a:r>
            <a:endParaRPr lang="en-US" sz="1597" dirty="0">
              <a:solidFill>
                <a:srgbClr val="F67525"/>
              </a:solidFill>
              <a:latin typeface="Hero"/>
            </a:endParaRPr>
          </a:p>
        </p:txBody>
      </p:sp>
      <p:pic>
        <p:nvPicPr>
          <p:cNvPr id="53" name="Рисунок 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402" y="2311012"/>
            <a:ext cx="236351" cy="250896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778" y="3582234"/>
            <a:ext cx="236351" cy="250896"/>
          </a:xfrm>
          <a:prstGeom prst="rect">
            <a:avLst/>
          </a:prstGeom>
        </p:spPr>
      </p:pic>
      <p:pic>
        <p:nvPicPr>
          <p:cNvPr id="55" name="Рисунок 5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401" y="4602560"/>
            <a:ext cx="236351" cy="250896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7043" y="2337498"/>
            <a:ext cx="236351" cy="250896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4209" y="3331338"/>
            <a:ext cx="236351" cy="250896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4208" y="4199730"/>
            <a:ext cx="236351" cy="250896"/>
          </a:xfrm>
          <a:prstGeom prst="rect">
            <a:avLst/>
          </a:prstGeom>
        </p:spPr>
      </p:pic>
      <p:pic>
        <p:nvPicPr>
          <p:cNvPr id="59" name="Рисунок 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9075" y="2347250"/>
            <a:ext cx="236351" cy="250896"/>
          </a:xfrm>
          <a:prstGeom prst="rect">
            <a:avLst/>
          </a:prstGeom>
        </p:spPr>
      </p:pic>
      <p:pic>
        <p:nvPicPr>
          <p:cNvPr id="60" name="Рисунок 5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0199" y="4166388"/>
            <a:ext cx="236351" cy="2508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17133" y="1816108"/>
            <a:ext cx="8087513" cy="1327547"/>
            <a:chOff x="0" y="0"/>
            <a:chExt cx="4485095" cy="7362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485094" cy="736218"/>
            </a:xfrm>
            <a:custGeom>
              <a:avLst/>
              <a:gdLst/>
              <a:ahLst/>
              <a:cxnLst/>
              <a:rect l="l" t="t" r="r" b="b"/>
              <a:pathLst>
                <a:path w="4485094" h="736218">
                  <a:moveTo>
                    <a:pt x="0" y="0"/>
                  </a:moveTo>
                  <a:lnTo>
                    <a:pt x="4485094" y="0"/>
                  </a:lnTo>
                  <a:lnTo>
                    <a:pt x="4485094" y="736218"/>
                  </a:lnTo>
                  <a:lnTo>
                    <a:pt x="0" y="736218"/>
                  </a:lnTo>
                  <a:close/>
                </a:path>
              </a:pathLst>
            </a:custGeom>
            <a:solidFill>
              <a:srgbClr val="F67525">
                <a:alpha val="78823"/>
              </a:srgbClr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317133" y="3398487"/>
            <a:ext cx="8087513" cy="1327547"/>
            <a:chOff x="0" y="0"/>
            <a:chExt cx="4485095" cy="73621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485094" cy="736218"/>
            </a:xfrm>
            <a:custGeom>
              <a:avLst/>
              <a:gdLst/>
              <a:ahLst/>
              <a:cxnLst/>
              <a:rect l="l" t="t" r="r" b="b"/>
              <a:pathLst>
                <a:path w="4485094" h="736218">
                  <a:moveTo>
                    <a:pt x="0" y="0"/>
                  </a:moveTo>
                  <a:lnTo>
                    <a:pt x="4485094" y="0"/>
                  </a:lnTo>
                  <a:lnTo>
                    <a:pt x="4485094" y="736218"/>
                  </a:lnTo>
                  <a:lnTo>
                    <a:pt x="0" y="736218"/>
                  </a:lnTo>
                  <a:close/>
                </a:path>
              </a:pathLst>
            </a:custGeom>
            <a:solidFill>
              <a:srgbClr val="F67525">
                <a:alpha val="78823"/>
              </a:srgbClr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1317133" y="4902012"/>
            <a:ext cx="8087513" cy="1327547"/>
            <a:chOff x="0" y="0"/>
            <a:chExt cx="4485095" cy="73621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485094" cy="736218"/>
            </a:xfrm>
            <a:custGeom>
              <a:avLst/>
              <a:gdLst/>
              <a:ahLst/>
              <a:cxnLst/>
              <a:rect l="l" t="t" r="r" b="b"/>
              <a:pathLst>
                <a:path w="4485094" h="736218">
                  <a:moveTo>
                    <a:pt x="0" y="0"/>
                  </a:moveTo>
                  <a:lnTo>
                    <a:pt x="4485094" y="0"/>
                  </a:lnTo>
                  <a:lnTo>
                    <a:pt x="4485094" y="736218"/>
                  </a:lnTo>
                  <a:lnTo>
                    <a:pt x="0" y="736218"/>
                  </a:lnTo>
                  <a:close/>
                </a:path>
              </a:pathLst>
            </a:custGeom>
            <a:solidFill>
              <a:srgbClr val="F67525">
                <a:alpha val="78823"/>
              </a:srgbClr>
            </a:solidFill>
          </p:spPr>
        </p:sp>
      </p:grpSp>
      <p:grpSp>
        <p:nvGrpSpPr>
          <p:cNvPr id="8" name="Group 8"/>
          <p:cNvGrpSpPr/>
          <p:nvPr/>
        </p:nvGrpSpPr>
        <p:grpSpPr>
          <a:xfrm rot="-5400000">
            <a:off x="440157" y="-4981983"/>
            <a:ext cx="3304092" cy="8122914"/>
            <a:chOff x="0" y="0"/>
            <a:chExt cx="2771140" cy="681268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771140" cy="6812684"/>
            </a:xfrm>
            <a:custGeom>
              <a:avLst/>
              <a:gdLst/>
              <a:ahLst/>
              <a:cxnLst/>
              <a:rect l="l" t="t" r="r" b="b"/>
              <a:pathLst>
                <a:path w="2771140" h="6812684">
                  <a:moveTo>
                    <a:pt x="0" y="0"/>
                  </a:moveTo>
                  <a:lnTo>
                    <a:pt x="0" y="5909714"/>
                  </a:lnTo>
                  <a:lnTo>
                    <a:pt x="1384300" y="6812684"/>
                  </a:lnTo>
                  <a:lnTo>
                    <a:pt x="2771140" y="5909714"/>
                  </a:lnTo>
                  <a:lnTo>
                    <a:pt x="2771140" y="0"/>
                  </a:lnTo>
                  <a:close/>
                </a:path>
              </a:pathLst>
            </a:custGeom>
            <a:solidFill>
              <a:srgbClr val="F67525">
                <a:alpha val="74901"/>
              </a:srgbClr>
            </a:solidFill>
          </p:spPr>
        </p:sp>
      </p:grpSp>
      <p:sp>
        <p:nvSpPr>
          <p:cNvPr id="14" name="TextBox 14"/>
          <p:cNvSpPr txBox="1"/>
          <p:nvPr/>
        </p:nvSpPr>
        <p:spPr>
          <a:xfrm>
            <a:off x="256381" y="-49427"/>
            <a:ext cx="7036926" cy="780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115"/>
              </a:lnSpc>
            </a:pPr>
            <a:r>
              <a:rPr lang="en-US" sz="2225">
                <a:solidFill>
                  <a:srgbClr val="FFFFFF"/>
                </a:solidFill>
                <a:latin typeface="Hero Bold"/>
              </a:rPr>
              <a:t>ЗА СЧЕТ ЧЕГО ПРОИСХОДИТ </a:t>
            </a:r>
          </a:p>
          <a:p>
            <a:pPr>
              <a:lnSpc>
                <a:spcPts val="3115"/>
              </a:lnSpc>
            </a:pPr>
            <a:r>
              <a:rPr lang="en-US" sz="2225">
                <a:solidFill>
                  <a:srgbClr val="FFFFFF"/>
                </a:solidFill>
                <a:latin typeface="Hero Bold"/>
              </a:rPr>
              <a:t>ЭКОНОМИЯ?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505877" y="1869166"/>
            <a:ext cx="3574463" cy="11841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91"/>
              </a:lnSpc>
              <a:spcBef>
                <a:spcPct val="0"/>
              </a:spcBef>
            </a:pPr>
            <a:r>
              <a:rPr lang="en-US" sz="1707" dirty="0" err="1">
                <a:solidFill>
                  <a:srgbClr val="FFFFFF"/>
                </a:solidFill>
                <a:latin typeface="Open Sans"/>
              </a:rPr>
              <a:t>Инновационные</a:t>
            </a:r>
            <a:r>
              <a:rPr lang="en-US" sz="1707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1707" dirty="0" err="1">
                <a:solidFill>
                  <a:srgbClr val="FFFFFF"/>
                </a:solidFill>
                <a:latin typeface="Open Sans"/>
              </a:rPr>
              <a:t>соединения</a:t>
            </a:r>
            <a:r>
              <a:rPr lang="en-US" sz="1707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1707" dirty="0" err="1">
                <a:solidFill>
                  <a:srgbClr val="FFFFFF"/>
                </a:solidFill>
                <a:latin typeface="Open Sans"/>
              </a:rPr>
              <a:t>каркаса</a:t>
            </a:r>
            <a:r>
              <a:rPr lang="en-US" sz="1707" dirty="0">
                <a:solidFill>
                  <a:srgbClr val="FFFFFF"/>
                </a:solidFill>
                <a:latin typeface="Open Sans"/>
              </a:rPr>
              <a:t> </a:t>
            </a:r>
          </a:p>
          <a:p>
            <a:pPr>
              <a:lnSpc>
                <a:spcPts val="2391"/>
              </a:lnSpc>
              <a:spcBef>
                <a:spcPct val="0"/>
              </a:spcBef>
            </a:pPr>
            <a:r>
              <a:rPr lang="en-US" sz="1707" dirty="0">
                <a:solidFill>
                  <a:srgbClr val="FFFFFF"/>
                </a:solidFill>
                <a:latin typeface="Open Sans"/>
              </a:rPr>
              <a:t>и </a:t>
            </a:r>
            <a:r>
              <a:rPr lang="en-US" sz="1707" dirty="0" err="1">
                <a:solidFill>
                  <a:srgbClr val="FFFFFF"/>
                </a:solidFill>
                <a:latin typeface="Open Sans"/>
              </a:rPr>
              <a:t>роботизированное</a:t>
            </a:r>
            <a:r>
              <a:rPr lang="en-US" sz="1707" dirty="0">
                <a:solidFill>
                  <a:srgbClr val="FFFFFF"/>
                </a:solidFill>
                <a:latin typeface="Open Sans"/>
              </a:rPr>
              <a:t>  </a:t>
            </a:r>
            <a:r>
              <a:rPr lang="en-US" sz="1707" dirty="0" err="1">
                <a:solidFill>
                  <a:srgbClr val="FFFFFF"/>
                </a:solidFill>
                <a:latin typeface="Open Sans"/>
              </a:rPr>
              <a:t>производство</a:t>
            </a:r>
            <a:endParaRPr lang="en-US" sz="1707" dirty="0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6495339" y="2414290"/>
            <a:ext cx="2285415" cy="8820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91"/>
              </a:lnSpc>
              <a:spcBef>
                <a:spcPct val="0"/>
              </a:spcBef>
            </a:pPr>
            <a:r>
              <a:rPr lang="en-US" sz="1707">
                <a:solidFill>
                  <a:srgbClr val="FFFFFF"/>
                </a:solidFill>
                <a:latin typeface="Open Sans"/>
              </a:rPr>
              <a:t>экономия металлоемкости </a:t>
            </a:r>
          </a:p>
          <a:p>
            <a:pPr>
              <a:lnSpc>
                <a:spcPts val="2391"/>
              </a:lnSpc>
              <a:spcBef>
                <a:spcPct val="0"/>
              </a:spcBef>
            </a:pPr>
            <a:endParaRPr lang="en-US" sz="1707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6400967" y="1809299"/>
            <a:ext cx="1875906" cy="641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37"/>
              </a:lnSpc>
              <a:spcBef>
                <a:spcPct val="0"/>
              </a:spcBef>
            </a:pPr>
            <a:r>
              <a:rPr lang="ru-RU" sz="3598" dirty="0" smtClean="0">
                <a:solidFill>
                  <a:srgbClr val="000000"/>
                </a:solidFill>
                <a:latin typeface="Open Sans Bold"/>
              </a:rPr>
              <a:t>Д</a:t>
            </a:r>
            <a:r>
              <a:rPr lang="en-US" sz="3598" dirty="0" smtClean="0">
                <a:solidFill>
                  <a:srgbClr val="000000"/>
                </a:solidFill>
                <a:latin typeface="Open Sans Bold"/>
              </a:rPr>
              <a:t>о</a:t>
            </a:r>
            <a:r>
              <a:rPr lang="ru-RU" sz="3598" dirty="0" smtClean="0">
                <a:solidFill>
                  <a:srgbClr val="000000"/>
                </a:solidFill>
                <a:latin typeface="Open Sans Bold"/>
              </a:rPr>
              <a:t> </a:t>
            </a:r>
            <a:r>
              <a:rPr lang="en-US" sz="3598" dirty="0" smtClean="0">
                <a:solidFill>
                  <a:srgbClr val="000000"/>
                </a:solidFill>
                <a:latin typeface="Open Sans Bold"/>
              </a:rPr>
              <a:t>40 </a:t>
            </a:r>
            <a:r>
              <a:rPr lang="en-US" sz="3598" dirty="0">
                <a:solidFill>
                  <a:srgbClr val="000000"/>
                </a:solidFill>
                <a:latin typeface="Open Sans Bold"/>
              </a:rPr>
              <a:t>%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505877" y="3581359"/>
            <a:ext cx="3306217" cy="9618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520"/>
              </a:lnSpc>
              <a:spcBef>
                <a:spcPct val="0"/>
              </a:spcBef>
            </a:pPr>
            <a:r>
              <a:rPr lang="en-US" sz="1800" dirty="0" err="1">
                <a:solidFill>
                  <a:srgbClr val="FFFFFF"/>
                </a:solidFill>
                <a:latin typeface="Open Sans"/>
              </a:rPr>
              <a:t>Индивидуальный</a:t>
            </a:r>
            <a:r>
              <a:rPr lang="en-US" sz="18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1800" dirty="0" err="1">
                <a:solidFill>
                  <a:srgbClr val="FFFFFF"/>
                </a:solidFill>
                <a:latin typeface="Open Sans"/>
              </a:rPr>
              <a:t>прайс</a:t>
            </a:r>
            <a:r>
              <a:rPr lang="en-US" sz="18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1800" dirty="0" err="1">
                <a:solidFill>
                  <a:srgbClr val="FFFFFF"/>
                </a:solidFill>
                <a:latin typeface="Open Sans"/>
              </a:rPr>
              <a:t>лист</a:t>
            </a:r>
            <a:r>
              <a:rPr lang="en-US" sz="1800" dirty="0">
                <a:solidFill>
                  <a:srgbClr val="FFFFFF"/>
                </a:solidFill>
                <a:latin typeface="Open Sans"/>
              </a:rPr>
              <a:t> </a:t>
            </a:r>
          </a:p>
          <a:p>
            <a:pPr>
              <a:lnSpc>
                <a:spcPts val="2520"/>
              </a:lnSpc>
              <a:spcBef>
                <a:spcPct val="0"/>
              </a:spcBef>
            </a:pPr>
            <a:r>
              <a:rPr lang="en-US" sz="1800" dirty="0" err="1">
                <a:solidFill>
                  <a:srgbClr val="FFFFFF"/>
                </a:solidFill>
                <a:latin typeface="Open Sans"/>
              </a:rPr>
              <a:t>на</a:t>
            </a:r>
            <a:r>
              <a:rPr lang="en-US" sz="18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ru-RU" dirty="0" smtClean="0">
                <a:solidFill>
                  <a:srgbClr val="FFFFFF"/>
                </a:solidFill>
                <a:latin typeface="Open Sans"/>
              </a:rPr>
              <a:t>материалы</a:t>
            </a:r>
            <a:r>
              <a:rPr lang="en-US" sz="1800" dirty="0" smtClean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1800" dirty="0" err="1">
                <a:solidFill>
                  <a:srgbClr val="FFFFFF"/>
                </a:solidFill>
                <a:latin typeface="Open Sans"/>
              </a:rPr>
              <a:t>от</a:t>
            </a:r>
            <a:r>
              <a:rPr lang="en-US" sz="1800" dirty="0">
                <a:solidFill>
                  <a:srgbClr val="FFFFFF"/>
                </a:solidFill>
                <a:latin typeface="Open Sans"/>
              </a:rPr>
              <a:t> </a:t>
            </a:r>
            <a:r>
              <a:rPr lang="en-US" sz="1800" dirty="0" err="1">
                <a:solidFill>
                  <a:srgbClr val="FFFFFF"/>
                </a:solidFill>
                <a:latin typeface="Open Sans"/>
              </a:rPr>
              <a:t>поставщиков</a:t>
            </a:r>
            <a:endParaRPr lang="en-US" sz="1800" dirty="0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6495339" y="3683856"/>
            <a:ext cx="2909307" cy="661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615"/>
              </a:lnSpc>
              <a:spcBef>
                <a:spcPct val="0"/>
              </a:spcBef>
            </a:pPr>
            <a:r>
              <a:rPr lang="en-US" sz="1868">
                <a:solidFill>
                  <a:srgbClr val="FFFFFF"/>
                </a:solidFill>
                <a:latin typeface="Open Sans"/>
              </a:rPr>
              <a:t>отсутствуют </a:t>
            </a:r>
          </a:p>
          <a:p>
            <a:pPr>
              <a:lnSpc>
                <a:spcPts val="2615"/>
              </a:lnSpc>
              <a:spcBef>
                <a:spcPct val="0"/>
              </a:spcBef>
            </a:pPr>
            <a:r>
              <a:rPr lang="en-US" sz="1868">
                <a:solidFill>
                  <a:srgbClr val="FFFFFF"/>
                </a:solidFill>
                <a:latin typeface="Open Sans"/>
              </a:rPr>
              <a:t>коммерческие расценки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505877" y="5199985"/>
            <a:ext cx="2752130" cy="6115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>
                <a:solidFill>
                  <a:srgbClr val="FFFFFF"/>
                </a:solidFill>
                <a:latin typeface="Open Sans"/>
              </a:rPr>
              <a:t>Снижение трудоемкости</a:t>
            </a:r>
          </a:p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sz="1800">
                <a:solidFill>
                  <a:srgbClr val="FFFFFF"/>
                </a:solidFill>
                <a:latin typeface="Open Sans"/>
              </a:rPr>
              <a:t>благодаря технологии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495339" y="5158581"/>
            <a:ext cx="2493616" cy="6529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621"/>
              </a:lnSpc>
              <a:spcBef>
                <a:spcPct val="0"/>
              </a:spcBef>
            </a:pPr>
            <a:r>
              <a:rPr lang="en-US" sz="1872">
                <a:solidFill>
                  <a:srgbClr val="FFFFFF"/>
                </a:solidFill>
                <a:latin typeface="Open Sans"/>
              </a:rPr>
              <a:t>увеличение скорости</a:t>
            </a:r>
          </a:p>
          <a:p>
            <a:pPr>
              <a:lnSpc>
                <a:spcPts val="2621"/>
              </a:lnSpc>
              <a:spcBef>
                <a:spcPct val="0"/>
              </a:spcBef>
            </a:pPr>
            <a:r>
              <a:rPr lang="en-US" sz="1872">
                <a:solidFill>
                  <a:srgbClr val="FFFFFF"/>
                </a:solidFill>
                <a:latin typeface="Open Sans"/>
              </a:rPr>
              <a:t>выполнения работ 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686" y="2001678"/>
            <a:ext cx="981075" cy="401955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1670" y="2217907"/>
            <a:ext cx="990738" cy="523948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2214" y="3758222"/>
            <a:ext cx="990738" cy="523948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2214" y="5272023"/>
            <a:ext cx="990738" cy="5239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2083" r="208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2"/>
          <p:cNvGrpSpPr/>
          <p:nvPr/>
        </p:nvGrpSpPr>
        <p:grpSpPr>
          <a:xfrm rot="-5400000">
            <a:off x="197102" y="-4700690"/>
            <a:ext cx="3304092" cy="7126233"/>
            <a:chOff x="0" y="0"/>
            <a:chExt cx="2771140" cy="5976768"/>
          </a:xfrm>
        </p:grpSpPr>
        <p:sp>
          <p:nvSpPr>
            <p:cNvPr id="33" name="Freeform 3"/>
            <p:cNvSpPr/>
            <p:nvPr/>
          </p:nvSpPr>
          <p:spPr>
            <a:xfrm>
              <a:off x="0" y="0"/>
              <a:ext cx="2771140" cy="5976769"/>
            </a:xfrm>
            <a:custGeom>
              <a:avLst/>
              <a:gdLst/>
              <a:ahLst/>
              <a:cxnLst/>
              <a:rect l="l" t="t" r="r" b="b"/>
              <a:pathLst>
                <a:path w="2771140" h="5976769">
                  <a:moveTo>
                    <a:pt x="0" y="0"/>
                  </a:moveTo>
                  <a:lnTo>
                    <a:pt x="0" y="5073798"/>
                  </a:lnTo>
                  <a:lnTo>
                    <a:pt x="1384300" y="5976769"/>
                  </a:lnTo>
                  <a:lnTo>
                    <a:pt x="2771140" y="5073798"/>
                  </a:lnTo>
                  <a:lnTo>
                    <a:pt x="2771140" y="0"/>
                  </a:lnTo>
                  <a:close/>
                </a:path>
              </a:pathLst>
            </a:custGeom>
            <a:solidFill>
              <a:srgbClr val="F67525">
                <a:alpha val="82745"/>
              </a:srgbClr>
            </a:solidFill>
          </p:spPr>
        </p:sp>
      </p:grpSp>
      <p:grpSp>
        <p:nvGrpSpPr>
          <p:cNvPr id="34" name="Group 4"/>
          <p:cNvGrpSpPr/>
          <p:nvPr/>
        </p:nvGrpSpPr>
        <p:grpSpPr>
          <a:xfrm rot="5400000">
            <a:off x="2474558" y="-681131"/>
            <a:ext cx="6863617" cy="9129045"/>
            <a:chOff x="0" y="0"/>
            <a:chExt cx="2771140" cy="3685792"/>
          </a:xfrm>
        </p:grpSpPr>
        <p:sp>
          <p:nvSpPr>
            <p:cNvPr id="35" name="Freeform 5"/>
            <p:cNvSpPr/>
            <p:nvPr/>
          </p:nvSpPr>
          <p:spPr>
            <a:xfrm>
              <a:off x="0" y="0"/>
              <a:ext cx="2771140" cy="3685792"/>
            </a:xfrm>
            <a:custGeom>
              <a:avLst/>
              <a:gdLst/>
              <a:ahLst/>
              <a:cxnLst/>
              <a:rect l="l" t="t" r="r" b="b"/>
              <a:pathLst>
                <a:path w="2771140" h="3685792">
                  <a:moveTo>
                    <a:pt x="0" y="0"/>
                  </a:moveTo>
                  <a:lnTo>
                    <a:pt x="0" y="2782822"/>
                  </a:lnTo>
                  <a:lnTo>
                    <a:pt x="1384300" y="3685792"/>
                  </a:lnTo>
                  <a:lnTo>
                    <a:pt x="2771140" y="2782822"/>
                  </a:lnTo>
                  <a:lnTo>
                    <a:pt x="2771140" y="0"/>
                  </a:lnTo>
                  <a:close/>
                </a:path>
              </a:pathLst>
            </a:custGeom>
            <a:solidFill>
              <a:srgbClr val="F67525"/>
            </a:solidFill>
          </p:spPr>
        </p:sp>
      </p:grpSp>
      <p:pic>
        <p:nvPicPr>
          <p:cNvPr id="38" name="Picture 1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168090" y="609127"/>
            <a:ext cx="3416534" cy="3162412"/>
          </a:xfrm>
          <a:prstGeom prst="rect">
            <a:avLst/>
          </a:prstGeom>
        </p:spPr>
      </p:pic>
      <p:sp>
        <p:nvSpPr>
          <p:cNvPr id="39" name="TextBox 13"/>
          <p:cNvSpPr txBox="1"/>
          <p:nvPr/>
        </p:nvSpPr>
        <p:spPr>
          <a:xfrm>
            <a:off x="4310481" y="2937149"/>
            <a:ext cx="5194581" cy="834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Hero Bold"/>
              </a:rPr>
              <a:t>ДО 40% ПРОЦЕНТОВ ЭКОНОМИИ МЕТАЛЛОЕМКОСТИ</a:t>
            </a:r>
          </a:p>
        </p:txBody>
      </p:sp>
      <p:sp>
        <p:nvSpPr>
          <p:cNvPr id="40" name="TextBox 14"/>
          <p:cNvSpPr txBox="1"/>
          <p:nvPr/>
        </p:nvSpPr>
        <p:spPr>
          <a:xfrm>
            <a:off x="3892612" y="674370"/>
            <a:ext cx="6030319" cy="9876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45"/>
              </a:lnSpc>
            </a:pPr>
            <a:r>
              <a:rPr lang="en-US" sz="2817">
                <a:solidFill>
                  <a:srgbClr val="6D1D74"/>
                </a:solidFill>
                <a:latin typeface="Hero"/>
              </a:rPr>
              <a:t>ВПЕРВЫЕ! ИННОВАЦИОННЫЙ СПОСОБ СОЕДИНЕНИЙ</a:t>
            </a:r>
          </a:p>
        </p:txBody>
      </p:sp>
      <p:sp>
        <p:nvSpPr>
          <p:cNvPr id="41" name="TextBox 15"/>
          <p:cNvSpPr txBox="1"/>
          <p:nvPr/>
        </p:nvSpPr>
        <p:spPr>
          <a:xfrm>
            <a:off x="4310481" y="1904930"/>
            <a:ext cx="4802178" cy="834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Hero Bold"/>
              </a:rPr>
              <a:t>МАКСИМАЛЬНАЯ ЖЕСТКОСТЬ КОНСТРУКЦИИ</a:t>
            </a:r>
          </a:p>
        </p:txBody>
      </p:sp>
      <p:sp>
        <p:nvSpPr>
          <p:cNvPr id="43" name="TextBox 17"/>
          <p:cNvSpPr txBox="1"/>
          <p:nvPr/>
        </p:nvSpPr>
        <p:spPr>
          <a:xfrm>
            <a:off x="331557" y="-11051"/>
            <a:ext cx="3416534" cy="5255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15"/>
              </a:lnSpc>
            </a:pPr>
            <a:r>
              <a:rPr lang="en-US" sz="3010">
                <a:solidFill>
                  <a:srgbClr val="FFFFFF"/>
                </a:solidFill>
                <a:latin typeface="Hero Bold"/>
              </a:rPr>
              <a:t>О ТЕХНОЛОГИИ</a:t>
            </a:r>
          </a:p>
        </p:txBody>
      </p:sp>
      <p:sp>
        <p:nvSpPr>
          <p:cNvPr id="44" name="TextBox 18"/>
          <p:cNvSpPr txBox="1"/>
          <p:nvPr/>
        </p:nvSpPr>
        <p:spPr>
          <a:xfrm>
            <a:off x="4310481" y="4039922"/>
            <a:ext cx="4394150" cy="834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Hero Bold"/>
              </a:rPr>
              <a:t>СУЩЕСТВЕННОЕ СНИЖЕНИЕ </a:t>
            </a:r>
          </a:p>
          <a:p>
            <a:pPr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Hero Bold"/>
              </a:rPr>
              <a:t>ТРУДОЕМКОСТИ</a:t>
            </a:r>
          </a:p>
        </p:txBody>
      </p:sp>
      <p:sp>
        <p:nvSpPr>
          <p:cNvPr id="45" name="TextBox 19"/>
          <p:cNvSpPr txBox="1"/>
          <p:nvPr/>
        </p:nvSpPr>
        <p:spPr>
          <a:xfrm>
            <a:off x="4310481" y="5127254"/>
            <a:ext cx="5443119" cy="834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000000"/>
                </a:solidFill>
                <a:latin typeface="Hero Bold"/>
              </a:rPr>
              <a:t>ИСКЛЮЧЕНИЕ ФАКТОРА ЧЕЛОВЕЧЕСКОЙ ОШИБКИ</a:t>
            </a: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8748" y="1825353"/>
            <a:ext cx="566764" cy="537699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1967" y="2836560"/>
            <a:ext cx="566764" cy="537699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8748" y="3919418"/>
            <a:ext cx="566764" cy="537699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8748" y="4966694"/>
            <a:ext cx="566764" cy="537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81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2083" r="208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2"/>
          <p:cNvGrpSpPr/>
          <p:nvPr/>
        </p:nvGrpSpPr>
        <p:grpSpPr>
          <a:xfrm rot="-5400000">
            <a:off x="197102" y="-4700690"/>
            <a:ext cx="3304092" cy="7126233"/>
            <a:chOff x="0" y="0"/>
            <a:chExt cx="2771140" cy="5976768"/>
          </a:xfrm>
        </p:grpSpPr>
        <p:sp>
          <p:nvSpPr>
            <p:cNvPr id="33" name="Freeform 3"/>
            <p:cNvSpPr/>
            <p:nvPr/>
          </p:nvSpPr>
          <p:spPr>
            <a:xfrm>
              <a:off x="0" y="0"/>
              <a:ext cx="2771140" cy="5976769"/>
            </a:xfrm>
            <a:custGeom>
              <a:avLst/>
              <a:gdLst/>
              <a:ahLst/>
              <a:cxnLst/>
              <a:rect l="l" t="t" r="r" b="b"/>
              <a:pathLst>
                <a:path w="2771140" h="5976769">
                  <a:moveTo>
                    <a:pt x="0" y="0"/>
                  </a:moveTo>
                  <a:lnTo>
                    <a:pt x="0" y="5073798"/>
                  </a:lnTo>
                  <a:lnTo>
                    <a:pt x="1384300" y="5976769"/>
                  </a:lnTo>
                  <a:lnTo>
                    <a:pt x="2771140" y="5073798"/>
                  </a:lnTo>
                  <a:lnTo>
                    <a:pt x="2771140" y="0"/>
                  </a:lnTo>
                  <a:close/>
                </a:path>
              </a:pathLst>
            </a:custGeom>
            <a:solidFill>
              <a:srgbClr val="F67525">
                <a:alpha val="82745"/>
              </a:srgbClr>
            </a:solidFill>
          </p:spPr>
        </p:sp>
      </p:grpSp>
      <p:grpSp>
        <p:nvGrpSpPr>
          <p:cNvPr id="34" name="Group 4"/>
          <p:cNvGrpSpPr/>
          <p:nvPr/>
        </p:nvGrpSpPr>
        <p:grpSpPr>
          <a:xfrm rot="5400000">
            <a:off x="2355772" y="-681131"/>
            <a:ext cx="6863617" cy="9129045"/>
            <a:chOff x="0" y="0"/>
            <a:chExt cx="2771140" cy="3685792"/>
          </a:xfrm>
        </p:grpSpPr>
        <p:sp>
          <p:nvSpPr>
            <p:cNvPr id="35" name="Freeform 5"/>
            <p:cNvSpPr/>
            <p:nvPr/>
          </p:nvSpPr>
          <p:spPr>
            <a:xfrm>
              <a:off x="0" y="0"/>
              <a:ext cx="2771140" cy="3685792"/>
            </a:xfrm>
            <a:custGeom>
              <a:avLst/>
              <a:gdLst/>
              <a:ahLst/>
              <a:cxnLst/>
              <a:rect l="l" t="t" r="r" b="b"/>
              <a:pathLst>
                <a:path w="2771140" h="3685792">
                  <a:moveTo>
                    <a:pt x="0" y="0"/>
                  </a:moveTo>
                  <a:lnTo>
                    <a:pt x="0" y="2782822"/>
                  </a:lnTo>
                  <a:lnTo>
                    <a:pt x="1384300" y="3685792"/>
                  </a:lnTo>
                  <a:lnTo>
                    <a:pt x="2771140" y="2782822"/>
                  </a:lnTo>
                  <a:lnTo>
                    <a:pt x="2771140" y="0"/>
                  </a:lnTo>
                  <a:close/>
                </a:path>
              </a:pathLst>
            </a:custGeom>
            <a:solidFill>
              <a:srgbClr val="F67525"/>
            </a:solidFill>
          </p:spPr>
        </p:sp>
      </p:grpSp>
      <p:pic>
        <p:nvPicPr>
          <p:cNvPr id="38" name="Picture 1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168090" y="609127"/>
            <a:ext cx="3416534" cy="3162412"/>
          </a:xfrm>
          <a:prstGeom prst="rect">
            <a:avLst/>
          </a:prstGeom>
        </p:spPr>
      </p:pic>
      <p:sp>
        <p:nvSpPr>
          <p:cNvPr id="40" name="TextBox 14"/>
          <p:cNvSpPr txBox="1"/>
          <p:nvPr/>
        </p:nvSpPr>
        <p:spPr>
          <a:xfrm>
            <a:off x="3892612" y="674370"/>
            <a:ext cx="6030319" cy="965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45"/>
              </a:lnSpc>
            </a:pPr>
            <a:r>
              <a:rPr lang="ru-RU" sz="2817" dirty="0" smtClean="0">
                <a:solidFill>
                  <a:srgbClr val="6D1D74"/>
                </a:solidFill>
                <a:latin typeface="Hero"/>
              </a:rPr>
              <a:t>ПРЕИМУЩЕСТВА ТЕХНОЛОГИИ ИОК</a:t>
            </a:r>
            <a:endParaRPr lang="en-US" sz="2817" dirty="0">
              <a:solidFill>
                <a:srgbClr val="6D1D74"/>
              </a:solidFill>
              <a:latin typeface="Hero"/>
            </a:endParaRPr>
          </a:p>
        </p:txBody>
      </p:sp>
      <p:sp>
        <p:nvSpPr>
          <p:cNvPr id="41" name="TextBox 15"/>
          <p:cNvSpPr txBox="1"/>
          <p:nvPr/>
        </p:nvSpPr>
        <p:spPr>
          <a:xfrm>
            <a:off x="3892612" y="1886979"/>
            <a:ext cx="4802178" cy="436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  <a:spcBef>
                <a:spcPct val="0"/>
              </a:spcBef>
            </a:pPr>
            <a:r>
              <a:rPr lang="ru-RU" sz="2399" dirty="0" smtClean="0">
                <a:solidFill>
                  <a:srgbClr val="000000"/>
                </a:solidFill>
                <a:latin typeface="Hero Bold"/>
              </a:rPr>
              <a:t>ГЕОМЕТРИЧЕСКАЯ ТОЧНОСТЬ</a:t>
            </a:r>
            <a:endParaRPr lang="en-US" sz="2399" dirty="0">
              <a:solidFill>
                <a:srgbClr val="000000"/>
              </a:solidFill>
              <a:latin typeface="Hero Bold"/>
            </a:endParaRPr>
          </a:p>
        </p:txBody>
      </p:sp>
      <p:sp>
        <p:nvSpPr>
          <p:cNvPr id="43" name="TextBox 17"/>
          <p:cNvSpPr txBox="1"/>
          <p:nvPr/>
        </p:nvSpPr>
        <p:spPr>
          <a:xfrm>
            <a:off x="331557" y="-11051"/>
            <a:ext cx="3416534" cy="500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15"/>
              </a:lnSpc>
            </a:pPr>
            <a:r>
              <a:rPr lang="ru-RU" sz="3010" dirty="0" smtClean="0">
                <a:solidFill>
                  <a:srgbClr val="FFFFFF"/>
                </a:solidFill>
                <a:latin typeface="Hero Bold"/>
              </a:rPr>
              <a:t>КАРКАС</a:t>
            </a:r>
            <a:endParaRPr lang="en-US" sz="3010" dirty="0">
              <a:solidFill>
                <a:srgbClr val="FFFFFF"/>
              </a:solidFill>
              <a:latin typeface="Hero Bold"/>
            </a:endParaRPr>
          </a:p>
        </p:txBody>
      </p:sp>
      <p:sp>
        <p:nvSpPr>
          <p:cNvPr id="44" name="TextBox 18"/>
          <p:cNvSpPr txBox="1"/>
          <p:nvPr/>
        </p:nvSpPr>
        <p:spPr>
          <a:xfrm>
            <a:off x="3892612" y="3912231"/>
            <a:ext cx="6205119" cy="8720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ru-RU" sz="2399" dirty="0" smtClean="0">
                <a:solidFill>
                  <a:srgbClr val="000000"/>
                </a:solidFill>
                <a:latin typeface="Hero Bold"/>
              </a:rPr>
              <a:t>ВОЗМОЖНОСТЬ ЗИМНЕГО СТРОИТЕЛЬСТВА</a:t>
            </a:r>
            <a:endParaRPr lang="en-US" sz="2399" dirty="0">
              <a:solidFill>
                <a:srgbClr val="000000"/>
              </a:solidFill>
              <a:latin typeface="Hero Bold"/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259" y="1836138"/>
            <a:ext cx="566764" cy="537699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259" y="2891852"/>
            <a:ext cx="566764" cy="537699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259" y="4040502"/>
            <a:ext cx="566764" cy="537699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259" y="5142685"/>
            <a:ext cx="566764" cy="537699"/>
          </a:xfrm>
          <a:prstGeom prst="rect">
            <a:avLst/>
          </a:prstGeom>
        </p:spPr>
      </p:pic>
      <p:sp>
        <p:nvSpPr>
          <p:cNvPr id="22" name="TextBox 15"/>
          <p:cNvSpPr txBox="1"/>
          <p:nvPr/>
        </p:nvSpPr>
        <p:spPr>
          <a:xfrm>
            <a:off x="3892612" y="2942693"/>
            <a:ext cx="6525299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359"/>
              </a:lnSpc>
              <a:spcBef>
                <a:spcPct val="0"/>
              </a:spcBef>
            </a:pPr>
            <a:r>
              <a:rPr lang="ru-RU" sz="2399" dirty="0" smtClean="0">
                <a:solidFill>
                  <a:srgbClr val="000000"/>
                </a:solidFill>
                <a:latin typeface="Hero Bold"/>
              </a:rPr>
              <a:t>ВЫСОКАЯ СКОРОСТЬ СТРОИТЕЛЬСТВА</a:t>
            </a:r>
            <a:endParaRPr lang="en-US" sz="2399" dirty="0">
              <a:solidFill>
                <a:srgbClr val="000000"/>
              </a:solidFill>
              <a:latin typeface="Hero Bold"/>
            </a:endParaRPr>
          </a:p>
        </p:txBody>
      </p:sp>
      <p:sp>
        <p:nvSpPr>
          <p:cNvPr id="23" name="TextBox 15"/>
          <p:cNvSpPr txBox="1"/>
          <p:nvPr/>
        </p:nvSpPr>
        <p:spPr>
          <a:xfrm>
            <a:off x="3892612" y="4975517"/>
            <a:ext cx="4802178" cy="8720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  <a:spcBef>
                <a:spcPct val="0"/>
              </a:spcBef>
            </a:pPr>
            <a:r>
              <a:rPr lang="ru-RU" sz="2399" dirty="0" smtClean="0">
                <a:solidFill>
                  <a:srgbClr val="000000"/>
                </a:solidFill>
                <a:latin typeface="Hero Bold"/>
              </a:rPr>
              <a:t>МАЛЫЙ УДЕЛЬНЫЙ ВЕС КОНСТРУКЦИИ</a:t>
            </a:r>
            <a:endParaRPr lang="en-US" sz="2399" dirty="0">
              <a:solidFill>
                <a:srgbClr val="000000"/>
              </a:solidFill>
              <a:latin typeface="Hero Bold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8199"/>
            <a:ext cx="3067140" cy="297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17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2083" r="208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2"/>
          <p:cNvGrpSpPr/>
          <p:nvPr/>
        </p:nvGrpSpPr>
        <p:grpSpPr>
          <a:xfrm rot="-5400000">
            <a:off x="197102" y="-4700690"/>
            <a:ext cx="3304092" cy="7126233"/>
            <a:chOff x="0" y="0"/>
            <a:chExt cx="2771140" cy="5976768"/>
          </a:xfrm>
        </p:grpSpPr>
        <p:sp>
          <p:nvSpPr>
            <p:cNvPr id="33" name="Freeform 3"/>
            <p:cNvSpPr/>
            <p:nvPr/>
          </p:nvSpPr>
          <p:spPr>
            <a:xfrm>
              <a:off x="0" y="0"/>
              <a:ext cx="2771140" cy="5976769"/>
            </a:xfrm>
            <a:custGeom>
              <a:avLst/>
              <a:gdLst/>
              <a:ahLst/>
              <a:cxnLst/>
              <a:rect l="l" t="t" r="r" b="b"/>
              <a:pathLst>
                <a:path w="2771140" h="5976769">
                  <a:moveTo>
                    <a:pt x="0" y="0"/>
                  </a:moveTo>
                  <a:lnTo>
                    <a:pt x="0" y="5073798"/>
                  </a:lnTo>
                  <a:lnTo>
                    <a:pt x="1384300" y="5976769"/>
                  </a:lnTo>
                  <a:lnTo>
                    <a:pt x="2771140" y="5073798"/>
                  </a:lnTo>
                  <a:lnTo>
                    <a:pt x="2771140" y="0"/>
                  </a:lnTo>
                  <a:close/>
                </a:path>
              </a:pathLst>
            </a:custGeom>
            <a:solidFill>
              <a:srgbClr val="F67525">
                <a:alpha val="82745"/>
              </a:srgbClr>
            </a:solidFill>
          </p:spPr>
        </p:sp>
      </p:grpSp>
      <p:grpSp>
        <p:nvGrpSpPr>
          <p:cNvPr id="34" name="Group 4"/>
          <p:cNvGrpSpPr/>
          <p:nvPr/>
        </p:nvGrpSpPr>
        <p:grpSpPr>
          <a:xfrm rot="5400000">
            <a:off x="2355772" y="-681131"/>
            <a:ext cx="6863617" cy="9129045"/>
            <a:chOff x="0" y="0"/>
            <a:chExt cx="2771140" cy="3685792"/>
          </a:xfrm>
        </p:grpSpPr>
        <p:sp>
          <p:nvSpPr>
            <p:cNvPr id="35" name="Freeform 5"/>
            <p:cNvSpPr/>
            <p:nvPr/>
          </p:nvSpPr>
          <p:spPr>
            <a:xfrm>
              <a:off x="0" y="0"/>
              <a:ext cx="2771140" cy="3685792"/>
            </a:xfrm>
            <a:custGeom>
              <a:avLst/>
              <a:gdLst/>
              <a:ahLst/>
              <a:cxnLst/>
              <a:rect l="l" t="t" r="r" b="b"/>
              <a:pathLst>
                <a:path w="2771140" h="3685792">
                  <a:moveTo>
                    <a:pt x="0" y="0"/>
                  </a:moveTo>
                  <a:lnTo>
                    <a:pt x="0" y="2782822"/>
                  </a:lnTo>
                  <a:lnTo>
                    <a:pt x="1384300" y="3685792"/>
                  </a:lnTo>
                  <a:lnTo>
                    <a:pt x="2771140" y="2782822"/>
                  </a:lnTo>
                  <a:lnTo>
                    <a:pt x="2771140" y="0"/>
                  </a:lnTo>
                  <a:close/>
                </a:path>
              </a:pathLst>
            </a:custGeom>
            <a:solidFill>
              <a:srgbClr val="F67525"/>
            </a:solidFill>
          </p:spPr>
        </p:sp>
      </p:grpSp>
      <p:pic>
        <p:nvPicPr>
          <p:cNvPr id="38" name="Picture 1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168090" y="609127"/>
            <a:ext cx="3416534" cy="3162412"/>
          </a:xfrm>
          <a:prstGeom prst="rect">
            <a:avLst/>
          </a:prstGeom>
        </p:spPr>
      </p:pic>
      <p:sp>
        <p:nvSpPr>
          <p:cNvPr id="41" name="TextBox 15"/>
          <p:cNvSpPr txBox="1"/>
          <p:nvPr/>
        </p:nvSpPr>
        <p:spPr>
          <a:xfrm>
            <a:off x="3892612" y="1886979"/>
            <a:ext cx="4802178" cy="8720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  <a:spcBef>
                <a:spcPct val="0"/>
              </a:spcBef>
            </a:pPr>
            <a:r>
              <a:rPr lang="ru-RU" sz="2399" dirty="0" smtClean="0">
                <a:solidFill>
                  <a:srgbClr val="000000"/>
                </a:solidFill>
                <a:latin typeface="Hero Bold"/>
              </a:rPr>
              <a:t>НА 2 НЕДЕЛИ БЫСТРЕЕ, ЧЕМ ИЗ ДЕРЕВА</a:t>
            </a:r>
            <a:endParaRPr lang="en-US" sz="2399" dirty="0">
              <a:solidFill>
                <a:srgbClr val="000000"/>
              </a:solidFill>
              <a:latin typeface="Hero Bold"/>
            </a:endParaRPr>
          </a:p>
        </p:txBody>
      </p:sp>
      <p:sp>
        <p:nvSpPr>
          <p:cNvPr id="43" name="TextBox 17"/>
          <p:cNvSpPr txBox="1"/>
          <p:nvPr/>
        </p:nvSpPr>
        <p:spPr>
          <a:xfrm>
            <a:off x="331557" y="-11051"/>
            <a:ext cx="3416534" cy="500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15"/>
              </a:lnSpc>
            </a:pPr>
            <a:r>
              <a:rPr lang="ru-RU" sz="3010" dirty="0" smtClean="0">
                <a:solidFill>
                  <a:srgbClr val="FFFFFF"/>
                </a:solidFill>
                <a:latin typeface="Hero Bold"/>
              </a:rPr>
              <a:t>КРОВЛЯ</a:t>
            </a:r>
            <a:endParaRPr lang="en-US" sz="3010" dirty="0">
              <a:solidFill>
                <a:srgbClr val="FFFFFF"/>
              </a:solidFill>
              <a:latin typeface="Hero Bold"/>
            </a:endParaRPr>
          </a:p>
        </p:txBody>
      </p:sp>
      <p:sp>
        <p:nvSpPr>
          <p:cNvPr id="44" name="TextBox 18"/>
          <p:cNvSpPr txBox="1"/>
          <p:nvPr/>
        </p:nvSpPr>
        <p:spPr>
          <a:xfrm>
            <a:off x="3892612" y="3912231"/>
            <a:ext cx="6205119" cy="8720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ru-RU" sz="2399" dirty="0" smtClean="0">
                <a:solidFill>
                  <a:srgbClr val="000000"/>
                </a:solidFill>
                <a:latin typeface="Hero Bold"/>
              </a:rPr>
              <a:t>СТОИМОСТЬ СТРОПИЛЬНОЙ СИСТЕМЫ </a:t>
            </a:r>
          </a:p>
          <a:p>
            <a:pPr>
              <a:lnSpc>
                <a:spcPts val="3359"/>
              </a:lnSpc>
            </a:pPr>
            <a:r>
              <a:rPr lang="ru-RU" sz="2399" dirty="0" smtClean="0">
                <a:solidFill>
                  <a:srgbClr val="000000"/>
                </a:solidFill>
                <a:latin typeface="Hero Bold"/>
              </a:rPr>
              <a:t>УЖЕ ВКЛЮЧЕНА В СТОИМОСТЬ ДОМА</a:t>
            </a:r>
            <a:endParaRPr lang="en-US" sz="2399" dirty="0">
              <a:solidFill>
                <a:srgbClr val="000000"/>
              </a:solidFill>
              <a:latin typeface="Hero Bold"/>
            </a:endParaRP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259" y="1836138"/>
            <a:ext cx="566764" cy="537699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259" y="2891852"/>
            <a:ext cx="566764" cy="537699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259" y="4040502"/>
            <a:ext cx="566764" cy="537699"/>
          </a:xfrm>
          <a:prstGeom prst="rect">
            <a:avLst/>
          </a:prstGeom>
        </p:spPr>
      </p:pic>
      <p:sp>
        <p:nvSpPr>
          <p:cNvPr id="22" name="TextBox 15"/>
          <p:cNvSpPr txBox="1"/>
          <p:nvPr/>
        </p:nvSpPr>
        <p:spPr>
          <a:xfrm>
            <a:off x="3892612" y="2942693"/>
            <a:ext cx="6525299" cy="4039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359"/>
              </a:lnSpc>
              <a:spcBef>
                <a:spcPct val="0"/>
              </a:spcBef>
            </a:pPr>
            <a:r>
              <a:rPr lang="ru-RU" sz="2399" dirty="0" smtClean="0">
                <a:solidFill>
                  <a:srgbClr val="000000"/>
                </a:solidFill>
                <a:latin typeface="Hero Bold"/>
              </a:rPr>
              <a:t>ИДЕАЛЬНАЯ ГЕОМЕТРИЯ</a:t>
            </a:r>
            <a:endParaRPr lang="en-US" sz="2399" dirty="0">
              <a:solidFill>
                <a:srgbClr val="000000"/>
              </a:solidFill>
              <a:latin typeface="Hero Bold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47" y="756539"/>
            <a:ext cx="3210890" cy="304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66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1385123" y="-5438011"/>
            <a:ext cx="3304092" cy="9034971"/>
            <a:chOff x="0" y="0"/>
            <a:chExt cx="2771140" cy="757762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771140" cy="7577625"/>
            </a:xfrm>
            <a:custGeom>
              <a:avLst/>
              <a:gdLst/>
              <a:ahLst/>
              <a:cxnLst/>
              <a:rect l="l" t="t" r="r" b="b"/>
              <a:pathLst>
                <a:path w="2771140" h="7577625">
                  <a:moveTo>
                    <a:pt x="0" y="0"/>
                  </a:moveTo>
                  <a:lnTo>
                    <a:pt x="0" y="6674655"/>
                  </a:lnTo>
                  <a:lnTo>
                    <a:pt x="1384300" y="7577625"/>
                  </a:lnTo>
                  <a:lnTo>
                    <a:pt x="2771140" y="6674655"/>
                  </a:lnTo>
                  <a:lnTo>
                    <a:pt x="2771140" y="0"/>
                  </a:lnTo>
                  <a:close/>
                </a:path>
              </a:pathLst>
            </a:custGeom>
            <a:solidFill>
              <a:srgbClr val="DF6214">
                <a:alpha val="80784"/>
              </a:srgbClr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293107" y="-6151"/>
            <a:ext cx="4062650" cy="6528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330"/>
              </a:lnSpc>
              <a:spcBef>
                <a:spcPct val="0"/>
              </a:spcBef>
            </a:pPr>
            <a:r>
              <a:rPr lang="en-US" sz="3807">
                <a:solidFill>
                  <a:srgbClr val="FFFFFF"/>
                </a:solidFill>
                <a:latin typeface="Hero"/>
              </a:rPr>
              <a:t>МЫ ПРЕДЛАГАЕМ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701547" y="1035263"/>
            <a:ext cx="8350507" cy="549624"/>
            <a:chOff x="-531200" y="53404"/>
            <a:chExt cx="21257915" cy="1399179"/>
          </a:xfrm>
        </p:grpSpPr>
        <p:sp>
          <p:nvSpPr>
            <p:cNvPr id="10" name="Freeform 10"/>
            <p:cNvSpPr/>
            <p:nvPr/>
          </p:nvSpPr>
          <p:spPr>
            <a:xfrm>
              <a:off x="-531200" y="53404"/>
              <a:ext cx="21257915" cy="1399179"/>
            </a:xfrm>
            <a:custGeom>
              <a:avLst/>
              <a:gdLst/>
              <a:ahLst/>
              <a:cxnLst/>
              <a:rect l="l" t="t" r="r" b="b"/>
              <a:pathLst>
                <a:path w="20015172" h="1399179">
                  <a:moveTo>
                    <a:pt x="19890711" y="59690"/>
                  </a:moveTo>
                  <a:cubicBezTo>
                    <a:pt x="19926272" y="59690"/>
                    <a:pt x="19955481" y="88900"/>
                    <a:pt x="19955481" y="124460"/>
                  </a:cubicBezTo>
                  <a:lnTo>
                    <a:pt x="19955481" y="1274719"/>
                  </a:lnTo>
                  <a:cubicBezTo>
                    <a:pt x="19955481" y="1310279"/>
                    <a:pt x="19926272" y="1339489"/>
                    <a:pt x="19890711" y="1339489"/>
                  </a:cubicBezTo>
                  <a:lnTo>
                    <a:pt x="124460" y="1339489"/>
                  </a:lnTo>
                  <a:cubicBezTo>
                    <a:pt x="88900" y="1339489"/>
                    <a:pt x="59690" y="1310279"/>
                    <a:pt x="59690" y="1274719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19890711" y="59690"/>
                  </a:lnTo>
                  <a:moveTo>
                    <a:pt x="19890711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274719"/>
                  </a:lnTo>
                  <a:cubicBezTo>
                    <a:pt x="0" y="1343299"/>
                    <a:pt x="55880" y="1399179"/>
                    <a:pt x="124460" y="1399179"/>
                  </a:cubicBezTo>
                  <a:lnTo>
                    <a:pt x="19890711" y="1399179"/>
                  </a:lnTo>
                  <a:cubicBezTo>
                    <a:pt x="19959292" y="1399179"/>
                    <a:pt x="20015172" y="1343299"/>
                    <a:pt x="20015172" y="1274719"/>
                  </a:cubicBezTo>
                  <a:lnTo>
                    <a:pt x="20015172" y="124460"/>
                  </a:lnTo>
                  <a:cubicBezTo>
                    <a:pt x="20015172" y="55880"/>
                    <a:pt x="19959292" y="0"/>
                    <a:pt x="19890711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1717199" y="1663302"/>
            <a:ext cx="7722715" cy="50316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525"/>
              </a:lnSpc>
              <a:spcBef>
                <a:spcPct val="0"/>
              </a:spcBef>
            </a:pPr>
            <a:endParaRPr dirty="0"/>
          </a:p>
          <a:p>
            <a:pPr>
              <a:lnSpc>
                <a:spcPts val="2525"/>
              </a:lnSpc>
              <a:spcBef>
                <a:spcPct val="0"/>
              </a:spcBef>
            </a:pPr>
            <a:r>
              <a:rPr lang="en-US" sz="1804" dirty="0" err="1">
                <a:solidFill>
                  <a:srgbClr val="FFFFFF"/>
                </a:solidFill>
                <a:latin typeface="Hero"/>
              </a:rPr>
              <a:t>Разработка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маркетинговой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концепции</a:t>
            </a:r>
            <a:endParaRPr lang="en-US" sz="1804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525"/>
              </a:lnSpc>
              <a:spcBef>
                <a:spcPct val="0"/>
              </a:spcBef>
            </a:pPr>
            <a:endParaRPr lang="en-US" sz="1804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525"/>
              </a:lnSpc>
              <a:spcBef>
                <a:spcPct val="0"/>
              </a:spcBef>
            </a:pPr>
            <a:r>
              <a:rPr lang="en-US" sz="1804" dirty="0" err="1">
                <a:solidFill>
                  <a:srgbClr val="FFFFFF"/>
                </a:solidFill>
                <a:latin typeface="Hero"/>
              </a:rPr>
              <a:t>Организация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лидогенерации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по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авторской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методике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ELS с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использованием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ботов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с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искусственным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интеллектом</a:t>
            </a:r>
            <a:endParaRPr lang="en-US" sz="1804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525"/>
              </a:lnSpc>
              <a:spcBef>
                <a:spcPct val="0"/>
              </a:spcBef>
            </a:pPr>
            <a:endParaRPr lang="en-US" sz="1804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525"/>
              </a:lnSpc>
              <a:spcBef>
                <a:spcPct val="0"/>
              </a:spcBef>
            </a:pPr>
            <a:r>
              <a:rPr lang="en-US" sz="1804" dirty="0" err="1">
                <a:solidFill>
                  <a:srgbClr val="FFFFFF"/>
                </a:solidFill>
                <a:latin typeface="Hero"/>
              </a:rPr>
              <a:t>Организация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продаж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(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сформируем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двух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уровневый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отдел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продаж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)</a:t>
            </a:r>
          </a:p>
          <a:p>
            <a:pPr>
              <a:lnSpc>
                <a:spcPts val="2525"/>
              </a:lnSpc>
              <a:spcBef>
                <a:spcPct val="0"/>
              </a:spcBef>
            </a:pPr>
            <a:endParaRPr lang="en-US" sz="1804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525"/>
              </a:lnSpc>
              <a:spcBef>
                <a:spcPct val="0"/>
              </a:spcBef>
            </a:pP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Собственное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производство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домокомплектов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на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современной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американской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линии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PINNACLE </a:t>
            </a:r>
          </a:p>
          <a:p>
            <a:pPr>
              <a:lnSpc>
                <a:spcPts val="2525"/>
              </a:lnSpc>
              <a:spcBef>
                <a:spcPct val="0"/>
              </a:spcBef>
            </a:pPr>
            <a:endParaRPr lang="en-US" sz="1804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525"/>
              </a:lnSpc>
              <a:spcBef>
                <a:spcPct val="0"/>
              </a:spcBef>
            </a:pPr>
            <a:r>
              <a:rPr lang="en-US" sz="1804" dirty="0" err="1">
                <a:solidFill>
                  <a:srgbClr val="FFFFFF"/>
                </a:solidFill>
                <a:latin typeface="Hero"/>
              </a:rPr>
              <a:t>Строительство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по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инновационной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технологии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ИОК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инновационных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оцинкованных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804" dirty="0" err="1">
                <a:solidFill>
                  <a:srgbClr val="FFFFFF"/>
                </a:solidFill>
                <a:latin typeface="Hero"/>
              </a:rPr>
              <a:t>конструкций</a:t>
            </a:r>
            <a:r>
              <a:rPr lang="en-US" sz="1804" dirty="0">
                <a:solidFill>
                  <a:srgbClr val="FFFFFF"/>
                </a:solidFill>
                <a:latin typeface="Hero"/>
              </a:rPr>
              <a:t>.</a:t>
            </a:r>
          </a:p>
          <a:p>
            <a:pPr>
              <a:lnSpc>
                <a:spcPts val="2525"/>
              </a:lnSpc>
              <a:spcBef>
                <a:spcPct val="0"/>
              </a:spcBef>
            </a:pPr>
            <a:endParaRPr lang="en-US" sz="1804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525"/>
              </a:lnSpc>
              <a:spcBef>
                <a:spcPct val="0"/>
              </a:spcBef>
            </a:pPr>
            <a:endParaRPr lang="en-US" sz="1804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525"/>
              </a:lnSpc>
              <a:spcBef>
                <a:spcPct val="0"/>
              </a:spcBef>
            </a:pPr>
            <a:endParaRPr lang="en-US" sz="1804" dirty="0">
              <a:solidFill>
                <a:srgbClr val="FFFFFF"/>
              </a:solidFill>
              <a:latin typeface="Hero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211685" y="6127115"/>
            <a:ext cx="9330229" cy="8845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0"/>
              </a:lnSpc>
              <a:spcBef>
                <a:spcPct val="0"/>
              </a:spcBef>
            </a:pPr>
            <a:r>
              <a:rPr lang="en-US" sz="1700">
                <a:solidFill>
                  <a:srgbClr val="F67525"/>
                </a:solidFill>
                <a:latin typeface="Hero"/>
              </a:rPr>
              <a:t>МЫ ГАРАНТИРУЕМ ВЫСОКУЮ РЕНТАБЕЛЬНОСТЬ ПРОЕКТА, ВЫСОКУЮ СКОРОСТЬ РЕАЛИЗАЦИИ СТРОИТЕЛЬСТВА И ПРОДАЖИ КАК ГОТОВЫХ ОБЬЕКТОВ ТАК И ПО ДОГОВОРАМ ПОДРЯДА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-179196" y="1044806"/>
            <a:ext cx="10111993" cy="4616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629"/>
              </a:lnSpc>
              <a:spcBef>
                <a:spcPct val="0"/>
              </a:spcBef>
            </a:pPr>
            <a:r>
              <a:rPr lang="en-US" sz="2592" dirty="0" err="1" smtClean="0">
                <a:solidFill>
                  <a:srgbClr val="FFFFFF"/>
                </a:solidFill>
                <a:latin typeface="Hero"/>
              </a:rPr>
              <a:t>Реализацию</a:t>
            </a:r>
            <a:r>
              <a:rPr lang="ru-RU" sz="2592" dirty="0">
                <a:solidFill>
                  <a:srgbClr val="FFFFFF"/>
                </a:solidFill>
                <a:latin typeface="Hero"/>
              </a:rPr>
              <a:t> </a:t>
            </a:r>
            <a:r>
              <a:rPr lang="ru-RU" sz="2592" dirty="0" smtClean="0">
                <a:solidFill>
                  <a:srgbClr val="FFFFFF"/>
                </a:solidFill>
                <a:latin typeface="Hero"/>
              </a:rPr>
              <a:t>девелоперского </a:t>
            </a:r>
            <a:r>
              <a:rPr lang="en-US" sz="2592" dirty="0" err="1" smtClean="0">
                <a:solidFill>
                  <a:srgbClr val="FFFFFF"/>
                </a:solidFill>
                <a:latin typeface="Hero"/>
              </a:rPr>
              <a:t>проекта</a:t>
            </a:r>
            <a:r>
              <a:rPr lang="en-US" sz="2592" dirty="0" smtClean="0">
                <a:solidFill>
                  <a:srgbClr val="FFFFFF"/>
                </a:solidFill>
                <a:latin typeface="Hero"/>
              </a:rPr>
              <a:t> </a:t>
            </a:r>
            <a:r>
              <a:rPr lang="en-US" sz="2592" dirty="0">
                <a:solidFill>
                  <a:srgbClr val="FFFFFF"/>
                </a:solidFill>
                <a:latin typeface="Hero"/>
              </a:rPr>
              <a:t>"</a:t>
            </a:r>
            <a:r>
              <a:rPr lang="en-US" sz="2592" dirty="0" err="1">
                <a:solidFill>
                  <a:srgbClr val="FFFFFF"/>
                </a:solidFill>
                <a:latin typeface="Hero"/>
              </a:rPr>
              <a:t>под</a:t>
            </a:r>
            <a:r>
              <a:rPr lang="en-US" sz="2592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2592" dirty="0" err="1">
                <a:solidFill>
                  <a:srgbClr val="FFFFFF"/>
                </a:solidFill>
                <a:latin typeface="Hero"/>
              </a:rPr>
              <a:t>ключ</a:t>
            </a:r>
            <a:r>
              <a:rPr lang="en-US" sz="2592" dirty="0">
                <a:solidFill>
                  <a:srgbClr val="FFFFFF"/>
                </a:solidFill>
                <a:latin typeface="Hero"/>
              </a:rPr>
              <a:t>"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1474" y="1924915"/>
            <a:ext cx="471068" cy="50005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1474" y="2522312"/>
            <a:ext cx="457238" cy="48537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1474" y="2984657"/>
            <a:ext cx="457238" cy="48537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8389" y="3510825"/>
            <a:ext cx="457238" cy="48537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1474" y="4106144"/>
            <a:ext cx="457238" cy="48537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7961" y="5044340"/>
            <a:ext cx="457238" cy="4853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rot="-5400000">
            <a:off x="9296465" y="297802"/>
            <a:ext cx="83614" cy="1834212"/>
          </a:xfrm>
          <a:prstGeom prst="rect">
            <a:avLst/>
          </a:prstGeom>
          <a:solidFill>
            <a:srgbClr val="FF9C00"/>
          </a:solidFill>
        </p:spPr>
      </p:sp>
      <p:sp>
        <p:nvSpPr>
          <p:cNvPr id="3" name="TextBox 3"/>
          <p:cNvSpPr txBox="1"/>
          <p:nvPr/>
        </p:nvSpPr>
        <p:spPr>
          <a:xfrm>
            <a:off x="1224775" y="2350182"/>
            <a:ext cx="7797305" cy="756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11"/>
              </a:lnSpc>
            </a:pPr>
            <a:r>
              <a:rPr lang="en-US" sz="2621" spc="288">
                <a:solidFill>
                  <a:srgbClr val="FFECE1"/>
                </a:solidFill>
                <a:latin typeface="PT Sans"/>
              </a:rPr>
              <a:t>ПЕРВЫЙ ДИСКАНУНТЕР </a:t>
            </a:r>
          </a:p>
          <a:p>
            <a:pPr marL="0" lvl="0" indent="0" algn="ctr">
              <a:lnSpc>
                <a:spcPts val="3014"/>
              </a:lnSpc>
            </a:pPr>
            <a:r>
              <a:rPr lang="en-US" sz="2621" spc="288">
                <a:solidFill>
                  <a:srgbClr val="FFECE1"/>
                </a:solidFill>
                <a:latin typeface="PT Sans"/>
              </a:rPr>
              <a:t>СТРОИТЕЛЬСТВА ДОМОВ В РФ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949635" y="3379744"/>
            <a:ext cx="8207291" cy="1786173"/>
            <a:chOff x="0" y="0"/>
            <a:chExt cx="10943055" cy="2381564"/>
          </a:xfrm>
        </p:grpSpPr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3"/>
            <a:srcRect t="31568" r="23102" b="33047"/>
            <a:stretch>
              <a:fillRect/>
            </a:stretch>
          </p:blipFill>
          <p:spPr>
            <a:xfrm>
              <a:off x="0" y="0"/>
              <a:ext cx="2986764" cy="1950565"/>
            </a:xfrm>
            <a:prstGeom prst="rect">
              <a:avLst/>
            </a:prstGeom>
          </p:spPr>
        </p:pic>
        <p:sp>
          <p:nvSpPr>
            <p:cNvPr id="6" name="TextBox 6"/>
            <p:cNvSpPr txBox="1"/>
            <p:nvPr/>
          </p:nvSpPr>
          <p:spPr>
            <a:xfrm>
              <a:off x="2474349" y="114231"/>
              <a:ext cx="7487692" cy="174406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0166"/>
                </a:lnSpc>
              </a:pPr>
              <a:r>
                <a:rPr lang="en-US" sz="8764" spc="-87" dirty="0" smtClean="0">
                  <a:solidFill>
                    <a:srgbClr val="FF9C00"/>
                  </a:solidFill>
                  <a:latin typeface="Hero Bold Italics"/>
                </a:rPr>
                <a:t>DOM.LIVE</a:t>
              </a:r>
              <a:endParaRPr lang="en-US" sz="8764" spc="-87" dirty="0">
                <a:solidFill>
                  <a:srgbClr val="FF9C00"/>
                </a:solidFill>
                <a:latin typeface="Hero Bold Italics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546647" y="1883960"/>
              <a:ext cx="10396408" cy="49760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948"/>
                </a:lnSpc>
              </a:pPr>
              <a:r>
                <a:rPr lang="en-US" sz="2564" spc="179" dirty="0">
                  <a:solidFill>
                    <a:srgbClr val="FF9C00"/>
                  </a:solidFill>
                  <a:latin typeface="PT Sans"/>
                </a:rPr>
                <a:t>ONLINE DISCOUNT STORE</a:t>
              </a:r>
            </a:p>
          </p:txBody>
        </p:sp>
      </p:grpSp>
      <p:sp>
        <p:nvSpPr>
          <p:cNvPr id="8" name="AutoShape 8"/>
          <p:cNvSpPr/>
          <p:nvPr/>
        </p:nvSpPr>
        <p:spPr>
          <a:xfrm>
            <a:off x="386927" y="813812"/>
            <a:ext cx="81102" cy="1779114"/>
          </a:xfrm>
          <a:prstGeom prst="rect">
            <a:avLst/>
          </a:prstGeom>
          <a:solidFill>
            <a:srgbClr val="FF9C00"/>
          </a:solidFill>
        </p:spPr>
      </p:sp>
      <p:sp>
        <p:nvSpPr>
          <p:cNvPr id="9" name="TextBox 9"/>
          <p:cNvSpPr txBox="1"/>
          <p:nvPr/>
        </p:nvSpPr>
        <p:spPr>
          <a:xfrm>
            <a:off x="735704" y="6002355"/>
            <a:ext cx="4074319" cy="301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69"/>
              </a:lnSpc>
              <a:spcBef>
                <a:spcPct val="0"/>
              </a:spcBef>
            </a:pPr>
            <a:r>
              <a:rPr lang="en-US" sz="1485" spc="89">
                <a:solidFill>
                  <a:srgbClr val="FFFFFF"/>
                </a:solidFill>
                <a:latin typeface="Hero"/>
              </a:rPr>
              <a:t>АГРЕГАТОР ЗАКАЗОВ ДЛЯ СТРОИТЕЛЕЙ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236887" y="5923817"/>
            <a:ext cx="4133970" cy="951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69"/>
              </a:lnSpc>
              <a:spcBef>
                <a:spcPct val="0"/>
              </a:spcBef>
            </a:pPr>
            <a:r>
              <a:rPr lang="en-US" sz="1485" spc="89">
                <a:solidFill>
                  <a:srgbClr val="FFFFFF"/>
                </a:solidFill>
                <a:latin typeface="Hero"/>
              </a:rPr>
              <a:t>СПЕЦИАЛИЗИРОВАННЫЙ МАРКЕТПЛЕЙС ДЛЯ ПРОИЗВОДИТЕЛЕЙ И ВЛАДЕЛЬЦЕВ ЗЕМЕЛЬНЫХ УЧАСТКОВ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266956" y="82355"/>
            <a:ext cx="69118" cy="1516210"/>
          </a:xfrm>
          <a:prstGeom prst="rect">
            <a:avLst/>
          </a:prstGeom>
          <a:solidFill>
            <a:srgbClr val="F67525"/>
          </a:solidFill>
        </p:spPr>
      </p:sp>
      <p:sp>
        <p:nvSpPr>
          <p:cNvPr id="3" name="AutoShape 3"/>
          <p:cNvSpPr/>
          <p:nvPr/>
        </p:nvSpPr>
        <p:spPr>
          <a:xfrm rot="-5400000">
            <a:off x="8960936" y="116914"/>
            <a:ext cx="69118" cy="1516210"/>
          </a:xfrm>
          <a:prstGeom prst="rect">
            <a:avLst/>
          </a:prstGeom>
          <a:solidFill>
            <a:srgbClr val="F67525"/>
          </a:solidFill>
        </p:spPr>
      </p:sp>
      <p:sp>
        <p:nvSpPr>
          <p:cNvPr id="4" name="AutoShape 4"/>
          <p:cNvSpPr/>
          <p:nvPr/>
        </p:nvSpPr>
        <p:spPr>
          <a:xfrm rot="-5400000">
            <a:off x="811554" y="6090787"/>
            <a:ext cx="69118" cy="1516210"/>
          </a:xfrm>
          <a:prstGeom prst="rect">
            <a:avLst/>
          </a:prstGeom>
          <a:solidFill>
            <a:srgbClr val="DF6214"/>
          </a:solidFill>
        </p:spPr>
      </p:sp>
      <p:sp>
        <p:nvSpPr>
          <p:cNvPr id="5" name="AutoShape 5"/>
          <p:cNvSpPr/>
          <p:nvPr/>
        </p:nvSpPr>
        <p:spPr>
          <a:xfrm>
            <a:off x="2150330" y="2606233"/>
            <a:ext cx="5522826" cy="1870354"/>
          </a:xfrm>
          <a:prstGeom prst="rect">
            <a:avLst/>
          </a:prstGeom>
          <a:solidFill>
            <a:srgbClr val="DF6214"/>
          </a:solidFill>
        </p:spPr>
      </p:sp>
      <p:sp>
        <p:nvSpPr>
          <p:cNvPr id="6" name="TextBox 6"/>
          <p:cNvSpPr txBox="1"/>
          <p:nvPr/>
        </p:nvSpPr>
        <p:spPr>
          <a:xfrm>
            <a:off x="2361560" y="2728966"/>
            <a:ext cx="5092851" cy="15582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29"/>
              </a:lnSpc>
            </a:pPr>
            <a:r>
              <a:rPr lang="en-US" sz="2006" spc="60">
                <a:solidFill>
                  <a:srgbClr val="FFFFFF"/>
                </a:solidFill>
                <a:latin typeface="Hero"/>
              </a:rPr>
              <a:t>НАША КОМПАНИЯ ЯВЛЯЕТСЯ ФЕДЕРАЛЬНЫМ БРЕНДОМ, КОТОРАЯ</a:t>
            </a:r>
          </a:p>
          <a:p>
            <a:pPr algn="ctr">
              <a:lnSpc>
                <a:spcPts val="3129"/>
              </a:lnSpc>
            </a:pPr>
            <a:r>
              <a:rPr lang="en-US" sz="1086" spc="32">
                <a:solidFill>
                  <a:srgbClr val="FFFFFF"/>
                </a:solidFill>
                <a:latin typeface="Hero"/>
              </a:rPr>
              <a:t>РАБОТАЕТ НА РЫНКЕ СТРОИТЕЛЬСТВА ДОМОВ БОЛЕЕ 7 ЛЕТ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86906" y="4699890"/>
            <a:ext cx="1912967" cy="1013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858"/>
              </a:lnSpc>
            </a:pPr>
            <a:r>
              <a:rPr lang="en-US" sz="5613" dirty="0">
                <a:solidFill>
                  <a:srgbClr val="F67525"/>
                </a:solidFill>
                <a:latin typeface="PT Sans Bold"/>
              </a:rPr>
              <a:t>2018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48593" y="1262514"/>
            <a:ext cx="1493121" cy="8823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57"/>
              </a:lnSpc>
            </a:pPr>
            <a:r>
              <a:rPr lang="en-US" sz="5183">
                <a:solidFill>
                  <a:srgbClr val="F67525"/>
                </a:solidFill>
                <a:latin typeface="PT Sans Bold"/>
              </a:rPr>
              <a:t>2019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834623" y="1182291"/>
            <a:ext cx="1558681" cy="926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75"/>
              </a:lnSpc>
            </a:pPr>
            <a:r>
              <a:rPr lang="en-US" sz="5411">
                <a:solidFill>
                  <a:srgbClr val="F67525"/>
                </a:solidFill>
                <a:latin typeface="PT Sans Bold"/>
              </a:rPr>
              <a:t>2020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834623" y="4761911"/>
            <a:ext cx="1569546" cy="9321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28"/>
              </a:lnSpc>
            </a:pPr>
            <a:r>
              <a:rPr lang="en-US" sz="5448">
                <a:solidFill>
                  <a:srgbClr val="F67525"/>
                </a:solidFill>
                <a:latin typeface="PT Sans Bold"/>
              </a:rPr>
              <a:t>2021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199873" y="4861462"/>
            <a:ext cx="2883166" cy="1003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049"/>
              </a:lnSpc>
              <a:spcBef>
                <a:spcPct val="0"/>
              </a:spcBef>
            </a:pPr>
            <a:r>
              <a:rPr lang="en-US" sz="1313" spc="197">
                <a:solidFill>
                  <a:srgbClr val="FFFFFF"/>
                </a:solidFill>
                <a:latin typeface="Hero"/>
              </a:rPr>
              <a:t>РАЗРАБОТКА ТЕХНОЛОГИИ</a:t>
            </a:r>
          </a:p>
          <a:p>
            <a:pPr>
              <a:lnSpc>
                <a:spcPts val="2049"/>
              </a:lnSpc>
              <a:spcBef>
                <a:spcPct val="0"/>
              </a:spcBef>
            </a:pPr>
            <a:r>
              <a:rPr lang="en-US" sz="1313" spc="197">
                <a:solidFill>
                  <a:srgbClr val="FFFFFF"/>
                </a:solidFill>
                <a:latin typeface="Hero"/>
              </a:rPr>
              <a:t>СТРОИТЕЛЬСТВА И ДИЗАЙНА</a:t>
            </a:r>
          </a:p>
          <a:p>
            <a:pPr>
              <a:lnSpc>
                <a:spcPts val="2049"/>
              </a:lnSpc>
              <a:spcBef>
                <a:spcPct val="0"/>
              </a:spcBef>
            </a:pPr>
            <a:r>
              <a:rPr lang="en-US" sz="1313" spc="197">
                <a:solidFill>
                  <a:srgbClr val="FFFFFF"/>
                </a:solidFill>
                <a:latin typeface="Hero"/>
              </a:rPr>
              <a:t>ДОМОВ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056540" y="1266055"/>
            <a:ext cx="2372995" cy="8437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81"/>
              </a:lnSpc>
              <a:spcBef>
                <a:spcPct val="0"/>
              </a:spcBef>
            </a:pPr>
            <a:r>
              <a:rPr lang="en-US" sz="1462" spc="219">
                <a:solidFill>
                  <a:srgbClr val="FFFFFF"/>
                </a:solidFill>
                <a:latin typeface="Hero"/>
              </a:rPr>
              <a:t>НАЧАЛО</a:t>
            </a:r>
          </a:p>
          <a:p>
            <a:pPr>
              <a:lnSpc>
                <a:spcPts val="2281"/>
              </a:lnSpc>
              <a:spcBef>
                <a:spcPct val="0"/>
              </a:spcBef>
            </a:pPr>
            <a:r>
              <a:rPr lang="en-US" sz="1462" spc="219">
                <a:solidFill>
                  <a:srgbClr val="FFFFFF"/>
                </a:solidFill>
                <a:latin typeface="Hero"/>
              </a:rPr>
              <a:t>СТРОИТЕЛЬСТВА,</a:t>
            </a:r>
          </a:p>
          <a:p>
            <a:pPr>
              <a:lnSpc>
                <a:spcPts val="2281"/>
              </a:lnSpc>
              <a:spcBef>
                <a:spcPct val="0"/>
              </a:spcBef>
            </a:pPr>
            <a:r>
              <a:rPr lang="en-US" sz="1462" spc="219">
                <a:solidFill>
                  <a:srgbClr val="FFFFFF"/>
                </a:solidFill>
                <a:latin typeface="Hero"/>
              </a:rPr>
              <a:t>ПИЛОТНЫЕ ПРОЕКТЫ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604334" y="1239441"/>
            <a:ext cx="2051209" cy="7791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080"/>
              </a:lnSpc>
              <a:spcBef>
                <a:spcPct val="0"/>
              </a:spcBef>
            </a:pPr>
            <a:r>
              <a:rPr lang="en-US" sz="1333" spc="200">
                <a:solidFill>
                  <a:srgbClr val="FFFFFF"/>
                </a:solidFill>
                <a:latin typeface="PT Sans"/>
              </a:rPr>
              <a:t>МАСШТАБИРОВАНИЕ.</a:t>
            </a:r>
          </a:p>
          <a:p>
            <a:pPr>
              <a:lnSpc>
                <a:spcPts val="2080"/>
              </a:lnSpc>
              <a:spcBef>
                <a:spcPct val="0"/>
              </a:spcBef>
            </a:pPr>
            <a:r>
              <a:rPr lang="en-US" sz="1333" spc="200">
                <a:solidFill>
                  <a:srgbClr val="FFFFFF"/>
                </a:solidFill>
                <a:latin typeface="PT Sans"/>
              </a:rPr>
              <a:t>ВЫПОЛНЕНО БОЛЕЕ</a:t>
            </a:r>
          </a:p>
          <a:p>
            <a:pPr>
              <a:lnSpc>
                <a:spcPts val="2080"/>
              </a:lnSpc>
              <a:spcBef>
                <a:spcPct val="0"/>
              </a:spcBef>
            </a:pPr>
            <a:r>
              <a:rPr lang="en-US" sz="1333" spc="200">
                <a:solidFill>
                  <a:srgbClr val="FFFFFF"/>
                </a:solidFill>
                <a:latin typeface="PT Sans"/>
              </a:rPr>
              <a:t>100 ПРОЕКТОВ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653204" y="4828586"/>
            <a:ext cx="2002340" cy="16866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91"/>
              </a:lnSpc>
              <a:spcBef>
                <a:spcPct val="0"/>
              </a:spcBef>
            </a:pPr>
            <a:r>
              <a:rPr lang="en-US" sz="1276" spc="191">
                <a:solidFill>
                  <a:srgbClr val="FFFFFF"/>
                </a:solidFill>
                <a:latin typeface="Hero"/>
              </a:rPr>
              <a:t>ПРИВЛЕЧЕНИЕ ИНВЕСТИЦИЙ,</a:t>
            </a:r>
          </a:p>
          <a:p>
            <a:pPr>
              <a:lnSpc>
                <a:spcPts val="1991"/>
              </a:lnSpc>
              <a:spcBef>
                <a:spcPct val="0"/>
              </a:spcBef>
            </a:pPr>
            <a:r>
              <a:rPr lang="en-US" sz="1276" spc="191">
                <a:solidFill>
                  <a:srgbClr val="FFFFFF"/>
                </a:solidFill>
                <a:latin typeface="Hero"/>
              </a:rPr>
              <a:t>НАРАЩИВАНИЕ ПОРТФЕЛЯ ЗАКАЗОВ,</a:t>
            </a:r>
          </a:p>
          <a:p>
            <a:pPr>
              <a:lnSpc>
                <a:spcPts val="1991"/>
              </a:lnSpc>
              <a:spcBef>
                <a:spcPct val="0"/>
              </a:spcBef>
            </a:pPr>
            <a:r>
              <a:rPr lang="en-US" sz="1276" spc="191">
                <a:solidFill>
                  <a:srgbClr val="FFFFFF"/>
                </a:solidFill>
                <a:latin typeface="Hero"/>
              </a:rPr>
              <a:t>МАКСИМИЗАЦИЯ ПРИБЫЛИ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3089" y="1262514"/>
            <a:ext cx="1009791" cy="87642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8125042" y="3103199"/>
            <a:ext cx="1009791" cy="87642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661112" y="3160333"/>
            <a:ext cx="1009791" cy="8764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423111" y="2554240"/>
            <a:ext cx="2517192" cy="831148"/>
            <a:chOff x="0" y="0"/>
            <a:chExt cx="10258663" cy="338729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258663" cy="3387292"/>
            </a:xfrm>
            <a:custGeom>
              <a:avLst/>
              <a:gdLst/>
              <a:ahLst/>
              <a:cxnLst/>
              <a:rect l="l" t="t" r="r" b="b"/>
              <a:pathLst>
                <a:path w="10258663" h="3387292">
                  <a:moveTo>
                    <a:pt x="9241393" y="0"/>
                  </a:moveTo>
                  <a:lnTo>
                    <a:pt x="1017270" y="0"/>
                  </a:lnTo>
                  <a:cubicBezTo>
                    <a:pt x="455930" y="0"/>
                    <a:pt x="0" y="455930"/>
                    <a:pt x="0" y="1017270"/>
                  </a:cubicBezTo>
                  <a:lnTo>
                    <a:pt x="0" y="1196807"/>
                  </a:lnTo>
                  <a:cubicBezTo>
                    <a:pt x="0" y="1638502"/>
                    <a:pt x="455930" y="2094432"/>
                    <a:pt x="1017270" y="2094432"/>
                  </a:cubicBezTo>
                  <a:lnTo>
                    <a:pt x="1800860" y="2094432"/>
                  </a:lnTo>
                  <a:lnTo>
                    <a:pt x="1800860" y="3387292"/>
                  </a:lnTo>
                  <a:lnTo>
                    <a:pt x="2532380" y="2094432"/>
                  </a:lnTo>
                  <a:lnTo>
                    <a:pt x="9241393" y="2094432"/>
                  </a:lnTo>
                  <a:cubicBezTo>
                    <a:pt x="9802733" y="2094432"/>
                    <a:pt x="10258662" y="1638502"/>
                    <a:pt x="10258662" y="1196807"/>
                  </a:cubicBezTo>
                  <a:lnTo>
                    <a:pt x="10258662" y="1017270"/>
                  </a:lnTo>
                  <a:cubicBezTo>
                    <a:pt x="10258663" y="455930"/>
                    <a:pt x="9804003" y="0"/>
                    <a:pt x="9241393" y="0"/>
                  </a:cubicBezTo>
                  <a:lnTo>
                    <a:pt x="9241393" y="0"/>
                  </a:lnTo>
                  <a:close/>
                </a:path>
              </a:pathLst>
            </a:custGeom>
            <a:solidFill>
              <a:srgbClr val="DF6214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850709" y="2554240"/>
            <a:ext cx="2309221" cy="871520"/>
            <a:chOff x="0" y="0"/>
            <a:chExt cx="8975129" cy="338729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975129" cy="3387292"/>
            </a:xfrm>
            <a:custGeom>
              <a:avLst/>
              <a:gdLst/>
              <a:ahLst/>
              <a:cxnLst/>
              <a:rect l="l" t="t" r="r" b="b"/>
              <a:pathLst>
                <a:path w="8975129" h="3387292">
                  <a:moveTo>
                    <a:pt x="7957859" y="0"/>
                  </a:moveTo>
                  <a:lnTo>
                    <a:pt x="1017270" y="0"/>
                  </a:lnTo>
                  <a:cubicBezTo>
                    <a:pt x="455930" y="0"/>
                    <a:pt x="0" y="455930"/>
                    <a:pt x="0" y="1017270"/>
                  </a:cubicBezTo>
                  <a:lnTo>
                    <a:pt x="0" y="1196807"/>
                  </a:lnTo>
                  <a:cubicBezTo>
                    <a:pt x="0" y="1638502"/>
                    <a:pt x="455930" y="2094432"/>
                    <a:pt x="1017270" y="2094432"/>
                  </a:cubicBezTo>
                  <a:lnTo>
                    <a:pt x="1800860" y="2094432"/>
                  </a:lnTo>
                  <a:lnTo>
                    <a:pt x="1800860" y="3387292"/>
                  </a:lnTo>
                  <a:lnTo>
                    <a:pt x="2532380" y="2094432"/>
                  </a:lnTo>
                  <a:lnTo>
                    <a:pt x="7957859" y="2094432"/>
                  </a:lnTo>
                  <a:cubicBezTo>
                    <a:pt x="8519199" y="2094432"/>
                    <a:pt x="8975129" y="1638502"/>
                    <a:pt x="8975129" y="1196807"/>
                  </a:cubicBezTo>
                  <a:lnTo>
                    <a:pt x="8975129" y="1017270"/>
                  </a:lnTo>
                  <a:cubicBezTo>
                    <a:pt x="8975129" y="455930"/>
                    <a:pt x="8520469" y="0"/>
                    <a:pt x="7957859" y="0"/>
                  </a:cubicBezTo>
                  <a:lnTo>
                    <a:pt x="7957859" y="0"/>
                  </a:lnTo>
                  <a:close/>
                </a:path>
              </a:pathLst>
            </a:custGeom>
            <a:solidFill>
              <a:srgbClr val="DF6214"/>
            </a:solidFill>
          </p:spPr>
        </p:sp>
      </p:grpSp>
      <p:grpSp>
        <p:nvGrpSpPr>
          <p:cNvPr id="6" name="Group 6"/>
          <p:cNvGrpSpPr/>
          <p:nvPr/>
        </p:nvGrpSpPr>
        <p:grpSpPr>
          <a:xfrm rot="-10800000">
            <a:off x="1813723" y="4287327"/>
            <a:ext cx="2167701" cy="911650"/>
            <a:chOff x="0" y="0"/>
            <a:chExt cx="8054225" cy="338729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054225" cy="3387292"/>
            </a:xfrm>
            <a:custGeom>
              <a:avLst/>
              <a:gdLst/>
              <a:ahLst/>
              <a:cxnLst/>
              <a:rect l="l" t="t" r="r" b="b"/>
              <a:pathLst>
                <a:path w="8054225" h="3387292">
                  <a:moveTo>
                    <a:pt x="7036956" y="0"/>
                  </a:moveTo>
                  <a:lnTo>
                    <a:pt x="1017270" y="0"/>
                  </a:lnTo>
                  <a:cubicBezTo>
                    <a:pt x="455930" y="0"/>
                    <a:pt x="0" y="455930"/>
                    <a:pt x="0" y="1017270"/>
                  </a:cubicBezTo>
                  <a:lnTo>
                    <a:pt x="0" y="1196807"/>
                  </a:lnTo>
                  <a:cubicBezTo>
                    <a:pt x="0" y="1638502"/>
                    <a:pt x="455930" y="2094432"/>
                    <a:pt x="1017270" y="2094432"/>
                  </a:cubicBezTo>
                  <a:lnTo>
                    <a:pt x="1800860" y="2094432"/>
                  </a:lnTo>
                  <a:lnTo>
                    <a:pt x="1800860" y="3387292"/>
                  </a:lnTo>
                  <a:lnTo>
                    <a:pt x="2532380" y="2094432"/>
                  </a:lnTo>
                  <a:lnTo>
                    <a:pt x="7036956" y="2094432"/>
                  </a:lnTo>
                  <a:cubicBezTo>
                    <a:pt x="7598295" y="2094432"/>
                    <a:pt x="8054225" y="1638502"/>
                    <a:pt x="8054225" y="1196807"/>
                  </a:cubicBezTo>
                  <a:lnTo>
                    <a:pt x="8054225" y="1017270"/>
                  </a:lnTo>
                  <a:cubicBezTo>
                    <a:pt x="8054225" y="455930"/>
                    <a:pt x="7599566" y="0"/>
                    <a:pt x="7036956" y="0"/>
                  </a:cubicBezTo>
                  <a:lnTo>
                    <a:pt x="7036956" y="0"/>
                  </a:lnTo>
                  <a:close/>
                </a:path>
              </a:pathLst>
            </a:custGeom>
            <a:solidFill>
              <a:srgbClr val="DF6214"/>
            </a:solidFill>
          </p:spPr>
        </p:sp>
      </p:grpSp>
      <p:grpSp>
        <p:nvGrpSpPr>
          <p:cNvPr id="8" name="Group 8"/>
          <p:cNvGrpSpPr/>
          <p:nvPr/>
        </p:nvGrpSpPr>
        <p:grpSpPr>
          <a:xfrm rot="-10800000">
            <a:off x="5262442" y="4342159"/>
            <a:ext cx="2398274" cy="856819"/>
            <a:chOff x="0" y="0"/>
            <a:chExt cx="9481183" cy="338729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9481183" cy="3387292"/>
            </a:xfrm>
            <a:custGeom>
              <a:avLst/>
              <a:gdLst/>
              <a:ahLst/>
              <a:cxnLst/>
              <a:rect l="l" t="t" r="r" b="b"/>
              <a:pathLst>
                <a:path w="9481183" h="3387292">
                  <a:moveTo>
                    <a:pt x="8463914" y="0"/>
                  </a:moveTo>
                  <a:lnTo>
                    <a:pt x="1017270" y="0"/>
                  </a:lnTo>
                  <a:cubicBezTo>
                    <a:pt x="455930" y="0"/>
                    <a:pt x="0" y="455930"/>
                    <a:pt x="0" y="1017270"/>
                  </a:cubicBezTo>
                  <a:lnTo>
                    <a:pt x="0" y="1196807"/>
                  </a:lnTo>
                  <a:cubicBezTo>
                    <a:pt x="0" y="1638502"/>
                    <a:pt x="455930" y="2094432"/>
                    <a:pt x="1017270" y="2094432"/>
                  </a:cubicBezTo>
                  <a:lnTo>
                    <a:pt x="1800860" y="2094432"/>
                  </a:lnTo>
                  <a:lnTo>
                    <a:pt x="1800860" y="3387292"/>
                  </a:lnTo>
                  <a:lnTo>
                    <a:pt x="2532380" y="2094432"/>
                  </a:lnTo>
                  <a:lnTo>
                    <a:pt x="8463914" y="2094432"/>
                  </a:lnTo>
                  <a:cubicBezTo>
                    <a:pt x="9025254" y="2094432"/>
                    <a:pt x="9481183" y="1638502"/>
                    <a:pt x="9481183" y="1196807"/>
                  </a:cubicBezTo>
                  <a:lnTo>
                    <a:pt x="9481183" y="1017270"/>
                  </a:lnTo>
                  <a:cubicBezTo>
                    <a:pt x="9481183" y="455930"/>
                    <a:pt x="9026523" y="0"/>
                    <a:pt x="8463914" y="0"/>
                  </a:cubicBezTo>
                  <a:lnTo>
                    <a:pt x="8463914" y="0"/>
                  </a:lnTo>
                  <a:close/>
                </a:path>
              </a:pathLst>
            </a:custGeom>
            <a:solidFill>
              <a:srgbClr val="DF6214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327643" y="5441171"/>
            <a:ext cx="4143719" cy="1363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15"/>
              </a:lnSpc>
              <a:spcBef>
                <a:spcPct val="0"/>
              </a:spcBef>
            </a:pP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Работаем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только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по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договорам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подряда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и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только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с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аккредитованными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специалистами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Гарантия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на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конструкцию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, 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работу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и,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что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дом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будет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построен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27643" y="537210"/>
            <a:ext cx="4147672" cy="16381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15"/>
              </a:lnSpc>
              <a:spcBef>
                <a:spcPct val="0"/>
              </a:spcBef>
            </a:pPr>
            <a:r>
              <a:rPr lang="en-US" sz="1420" spc="213">
                <a:solidFill>
                  <a:srgbClr val="FFFFFF"/>
                </a:solidFill>
                <a:latin typeface="Hero"/>
              </a:rPr>
              <a:t>Все элементы по технолгии ИОК выполняются точно по размерам, указанным в проекте Они имеют малый вес, прочные, не подвергаются процессу коррозии. Гарантия 50 лет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850709" y="2581648"/>
            <a:ext cx="2242909" cy="4266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18"/>
              </a:lnSpc>
              <a:spcBef>
                <a:spcPct val="0"/>
              </a:spcBef>
            </a:pPr>
            <a:r>
              <a:rPr lang="en-US" sz="1101" spc="165">
                <a:solidFill>
                  <a:srgbClr val="FFFFFF"/>
                </a:solidFill>
                <a:latin typeface="Hero Bold"/>
              </a:rPr>
              <a:t>НИЧЕГО НЕ ПОНИМАЮ В СТРОИТЕЛЬСТВЕ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905270" y="4705052"/>
            <a:ext cx="1984608" cy="4167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30"/>
              </a:lnSpc>
              <a:spcBef>
                <a:spcPct val="0"/>
              </a:spcBef>
            </a:pPr>
            <a:r>
              <a:rPr lang="en-US" sz="1109" spc="166">
                <a:solidFill>
                  <a:srgbClr val="FFFFFF"/>
                </a:solidFill>
                <a:latin typeface="PT Sans Bold"/>
              </a:rPr>
              <a:t>КАК НЕ НАРВАТЬСЯ НА МОШЕННИКОВ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518171" y="2700515"/>
            <a:ext cx="2493306" cy="1984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645"/>
              </a:lnSpc>
              <a:spcBef>
                <a:spcPct val="0"/>
              </a:spcBef>
            </a:pPr>
            <a:r>
              <a:rPr lang="en-US" sz="1054" spc="158">
                <a:solidFill>
                  <a:srgbClr val="FFFFFF"/>
                </a:solidFill>
                <a:latin typeface="Hero Bold"/>
              </a:rPr>
              <a:t>КАК ВЫБРАТЬ ТЕХНОЛОГИЮ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284723" y="4807211"/>
            <a:ext cx="2490150" cy="2124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795"/>
              </a:lnSpc>
              <a:spcBef>
                <a:spcPct val="0"/>
              </a:spcBef>
            </a:pPr>
            <a:r>
              <a:rPr lang="en-US" sz="1150" spc="172">
                <a:solidFill>
                  <a:srgbClr val="FFFFFF"/>
                </a:solidFill>
                <a:latin typeface="PT Sans Bold"/>
              </a:rPr>
              <a:t>СТРОИТЬ ДОЛГО И ДОРОГО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063905" y="3801078"/>
            <a:ext cx="7625791" cy="4222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48"/>
              </a:lnSpc>
            </a:pPr>
            <a:r>
              <a:rPr lang="en-US" sz="2411" spc="24">
                <a:solidFill>
                  <a:srgbClr val="F67525"/>
                </a:solidFill>
                <a:latin typeface="Hero Bold"/>
              </a:rPr>
              <a:t>ОСНОВНЫЕ СТРАХИ ЗАКАЗЧИКОВ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210518" y="5441171"/>
            <a:ext cx="4244868" cy="1385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15"/>
              </a:lnSpc>
              <a:spcBef>
                <a:spcPct val="0"/>
              </a:spcBef>
            </a:pP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Строительство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дома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упрощена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до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сборки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конструктора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,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роботизированная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система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уже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выдает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готовые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фермы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для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сборки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объекта</a:t>
            </a:r>
            <a:r>
              <a:rPr lang="en-US" sz="1420" spc="213" dirty="0" smtClean="0">
                <a:solidFill>
                  <a:srgbClr val="FFFFFF"/>
                </a:solidFill>
                <a:latin typeface="Hero"/>
              </a:rPr>
              <a:t>. </a:t>
            </a:r>
            <a:r>
              <a:rPr lang="en-US" sz="1420" spc="213" dirty="0" err="1" smtClean="0">
                <a:solidFill>
                  <a:srgbClr val="FFFFFF"/>
                </a:solidFill>
                <a:latin typeface="Hero"/>
              </a:rPr>
              <a:t>Открытые</a:t>
            </a:r>
            <a:r>
              <a:rPr lang="en-US" sz="1420" spc="213" dirty="0" smtClean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сметы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на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20" spc="213" dirty="0" err="1">
                <a:solidFill>
                  <a:srgbClr val="FFFFFF"/>
                </a:solidFill>
                <a:latin typeface="Hero"/>
              </a:rPr>
              <a:t>сайте</a:t>
            </a:r>
            <a:r>
              <a:rPr lang="en-US" sz="1420" spc="213" dirty="0">
                <a:solidFill>
                  <a:srgbClr val="FFFFFF"/>
                </a:solidFill>
                <a:latin typeface="Hero"/>
              </a:rPr>
              <a:t>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5284723" y="262890"/>
            <a:ext cx="4605362" cy="19124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15"/>
              </a:lnSpc>
              <a:spcBef>
                <a:spcPct val="0"/>
              </a:spcBef>
            </a:pPr>
            <a:r>
              <a:rPr lang="en-US" sz="1420" spc="213">
                <a:solidFill>
                  <a:srgbClr val="FFFFFF"/>
                </a:solidFill>
                <a:latin typeface="Hero"/>
              </a:rPr>
              <a:t>Стены обладают высокой геометрической точностью.За счет энергоэффективного «пирога»</a:t>
            </a:r>
          </a:p>
          <a:p>
            <a:pPr>
              <a:lnSpc>
                <a:spcPts val="2215"/>
              </a:lnSpc>
              <a:spcBef>
                <a:spcPct val="0"/>
              </a:spcBef>
            </a:pPr>
            <a:r>
              <a:rPr lang="en-US" sz="1420" spc="213">
                <a:solidFill>
                  <a:srgbClr val="FFFFFF"/>
                </a:solidFill>
                <a:latin typeface="Hero"/>
              </a:rPr>
              <a:t>стены дома из ИОК получаются очень теплыми, они востребованы даже в северных регионах это позволит экономить на отоплении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4990" y="2618314"/>
            <a:ext cx="1091333" cy="10913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8616127" y="5456609"/>
            <a:ext cx="62751" cy="1376553"/>
          </a:xfrm>
          <a:prstGeom prst="rect">
            <a:avLst/>
          </a:prstGeom>
          <a:solidFill>
            <a:srgbClr val="FFA46F"/>
          </a:solidFill>
        </p:spPr>
      </p:sp>
      <p:sp>
        <p:nvSpPr>
          <p:cNvPr id="3" name="AutoShape 3"/>
          <p:cNvSpPr/>
          <p:nvPr/>
        </p:nvSpPr>
        <p:spPr>
          <a:xfrm>
            <a:off x="1074722" y="964642"/>
            <a:ext cx="62751" cy="1376553"/>
          </a:xfrm>
          <a:prstGeom prst="rect">
            <a:avLst/>
          </a:prstGeom>
          <a:solidFill>
            <a:srgbClr val="FF9C00"/>
          </a:solidFill>
        </p:spPr>
      </p:sp>
      <p:sp>
        <p:nvSpPr>
          <p:cNvPr id="4" name="AutoShape 4"/>
          <p:cNvSpPr/>
          <p:nvPr/>
        </p:nvSpPr>
        <p:spPr>
          <a:xfrm rot="-5400000">
            <a:off x="9033948" y="1382463"/>
            <a:ext cx="62751" cy="1376553"/>
          </a:xfrm>
          <a:prstGeom prst="rect">
            <a:avLst/>
          </a:prstGeom>
          <a:solidFill>
            <a:srgbClr val="FF9C00"/>
          </a:solidFill>
        </p:spPr>
      </p:sp>
      <p:sp>
        <p:nvSpPr>
          <p:cNvPr id="5" name="AutoShape 5"/>
          <p:cNvSpPr/>
          <p:nvPr/>
        </p:nvSpPr>
        <p:spPr>
          <a:xfrm rot="-5400000">
            <a:off x="656901" y="5188023"/>
            <a:ext cx="62751" cy="1376553"/>
          </a:xfrm>
          <a:prstGeom prst="rect">
            <a:avLst/>
          </a:prstGeom>
          <a:solidFill>
            <a:srgbClr val="FF9C00"/>
          </a:solidFill>
        </p:spPr>
      </p:sp>
      <p:sp>
        <p:nvSpPr>
          <p:cNvPr id="6" name="TextBox 6"/>
          <p:cNvSpPr txBox="1"/>
          <p:nvPr/>
        </p:nvSpPr>
        <p:spPr>
          <a:xfrm>
            <a:off x="1724407" y="3858958"/>
            <a:ext cx="6195898" cy="9223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8"/>
              </a:lnSpc>
            </a:pPr>
            <a:r>
              <a:rPr lang="en-US" sz="6274" spc="-62">
                <a:solidFill>
                  <a:srgbClr val="FF9C00"/>
                </a:solidFill>
                <a:latin typeface="PT Sans Bold"/>
              </a:rPr>
              <a:t>до 60%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001399" y="4627463"/>
            <a:ext cx="5641915" cy="6200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20"/>
              </a:lnSpc>
            </a:pPr>
            <a:r>
              <a:rPr lang="en-US" sz="3346" spc="100">
                <a:solidFill>
                  <a:srgbClr val="FFECE1"/>
                </a:solidFill>
                <a:latin typeface="PT Sans"/>
              </a:rPr>
              <a:t>экономия на строительстве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34150" y="2255470"/>
            <a:ext cx="6710413" cy="9402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33"/>
              </a:lnSpc>
              <a:spcBef>
                <a:spcPct val="0"/>
              </a:spcBef>
            </a:pPr>
            <a:r>
              <a:rPr lang="en-US" sz="2457" spc="368">
                <a:solidFill>
                  <a:srgbClr val="FF9C00"/>
                </a:solidFill>
                <a:latin typeface="PT Sans Bold"/>
              </a:rPr>
              <a:t>DOM.LIVE - РЕШЕНИЕ ПРОБЛЕМ ЗАКАЗЧИКОВ!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3"/>
          <p:cNvSpPr txBox="1"/>
          <p:nvPr/>
        </p:nvSpPr>
        <p:spPr>
          <a:xfrm>
            <a:off x="247850" y="445366"/>
            <a:ext cx="2223823" cy="2861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54"/>
              </a:lnSpc>
              <a:spcBef>
                <a:spcPct val="0"/>
              </a:spcBef>
            </a:pPr>
            <a:r>
              <a:rPr lang="en-US" sz="1509" spc="226">
                <a:solidFill>
                  <a:srgbClr val="FF9C00"/>
                </a:solidFill>
                <a:latin typeface="Hero Bold"/>
              </a:rPr>
              <a:t>ДОМ ЭТО ПРОСТО!</a:t>
            </a:r>
          </a:p>
        </p:txBody>
      </p:sp>
      <p:sp>
        <p:nvSpPr>
          <p:cNvPr id="22" name="TextBox 4"/>
          <p:cNvSpPr txBox="1"/>
          <p:nvPr/>
        </p:nvSpPr>
        <p:spPr>
          <a:xfrm>
            <a:off x="247850" y="3962400"/>
            <a:ext cx="3131091" cy="882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54"/>
              </a:lnSpc>
              <a:spcBef>
                <a:spcPct val="0"/>
              </a:spcBef>
            </a:pPr>
            <a:r>
              <a:rPr lang="en-US" sz="1509" spc="226" dirty="0">
                <a:solidFill>
                  <a:srgbClr val="FF9C00"/>
                </a:solidFill>
                <a:latin typeface="Hero Bold"/>
              </a:rPr>
              <a:t>ТЕХНОЛОГИЯ УТВЕРЖДЕНА МИНСТРОЕМ РФ</a:t>
            </a:r>
          </a:p>
        </p:txBody>
      </p:sp>
      <p:sp>
        <p:nvSpPr>
          <p:cNvPr id="23" name="TextBox 5"/>
          <p:cNvSpPr txBox="1"/>
          <p:nvPr/>
        </p:nvSpPr>
        <p:spPr>
          <a:xfrm>
            <a:off x="247850" y="2209800"/>
            <a:ext cx="3257350" cy="2861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54"/>
              </a:lnSpc>
              <a:spcBef>
                <a:spcPct val="0"/>
              </a:spcBef>
            </a:pPr>
            <a:r>
              <a:rPr lang="en-US" sz="1509" spc="226" dirty="0">
                <a:solidFill>
                  <a:srgbClr val="FF9C00"/>
                </a:solidFill>
                <a:latin typeface="Hero Bold"/>
              </a:rPr>
              <a:t>ВСЕ БРИГАДЫ ПРОВЕРЕНЫ</a:t>
            </a:r>
          </a:p>
        </p:txBody>
      </p:sp>
      <p:sp>
        <p:nvSpPr>
          <p:cNvPr id="24" name="TextBox 6"/>
          <p:cNvSpPr txBox="1"/>
          <p:nvPr/>
        </p:nvSpPr>
        <p:spPr>
          <a:xfrm>
            <a:off x="6251565" y="530602"/>
            <a:ext cx="3165746" cy="5361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79"/>
              </a:lnSpc>
              <a:spcBef>
                <a:spcPct val="0"/>
              </a:spcBef>
            </a:pPr>
            <a:r>
              <a:rPr lang="en-US" sz="1396" spc="209" dirty="0">
                <a:solidFill>
                  <a:srgbClr val="FF9C00"/>
                </a:solidFill>
                <a:latin typeface="Hero Bold"/>
              </a:rPr>
              <a:t>ОТСУТСТВИЕ БРАКА И ПОТЕРЬ</a:t>
            </a:r>
          </a:p>
        </p:txBody>
      </p:sp>
      <p:sp>
        <p:nvSpPr>
          <p:cNvPr id="25" name="TextBox 7"/>
          <p:cNvSpPr txBox="1"/>
          <p:nvPr/>
        </p:nvSpPr>
        <p:spPr>
          <a:xfrm>
            <a:off x="6251565" y="4130180"/>
            <a:ext cx="3019904" cy="5361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79"/>
              </a:lnSpc>
              <a:spcBef>
                <a:spcPct val="0"/>
              </a:spcBef>
            </a:pPr>
            <a:r>
              <a:rPr lang="en-US" sz="1396" spc="209" dirty="0">
                <a:solidFill>
                  <a:srgbClr val="FF9C00"/>
                </a:solidFill>
                <a:latin typeface="Hero Bold"/>
              </a:rPr>
              <a:t>ВПЕРВЫЕ ОТКРЫТАЯ СМЕТА НА САЙТЕ</a:t>
            </a:r>
          </a:p>
        </p:txBody>
      </p:sp>
      <p:sp>
        <p:nvSpPr>
          <p:cNvPr id="26" name="TextBox 8"/>
          <p:cNvSpPr txBox="1"/>
          <p:nvPr/>
        </p:nvSpPr>
        <p:spPr>
          <a:xfrm>
            <a:off x="6251565" y="2472704"/>
            <a:ext cx="3165746" cy="2599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79"/>
              </a:lnSpc>
              <a:spcBef>
                <a:spcPct val="0"/>
              </a:spcBef>
            </a:pPr>
            <a:r>
              <a:rPr lang="en-US" sz="1396" spc="209">
                <a:solidFill>
                  <a:srgbClr val="FF9C00"/>
                </a:solidFill>
                <a:latin typeface="Hero Bold"/>
              </a:rPr>
              <a:t>ПРОСТОТА СТРОИТЕЛЬСТВА</a:t>
            </a:r>
          </a:p>
        </p:txBody>
      </p:sp>
      <p:sp>
        <p:nvSpPr>
          <p:cNvPr id="27" name="TextBox 9"/>
          <p:cNvSpPr txBox="1"/>
          <p:nvPr/>
        </p:nvSpPr>
        <p:spPr>
          <a:xfrm>
            <a:off x="247850" y="2492860"/>
            <a:ext cx="2772131" cy="12781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543"/>
              </a:lnSpc>
              <a:spcBef>
                <a:spcPct val="0"/>
              </a:spcBef>
            </a:pP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Все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наши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бригады</a:t>
            </a:r>
            <a:endParaRPr lang="en-US" sz="1470" spc="88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543"/>
              </a:lnSpc>
              <a:spcBef>
                <a:spcPct val="0"/>
              </a:spcBef>
            </a:pP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прошли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аккредитацию</a:t>
            </a:r>
            <a:endParaRPr lang="en-US" sz="1470" spc="88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543"/>
              </a:lnSpc>
              <a:spcBef>
                <a:spcPct val="0"/>
              </a:spcBef>
            </a:pP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оплата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только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по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факту</a:t>
            </a:r>
            <a:endParaRPr lang="en-US" sz="1470" spc="88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543"/>
              </a:lnSpc>
              <a:spcBef>
                <a:spcPct val="0"/>
              </a:spcBef>
            </a:pP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выполненных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работ</a:t>
            </a:r>
            <a:endParaRPr lang="en-US" sz="1470" spc="88" dirty="0">
              <a:solidFill>
                <a:srgbClr val="FFFFFF"/>
              </a:solidFill>
              <a:latin typeface="Hero"/>
            </a:endParaRPr>
          </a:p>
        </p:txBody>
      </p:sp>
      <p:sp>
        <p:nvSpPr>
          <p:cNvPr id="28" name="TextBox 10"/>
          <p:cNvSpPr txBox="1"/>
          <p:nvPr/>
        </p:nvSpPr>
        <p:spPr>
          <a:xfrm>
            <a:off x="247850" y="4844579"/>
            <a:ext cx="2766405" cy="16009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543"/>
              </a:lnSpc>
              <a:spcBef>
                <a:spcPct val="0"/>
              </a:spcBef>
            </a:pP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Работы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производятся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 в </a:t>
            </a: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соответствии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 с</a:t>
            </a:r>
          </a:p>
          <a:p>
            <a:pPr>
              <a:lnSpc>
                <a:spcPts val="2543"/>
              </a:lnSpc>
              <a:spcBef>
                <a:spcPct val="0"/>
              </a:spcBef>
            </a:pP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технологическими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картами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под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контролем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стройнадзора</a:t>
            </a:r>
            <a:endParaRPr lang="en-US" sz="1470" spc="88" dirty="0">
              <a:solidFill>
                <a:srgbClr val="FFFFFF"/>
              </a:solidFill>
              <a:latin typeface="Hero"/>
            </a:endParaRPr>
          </a:p>
        </p:txBody>
      </p:sp>
      <p:sp>
        <p:nvSpPr>
          <p:cNvPr id="29" name="TextBox 11"/>
          <p:cNvSpPr txBox="1"/>
          <p:nvPr/>
        </p:nvSpPr>
        <p:spPr>
          <a:xfrm>
            <a:off x="247850" y="736453"/>
            <a:ext cx="2529285" cy="12781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543"/>
              </a:lnSpc>
            </a:pP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Выберите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на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сайте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:</a:t>
            </a:r>
          </a:p>
          <a:p>
            <a:pPr marL="317480" lvl="1" indent="-158740">
              <a:lnSpc>
                <a:spcPts val="2543"/>
              </a:lnSpc>
              <a:buFont typeface="Arial"/>
              <a:buChar char="•"/>
            </a:pP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Домокомлект</a:t>
            </a:r>
            <a:endParaRPr lang="en-US" sz="1470" spc="88" dirty="0">
              <a:solidFill>
                <a:srgbClr val="FFFFFF"/>
              </a:solidFill>
              <a:latin typeface="Hero"/>
            </a:endParaRPr>
          </a:p>
          <a:p>
            <a:pPr marL="317480" lvl="1" indent="-158740">
              <a:lnSpc>
                <a:spcPts val="2543"/>
              </a:lnSpc>
              <a:buFont typeface="Arial"/>
              <a:buChar char="•"/>
            </a:pP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Фундамент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, </a:t>
            </a: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кровлю</a:t>
            </a:r>
            <a:endParaRPr lang="en-US" sz="1470" spc="88" dirty="0">
              <a:solidFill>
                <a:srgbClr val="FFFFFF"/>
              </a:solidFill>
              <a:latin typeface="Hero"/>
            </a:endParaRPr>
          </a:p>
          <a:p>
            <a:pPr marL="317480" lvl="1" indent="-158740">
              <a:lnSpc>
                <a:spcPts val="2543"/>
              </a:lnSpc>
              <a:buFont typeface="Arial"/>
              <a:buChar char="•"/>
            </a:pP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Кровлю</a:t>
            </a:r>
            <a:r>
              <a:rPr lang="en-US" sz="1470" spc="88" dirty="0">
                <a:solidFill>
                  <a:srgbClr val="FFFFFF"/>
                </a:solidFill>
                <a:latin typeface="Hero"/>
              </a:rPr>
              <a:t>, </a:t>
            </a:r>
            <a:r>
              <a:rPr lang="en-US" sz="1470" spc="88" dirty="0" err="1">
                <a:solidFill>
                  <a:srgbClr val="FFFFFF"/>
                </a:solidFill>
                <a:latin typeface="Hero"/>
              </a:rPr>
              <a:t>фасад</a:t>
            </a:r>
            <a:endParaRPr lang="en-US" sz="1470" spc="88" dirty="0">
              <a:solidFill>
                <a:srgbClr val="FFFFFF"/>
              </a:solidFill>
              <a:latin typeface="Hero"/>
            </a:endParaRPr>
          </a:p>
        </p:txBody>
      </p:sp>
      <p:sp>
        <p:nvSpPr>
          <p:cNvPr id="30" name="TextBox 12"/>
          <p:cNvSpPr txBox="1"/>
          <p:nvPr/>
        </p:nvSpPr>
        <p:spPr>
          <a:xfrm>
            <a:off x="6251565" y="1108037"/>
            <a:ext cx="3105723" cy="117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51"/>
              </a:lnSpc>
              <a:spcBef>
                <a:spcPct val="0"/>
              </a:spcBef>
            </a:pP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Роботизация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на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стадии</a:t>
            </a:r>
            <a:endParaRPr lang="en-US" sz="1359" spc="81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351"/>
              </a:lnSpc>
              <a:spcBef>
                <a:spcPct val="0"/>
              </a:spcBef>
            </a:pP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проектирования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и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производства</a:t>
            </a:r>
            <a:endParaRPr lang="en-US" sz="1359" spc="81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351"/>
              </a:lnSpc>
              <a:spcBef>
                <a:spcPct val="0"/>
              </a:spcBef>
            </a:pP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позволяет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избегать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потерь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и</a:t>
            </a:r>
          </a:p>
          <a:p>
            <a:pPr>
              <a:lnSpc>
                <a:spcPts val="2351"/>
              </a:lnSpc>
              <a:spcBef>
                <a:spcPct val="0"/>
              </a:spcBef>
            </a:pP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дополнительных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расходов</a:t>
            </a:r>
            <a:endParaRPr lang="en-US" sz="1359" spc="81" dirty="0">
              <a:solidFill>
                <a:srgbClr val="FFFFFF"/>
              </a:solidFill>
              <a:latin typeface="Hero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6251565" y="2784437"/>
            <a:ext cx="2869643" cy="117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51"/>
              </a:lnSpc>
              <a:spcBef>
                <a:spcPct val="0"/>
              </a:spcBef>
            </a:pP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Домокомлекты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собираются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по</a:t>
            </a:r>
            <a:endParaRPr lang="en-US" sz="1359" spc="81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351"/>
              </a:lnSpc>
              <a:spcBef>
                <a:spcPct val="0"/>
              </a:spcBef>
            </a:pP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стандартным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проектам</a:t>
            </a:r>
            <a:endParaRPr lang="en-US" sz="1359" spc="81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351"/>
              </a:lnSpc>
              <a:spcBef>
                <a:spcPct val="0"/>
              </a:spcBef>
            </a:pP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аккредитованными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бригадами</a:t>
            </a:r>
            <a:endParaRPr lang="en-US" sz="1359" spc="81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351"/>
              </a:lnSpc>
              <a:spcBef>
                <a:spcPct val="0"/>
              </a:spcBef>
            </a:pP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монтажников</a:t>
            </a:r>
            <a:endParaRPr lang="en-US" sz="1359" spc="81" dirty="0">
              <a:solidFill>
                <a:srgbClr val="FFFFFF"/>
              </a:solidFill>
              <a:latin typeface="Hero"/>
            </a:endParaRPr>
          </a:p>
        </p:txBody>
      </p:sp>
      <p:sp>
        <p:nvSpPr>
          <p:cNvPr id="32" name="TextBox 14"/>
          <p:cNvSpPr txBox="1"/>
          <p:nvPr/>
        </p:nvSpPr>
        <p:spPr>
          <a:xfrm>
            <a:off x="6251565" y="4772122"/>
            <a:ext cx="3502035" cy="14762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51"/>
              </a:lnSpc>
              <a:spcBef>
                <a:spcPct val="0"/>
              </a:spcBef>
            </a:pP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Возможность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выбора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комплектации</a:t>
            </a:r>
            <a:endParaRPr lang="en-US" sz="1359" spc="81" dirty="0">
              <a:solidFill>
                <a:srgbClr val="FFFFFF"/>
              </a:solidFill>
              <a:latin typeface="Hero"/>
            </a:endParaRPr>
          </a:p>
          <a:p>
            <a:pPr>
              <a:lnSpc>
                <a:spcPts val="2351"/>
              </a:lnSpc>
              <a:spcBef>
                <a:spcPct val="0"/>
              </a:spcBef>
            </a:pP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дома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и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онлайн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оплатой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по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цене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№1</a:t>
            </a:r>
          </a:p>
          <a:p>
            <a:pPr>
              <a:lnSpc>
                <a:spcPts val="2351"/>
              </a:lnSpc>
              <a:spcBef>
                <a:spcPct val="0"/>
              </a:spcBef>
            </a:pPr>
            <a:r>
              <a:rPr lang="en-US" sz="1359" spc="81" dirty="0">
                <a:solidFill>
                  <a:srgbClr val="FFFFFF"/>
                </a:solidFill>
                <a:latin typeface="Hero"/>
              </a:rPr>
              <a:t>в РФ с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гарантией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сроков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строительства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от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2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недель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до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 3х </a:t>
            </a:r>
            <a:r>
              <a:rPr lang="en-US" sz="1359" spc="81" dirty="0" err="1">
                <a:solidFill>
                  <a:srgbClr val="FFFFFF"/>
                </a:solidFill>
                <a:latin typeface="Hero"/>
              </a:rPr>
              <a:t>месяцев</a:t>
            </a:r>
            <a:r>
              <a:rPr lang="en-US" sz="1359" spc="81" dirty="0">
                <a:solidFill>
                  <a:srgbClr val="FFFFFF"/>
                </a:solidFill>
                <a:latin typeface="Hero"/>
              </a:rPr>
              <a:t>.</a:t>
            </a:r>
          </a:p>
        </p:txBody>
      </p:sp>
      <p:sp>
        <p:nvSpPr>
          <p:cNvPr id="33" name="TextBox 15"/>
          <p:cNvSpPr txBox="1"/>
          <p:nvPr/>
        </p:nvSpPr>
        <p:spPr>
          <a:xfrm>
            <a:off x="507643" y="6468958"/>
            <a:ext cx="8849645" cy="4737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82"/>
              </a:lnSpc>
              <a:spcBef>
                <a:spcPct val="0"/>
              </a:spcBef>
            </a:pPr>
            <a:r>
              <a:rPr lang="en-US" sz="2301" spc="138" dirty="0">
                <a:solidFill>
                  <a:srgbClr val="FF9C00"/>
                </a:solidFill>
                <a:latin typeface="Hero Bold"/>
              </a:rPr>
              <a:t>МЫ СДЕЛАЛИ ЖИЛЬЕ ДЕЙСТВИТЕЛЬНО ДОСТУПНЫМ!</a:t>
            </a: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255" y="2435941"/>
            <a:ext cx="2929811" cy="2230437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891" y="4092982"/>
            <a:ext cx="3384537" cy="19443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438249" y="1943501"/>
            <a:ext cx="2416930" cy="854179"/>
            <a:chOff x="0" y="0"/>
            <a:chExt cx="9584467" cy="338729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584468" cy="3387292"/>
            </a:xfrm>
            <a:custGeom>
              <a:avLst/>
              <a:gdLst/>
              <a:ahLst/>
              <a:cxnLst/>
              <a:rect l="l" t="t" r="r" b="b"/>
              <a:pathLst>
                <a:path w="9584468" h="3387292">
                  <a:moveTo>
                    <a:pt x="8567197" y="0"/>
                  </a:moveTo>
                  <a:lnTo>
                    <a:pt x="1017270" y="0"/>
                  </a:lnTo>
                  <a:cubicBezTo>
                    <a:pt x="455930" y="0"/>
                    <a:pt x="0" y="455930"/>
                    <a:pt x="0" y="1017270"/>
                  </a:cubicBezTo>
                  <a:lnTo>
                    <a:pt x="0" y="1196807"/>
                  </a:lnTo>
                  <a:cubicBezTo>
                    <a:pt x="0" y="1638502"/>
                    <a:pt x="455930" y="2094432"/>
                    <a:pt x="1017270" y="2094432"/>
                  </a:cubicBezTo>
                  <a:lnTo>
                    <a:pt x="1800860" y="2094432"/>
                  </a:lnTo>
                  <a:lnTo>
                    <a:pt x="1800860" y="3387292"/>
                  </a:lnTo>
                  <a:lnTo>
                    <a:pt x="2532380" y="2094432"/>
                  </a:lnTo>
                  <a:lnTo>
                    <a:pt x="8567197" y="2094432"/>
                  </a:lnTo>
                  <a:cubicBezTo>
                    <a:pt x="9128537" y="2094432"/>
                    <a:pt x="9584468" y="1638502"/>
                    <a:pt x="9584468" y="1196807"/>
                  </a:cubicBezTo>
                  <a:lnTo>
                    <a:pt x="9584468" y="1017270"/>
                  </a:lnTo>
                  <a:cubicBezTo>
                    <a:pt x="9584468" y="455930"/>
                    <a:pt x="9129808" y="0"/>
                    <a:pt x="8567197" y="0"/>
                  </a:cubicBezTo>
                  <a:lnTo>
                    <a:pt x="8567197" y="0"/>
                  </a:lnTo>
                  <a:close/>
                </a:path>
              </a:pathLst>
            </a:custGeom>
            <a:solidFill>
              <a:srgbClr val="F6752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728845" y="1943501"/>
            <a:ext cx="2373209" cy="895670"/>
            <a:chOff x="0" y="0"/>
            <a:chExt cx="8975129" cy="338729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975129" cy="3387292"/>
            </a:xfrm>
            <a:custGeom>
              <a:avLst/>
              <a:gdLst/>
              <a:ahLst/>
              <a:cxnLst/>
              <a:rect l="l" t="t" r="r" b="b"/>
              <a:pathLst>
                <a:path w="8975129" h="3387292">
                  <a:moveTo>
                    <a:pt x="7957859" y="0"/>
                  </a:moveTo>
                  <a:lnTo>
                    <a:pt x="1017270" y="0"/>
                  </a:lnTo>
                  <a:cubicBezTo>
                    <a:pt x="455930" y="0"/>
                    <a:pt x="0" y="455930"/>
                    <a:pt x="0" y="1017270"/>
                  </a:cubicBezTo>
                  <a:lnTo>
                    <a:pt x="0" y="1196807"/>
                  </a:lnTo>
                  <a:cubicBezTo>
                    <a:pt x="0" y="1638502"/>
                    <a:pt x="455930" y="2094432"/>
                    <a:pt x="1017270" y="2094432"/>
                  </a:cubicBezTo>
                  <a:lnTo>
                    <a:pt x="1800860" y="2094432"/>
                  </a:lnTo>
                  <a:lnTo>
                    <a:pt x="1800860" y="3387292"/>
                  </a:lnTo>
                  <a:lnTo>
                    <a:pt x="2532380" y="2094432"/>
                  </a:lnTo>
                  <a:lnTo>
                    <a:pt x="7957859" y="2094432"/>
                  </a:lnTo>
                  <a:cubicBezTo>
                    <a:pt x="8519199" y="2094432"/>
                    <a:pt x="8975129" y="1638502"/>
                    <a:pt x="8975129" y="1196807"/>
                  </a:cubicBezTo>
                  <a:lnTo>
                    <a:pt x="8975129" y="1017270"/>
                  </a:lnTo>
                  <a:cubicBezTo>
                    <a:pt x="8975129" y="455930"/>
                    <a:pt x="8520469" y="0"/>
                    <a:pt x="7957859" y="0"/>
                  </a:cubicBezTo>
                  <a:lnTo>
                    <a:pt x="7957859" y="0"/>
                  </a:lnTo>
                  <a:close/>
                </a:path>
              </a:pathLst>
            </a:custGeom>
            <a:solidFill>
              <a:srgbClr val="F67525"/>
            </a:solidFill>
          </p:spPr>
        </p:sp>
      </p:grpSp>
      <p:grpSp>
        <p:nvGrpSpPr>
          <p:cNvPr id="6" name="Group 6"/>
          <p:cNvGrpSpPr/>
          <p:nvPr/>
        </p:nvGrpSpPr>
        <p:grpSpPr>
          <a:xfrm rot="-10800000">
            <a:off x="1728845" y="3724612"/>
            <a:ext cx="2227768" cy="936912"/>
            <a:chOff x="0" y="0"/>
            <a:chExt cx="8054225" cy="338729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054225" cy="3387292"/>
            </a:xfrm>
            <a:custGeom>
              <a:avLst/>
              <a:gdLst/>
              <a:ahLst/>
              <a:cxnLst/>
              <a:rect l="l" t="t" r="r" b="b"/>
              <a:pathLst>
                <a:path w="8054225" h="3387292">
                  <a:moveTo>
                    <a:pt x="7036956" y="0"/>
                  </a:moveTo>
                  <a:lnTo>
                    <a:pt x="1017270" y="0"/>
                  </a:lnTo>
                  <a:cubicBezTo>
                    <a:pt x="455930" y="0"/>
                    <a:pt x="0" y="455930"/>
                    <a:pt x="0" y="1017270"/>
                  </a:cubicBezTo>
                  <a:lnTo>
                    <a:pt x="0" y="1196807"/>
                  </a:lnTo>
                  <a:cubicBezTo>
                    <a:pt x="0" y="1638502"/>
                    <a:pt x="455930" y="2094432"/>
                    <a:pt x="1017270" y="2094432"/>
                  </a:cubicBezTo>
                  <a:lnTo>
                    <a:pt x="1800860" y="2094432"/>
                  </a:lnTo>
                  <a:lnTo>
                    <a:pt x="1800860" y="3387292"/>
                  </a:lnTo>
                  <a:lnTo>
                    <a:pt x="2532380" y="2094432"/>
                  </a:lnTo>
                  <a:lnTo>
                    <a:pt x="7036956" y="2094432"/>
                  </a:lnTo>
                  <a:cubicBezTo>
                    <a:pt x="7598295" y="2094432"/>
                    <a:pt x="8054225" y="1638502"/>
                    <a:pt x="8054225" y="1196807"/>
                  </a:cubicBezTo>
                  <a:lnTo>
                    <a:pt x="8054225" y="1017270"/>
                  </a:lnTo>
                  <a:cubicBezTo>
                    <a:pt x="8054225" y="455930"/>
                    <a:pt x="7599566" y="0"/>
                    <a:pt x="7036956" y="0"/>
                  </a:cubicBezTo>
                  <a:lnTo>
                    <a:pt x="7036956" y="0"/>
                  </a:lnTo>
                  <a:close/>
                </a:path>
              </a:pathLst>
            </a:custGeom>
            <a:solidFill>
              <a:srgbClr val="F67525"/>
            </a:solidFill>
          </p:spPr>
        </p:sp>
      </p:grpSp>
      <p:grpSp>
        <p:nvGrpSpPr>
          <p:cNvPr id="8" name="Group 8"/>
          <p:cNvGrpSpPr/>
          <p:nvPr/>
        </p:nvGrpSpPr>
        <p:grpSpPr>
          <a:xfrm rot="-10800000">
            <a:off x="5273128" y="3780963"/>
            <a:ext cx="2464730" cy="880561"/>
            <a:chOff x="0" y="0"/>
            <a:chExt cx="9481183" cy="338729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9481183" cy="3387292"/>
            </a:xfrm>
            <a:custGeom>
              <a:avLst/>
              <a:gdLst/>
              <a:ahLst/>
              <a:cxnLst/>
              <a:rect l="l" t="t" r="r" b="b"/>
              <a:pathLst>
                <a:path w="9481183" h="3387292">
                  <a:moveTo>
                    <a:pt x="8463914" y="0"/>
                  </a:moveTo>
                  <a:lnTo>
                    <a:pt x="1017270" y="0"/>
                  </a:lnTo>
                  <a:cubicBezTo>
                    <a:pt x="455930" y="0"/>
                    <a:pt x="0" y="455930"/>
                    <a:pt x="0" y="1017270"/>
                  </a:cubicBezTo>
                  <a:lnTo>
                    <a:pt x="0" y="1196807"/>
                  </a:lnTo>
                  <a:cubicBezTo>
                    <a:pt x="0" y="1638502"/>
                    <a:pt x="455930" y="2094432"/>
                    <a:pt x="1017270" y="2094432"/>
                  </a:cubicBezTo>
                  <a:lnTo>
                    <a:pt x="1800860" y="2094432"/>
                  </a:lnTo>
                  <a:lnTo>
                    <a:pt x="1800860" y="3387292"/>
                  </a:lnTo>
                  <a:lnTo>
                    <a:pt x="2532380" y="2094432"/>
                  </a:lnTo>
                  <a:lnTo>
                    <a:pt x="8463914" y="2094432"/>
                  </a:lnTo>
                  <a:cubicBezTo>
                    <a:pt x="9025254" y="2094432"/>
                    <a:pt x="9481183" y="1638502"/>
                    <a:pt x="9481183" y="1196807"/>
                  </a:cubicBezTo>
                  <a:lnTo>
                    <a:pt x="9481183" y="1017270"/>
                  </a:lnTo>
                  <a:cubicBezTo>
                    <a:pt x="9481183" y="455930"/>
                    <a:pt x="9026523" y="0"/>
                    <a:pt x="8463914" y="0"/>
                  </a:cubicBezTo>
                  <a:lnTo>
                    <a:pt x="8463914" y="0"/>
                  </a:lnTo>
                  <a:close/>
                </a:path>
              </a:pathLst>
            </a:custGeom>
            <a:solidFill>
              <a:srgbClr val="F67525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271305" y="4857760"/>
            <a:ext cx="4169188" cy="2343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41"/>
              </a:lnSpc>
              <a:spcBef>
                <a:spcPct val="0"/>
              </a:spcBef>
            </a:pPr>
            <a:r>
              <a:rPr lang="en-US" spc="225" dirty="0" err="1">
                <a:solidFill>
                  <a:srgbClr val="FFFFFF"/>
                </a:solidFill>
                <a:latin typeface="Hero"/>
              </a:rPr>
              <a:t>Получайте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готовые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домокомплекты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конструкторы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,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собирайте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по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инструкции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быстро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как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мебель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из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 « IKEA ».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Материалы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от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производителя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приезжают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во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время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на</a:t>
            </a:r>
            <a:r>
              <a:rPr lang="en-US" spc="225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25" dirty="0" err="1">
                <a:solidFill>
                  <a:srgbClr val="FFFFFF"/>
                </a:solidFill>
                <a:latin typeface="Hero"/>
              </a:rPr>
              <a:t>объект</a:t>
            </a:r>
            <a:r>
              <a:rPr lang="en-US" sz="1501" spc="225" dirty="0">
                <a:solidFill>
                  <a:srgbClr val="FFFFFF"/>
                </a:solidFill>
                <a:latin typeface="Hero"/>
              </a:rPr>
              <a:t>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41644" y="305913"/>
            <a:ext cx="4287383" cy="12599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97"/>
              </a:lnSpc>
              <a:spcBef>
                <a:spcPct val="0"/>
              </a:spcBef>
            </a:pPr>
            <a:r>
              <a:rPr lang="en-US" spc="240" dirty="0" err="1">
                <a:solidFill>
                  <a:srgbClr val="FFFFFF"/>
                </a:solidFill>
                <a:latin typeface="Hero"/>
              </a:rPr>
              <a:t>Регистрируйтесь</a:t>
            </a:r>
            <a:r>
              <a:rPr lang="en-US" spc="240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47" dirty="0" err="1">
                <a:solidFill>
                  <a:srgbClr val="FFFFFF"/>
                </a:solidFill>
                <a:latin typeface="Hero"/>
              </a:rPr>
              <a:t>на</a:t>
            </a:r>
            <a:r>
              <a:rPr lang="en-US" spc="147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47" dirty="0" err="1">
                <a:solidFill>
                  <a:srgbClr val="FFFFFF"/>
                </a:solidFill>
                <a:latin typeface="Hero"/>
              </a:rPr>
              <a:t>платформе</a:t>
            </a:r>
            <a:r>
              <a:rPr lang="en-US" spc="147" dirty="0">
                <a:solidFill>
                  <a:srgbClr val="FFFFFF"/>
                </a:solidFill>
                <a:latin typeface="Hero"/>
              </a:rPr>
              <a:t> и </a:t>
            </a:r>
            <a:r>
              <a:rPr lang="en-US" spc="147" dirty="0" err="1">
                <a:solidFill>
                  <a:srgbClr val="FFFFFF"/>
                </a:solidFill>
                <a:latin typeface="Hero"/>
              </a:rPr>
              <a:t>получайте</a:t>
            </a:r>
            <a:r>
              <a:rPr lang="en-US" spc="147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47" dirty="0" err="1">
                <a:solidFill>
                  <a:srgbClr val="FFFFFF"/>
                </a:solidFill>
                <a:latin typeface="Hero"/>
              </a:rPr>
              <a:t>регулярные</a:t>
            </a:r>
            <a:r>
              <a:rPr lang="en-US" spc="147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47" dirty="0" err="1">
                <a:solidFill>
                  <a:srgbClr val="FFFFFF"/>
                </a:solidFill>
                <a:latin typeface="Hero"/>
              </a:rPr>
              <a:t>заказы</a:t>
            </a:r>
            <a:r>
              <a:rPr lang="en-US" spc="147" dirty="0">
                <a:solidFill>
                  <a:srgbClr val="FFFFFF"/>
                </a:solidFill>
                <a:latin typeface="Hero"/>
              </a:rPr>
              <a:t>, </a:t>
            </a:r>
            <a:r>
              <a:rPr lang="en-US" spc="147" dirty="0" err="1">
                <a:solidFill>
                  <a:srgbClr val="FFFFFF"/>
                </a:solidFill>
                <a:latin typeface="Hero"/>
              </a:rPr>
              <a:t>не</a:t>
            </a:r>
            <a:r>
              <a:rPr lang="en-US" spc="147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47" dirty="0" err="1">
                <a:solidFill>
                  <a:srgbClr val="FFFFFF"/>
                </a:solidFill>
                <a:latin typeface="Hero"/>
              </a:rPr>
              <a:t>тратя</a:t>
            </a:r>
            <a:r>
              <a:rPr lang="en-US" spc="147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47" dirty="0" err="1">
                <a:solidFill>
                  <a:srgbClr val="FFFFFF"/>
                </a:solidFill>
                <a:latin typeface="Hero"/>
              </a:rPr>
              <a:t>деньги</a:t>
            </a:r>
            <a:r>
              <a:rPr lang="en-US" spc="147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47" dirty="0" err="1">
                <a:solidFill>
                  <a:srgbClr val="FFFFFF"/>
                </a:solidFill>
                <a:latin typeface="Hero"/>
              </a:rPr>
              <a:t>на</a:t>
            </a:r>
            <a:r>
              <a:rPr lang="en-US" spc="147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47" dirty="0" err="1">
                <a:solidFill>
                  <a:srgbClr val="FFFFFF"/>
                </a:solidFill>
                <a:latin typeface="Hero"/>
              </a:rPr>
              <a:t>рекламу</a:t>
            </a:r>
            <a:r>
              <a:rPr lang="en-US" spc="147" dirty="0">
                <a:solidFill>
                  <a:srgbClr val="FFFFFF"/>
                </a:solidFill>
                <a:latin typeface="Hero"/>
              </a:rPr>
              <a:t> и </a:t>
            </a:r>
            <a:r>
              <a:rPr lang="en-US" spc="147" dirty="0" err="1">
                <a:solidFill>
                  <a:srgbClr val="FFFFFF"/>
                </a:solidFill>
                <a:latin typeface="Hero"/>
              </a:rPr>
              <a:t>офис</a:t>
            </a:r>
            <a:endParaRPr lang="en-US" spc="147" dirty="0">
              <a:solidFill>
                <a:srgbClr val="FFFFFF"/>
              </a:solidFill>
              <a:latin typeface="Hero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5261992" y="4730613"/>
            <a:ext cx="4149964" cy="25391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85"/>
              </a:lnSpc>
              <a:spcBef>
                <a:spcPct val="0"/>
              </a:spcBef>
            </a:pPr>
            <a:r>
              <a:rPr lang="ru-RU" spc="210" dirty="0" smtClean="0">
                <a:solidFill>
                  <a:srgbClr val="FFFFFF"/>
                </a:solidFill>
                <a:latin typeface="Hero"/>
              </a:rPr>
              <a:t>Мы абсолютно лояльны к клиентам и, помимо низкой стоимости даем рассрочку на весь период строительства, строим под </a:t>
            </a:r>
            <a:r>
              <a:rPr lang="ru-RU" spc="210" dirty="0" err="1" smtClean="0">
                <a:solidFill>
                  <a:srgbClr val="FFFFFF"/>
                </a:solidFill>
                <a:latin typeface="Hero"/>
              </a:rPr>
              <a:t>мат.капитал</a:t>
            </a:r>
            <a:r>
              <a:rPr lang="ru-RU" spc="210" dirty="0" smtClean="0">
                <a:solidFill>
                  <a:srgbClr val="FFFFFF"/>
                </a:solidFill>
                <a:latin typeface="Hero"/>
              </a:rPr>
              <a:t>, а также помогаем в получении кредита на строительство от лучших банков-партнеров</a:t>
            </a:r>
            <a:endParaRPr lang="en-US" spc="210" dirty="0">
              <a:solidFill>
                <a:srgbClr val="FFFFFF"/>
              </a:solidFill>
              <a:latin typeface="Hero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5060961" y="286863"/>
            <a:ext cx="4461527" cy="10511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809"/>
              </a:lnSpc>
            </a:pPr>
            <a:r>
              <a:rPr lang="en-US" spc="270" dirty="0" err="1">
                <a:solidFill>
                  <a:srgbClr val="FFFFFF"/>
                </a:solidFill>
                <a:latin typeface="PT Sans"/>
              </a:rPr>
              <a:t>Заказы</a:t>
            </a:r>
            <a:r>
              <a:rPr lang="en-US" spc="270" dirty="0">
                <a:solidFill>
                  <a:srgbClr val="FFFFFF"/>
                </a:solidFill>
                <a:latin typeface="PT Sans"/>
              </a:rPr>
              <a:t> </a:t>
            </a:r>
            <a:r>
              <a:rPr lang="en-US" spc="270" dirty="0" err="1">
                <a:solidFill>
                  <a:srgbClr val="FFFFFF"/>
                </a:solidFill>
                <a:latin typeface="PT Sans"/>
              </a:rPr>
              <a:t>есть</a:t>
            </a:r>
            <a:r>
              <a:rPr lang="en-US" spc="270" dirty="0">
                <a:solidFill>
                  <a:srgbClr val="FFFFFF"/>
                </a:solidFill>
                <a:latin typeface="PT Sans"/>
              </a:rPr>
              <a:t> </a:t>
            </a:r>
            <a:r>
              <a:rPr lang="en-US" spc="270" dirty="0" err="1">
                <a:solidFill>
                  <a:srgbClr val="FFFFFF"/>
                </a:solidFill>
                <a:latin typeface="PT Sans"/>
              </a:rPr>
              <a:t>всегда</a:t>
            </a:r>
            <a:r>
              <a:rPr lang="en-US" spc="270" dirty="0">
                <a:solidFill>
                  <a:srgbClr val="FFFFFF"/>
                </a:solidFill>
                <a:latin typeface="PT Sans"/>
              </a:rPr>
              <a:t>! </a:t>
            </a:r>
            <a:r>
              <a:rPr lang="en-US" spc="270" dirty="0" err="1">
                <a:solidFill>
                  <a:srgbClr val="FFFFFF"/>
                </a:solidFill>
                <a:latin typeface="PT Sans"/>
              </a:rPr>
              <a:t>Нет</a:t>
            </a:r>
            <a:r>
              <a:rPr lang="en-US" spc="270" dirty="0">
                <a:solidFill>
                  <a:srgbClr val="FFFFFF"/>
                </a:solidFill>
                <a:latin typeface="PT Sans"/>
              </a:rPr>
              <a:t> </a:t>
            </a:r>
            <a:r>
              <a:rPr lang="en-US" spc="270" dirty="0" err="1">
                <a:solidFill>
                  <a:srgbClr val="FFFFFF"/>
                </a:solidFill>
                <a:latin typeface="PT Sans"/>
              </a:rPr>
              <a:t>простоя</a:t>
            </a:r>
            <a:r>
              <a:rPr lang="en-US" spc="270" dirty="0">
                <a:solidFill>
                  <a:srgbClr val="FFFFFF"/>
                </a:solidFill>
                <a:latin typeface="PT Sans"/>
              </a:rPr>
              <a:t>,</a:t>
            </a:r>
          </a:p>
          <a:p>
            <a:pPr>
              <a:lnSpc>
                <a:spcPts val="2809"/>
              </a:lnSpc>
              <a:spcBef>
                <a:spcPct val="0"/>
              </a:spcBef>
            </a:pPr>
            <a:r>
              <a:rPr lang="en-US" spc="270" dirty="0" err="1">
                <a:solidFill>
                  <a:srgbClr val="FFFFFF"/>
                </a:solidFill>
                <a:latin typeface="PT Sans"/>
              </a:rPr>
              <a:t>развивайтесь</a:t>
            </a:r>
            <a:r>
              <a:rPr lang="en-US" spc="270" dirty="0">
                <a:solidFill>
                  <a:srgbClr val="FFFFFF"/>
                </a:solidFill>
                <a:latin typeface="PT Sans"/>
              </a:rPr>
              <a:t> , </a:t>
            </a:r>
            <a:r>
              <a:rPr lang="en-US" spc="270" dirty="0" err="1">
                <a:solidFill>
                  <a:srgbClr val="FFFFFF"/>
                </a:solidFill>
                <a:latin typeface="PT Sans"/>
              </a:rPr>
              <a:t>набирайте</a:t>
            </a:r>
            <a:r>
              <a:rPr lang="en-US" spc="270" dirty="0">
                <a:solidFill>
                  <a:srgbClr val="FFFFFF"/>
                </a:solidFill>
                <a:latin typeface="PT Sans"/>
              </a:rPr>
              <a:t> </a:t>
            </a:r>
            <a:r>
              <a:rPr lang="en-US" spc="270" dirty="0" err="1">
                <a:solidFill>
                  <a:srgbClr val="FFFFFF"/>
                </a:solidFill>
                <a:latin typeface="PT Sans"/>
              </a:rPr>
              <a:t>еще</a:t>
            </a:r>
            <a:r>
              <a:rPr lang="en-US" spc="270" dirty="0">
                <a:solidFill>
                  <a:srgbClr val="FFFFFF"/>
                </a:solidFill>
                <a:latin typeface="PT Sans"/>
              </a:rPr>
              <a:t> </a:t>
            </a:r>
            <a:r>
              <a:rPr lang="en-US" spc="270" dirty="0" err="1">
                <a:solidFill>
                  <a:srgbClr val="FFFFFF"/>
                </a:solidFill>
                <a:latin typeface="PT Sans"/>
              </a:rPr>
              <a:t>бригады</a:t>
            </a:r>
            <a:endParaRPr lang="en-US" spc="270" dirty="0">
              <a:solidFill>
                <a:srgbClr val="FFFFFF"/>
              </a:solidFill>
              <a:latin typeface="PT Sans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796994" y="1959425"/>
            <a:ext cx="2305060" cy="481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59"/>
              </a:lnSpc>
              <a:spcBef>
                <a:spcPct val="0"/>
              </a:spcBef>
            </a:pPr>
            <a:r>
              <a:rPr lang="en-US" sz="1256" spc="188">
                <a:solidFill>
                  <a:srgbClr val="FFFFFF"/>
                </a:solidFill>
                <a:latin typeface="Hero Bold"/>
              </a:rPr>
              <a:t>ГДЕ ИСКАТЬ КЛИЕНТОВ?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728845" y="4111875"/>
            <a:ext cx="2039601" cy="5039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68"/>
              </a:lnSpc>
              <a:spcBef>
                <a:spcPct val="0"/>
              </a:spcBef>
            </a:pPr>
            <a:r>
              <a:rPr lang="en-US" sz="1326" spc="198">
                <a:solidFill>
                  <a:srgbClr val="FFFFFF"/>
                </a:solidFill>
                <a:latin typeface="Hero Bold"/>
              </a:rPr>
              <a:t>ИЗ ЧЕГО ЛУЧШЕ СТРОИТЬ?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545733" y="2072900"/>
            <a:ext cx="2562395" cy="254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74"/>
              </a:lnSpc>
              <a:spcBef>
                <a:spcPct val="0"/>
              </a:spcBef>
            </a:pPr>
            <a:r>
              <a:rPr lang="en-US" sz="1394" spc="209">
                <a:solidFill>
                  <a:srgbClr val="FFFFFF"/>
                </a:solidFill>
                <a:latin typeface="Hero Bold"/>
              </a:rPr>
              <a:t>НЕТ СТАБИЛЬНОСТИ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438249" y="4235777"/>
            <a:ext cx="2559152" cy="2561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135"/>
              </a:lnSpc>
              <a:spcBef>
                <a:spcPct val="0"/>
              </a:spcBef>
            </a:pPr>
            <a:r>
              <a:rPr lang="en-US" sz="1368" spc="205">
                <a:solidFill>
                  <a:srgbClr val="FFFFFF"/>
                </a:solidFill>
                <a:latin typeface="Hero Bold"/>
              </a:rPr>
              <a:t>У ЛЮДЕЙ НЕТ ДЕНЕГ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958250" y="3226473"/>
            <a:ext cx="7837101" cy="4323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3"/>
              </a:lnSpc>
            </a:pPr>
            <a:r>
              <a:rPr lang="en-US" sz="2478" spc="24" dirty="0">
                <a:solidFill>
                  <a:srgbClr val="F67525"/>
                </a:solidFill>
                <a:latin typeface="Hero Bold"/>
              </a:rPr>
              <a:t>ОСНОВНЫЕ СТРАХИ СТРОИТЕЛЕЙ 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0641" y="1914500"/>
            <a:ext cx="939020" cy="12138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0774" y="287364"/>
            <a:ext cx="2064622" cy="412311"/>
            <a:chOff x="0" y="0"/>
            <a:chExt cx="3418929" cy="68276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18929" cy="682769"/>
            </a:xfrm>
            <a:custGeom>
              <a:avLst/>
              <a:gdLst/>
              <a:ahLst/>
              <a:cxnLst/>
              <a:rect l="l" t="t" r="r" b="b"/>
              <a:pathLst>
                <a:path w="3418929" h="682769">
                  <a:moveTo>
                    <a:pt x="0" y="0"/>
                  </a:moveTo>
                  <a:lnTo>
                    <a:pt x="3418929" y="0"/>
                  </a:lnTo>
                  <a:lnTo>
                    <a:pt x="3418929" y="682769"/>
                  </a:lnTo>
                  <a:lnTo>
                    <a:pt x="0" y="682769"/>
                  </a:lnTo>
                  <a:close/>
                </a:path>
              </a:pathLst>
            </a:custGeom>
            <a:solidFill>
              <a:srgbClr val="F6752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2288386" y="287364"/>
            <a:ext cx="2504636" cy="412311"/>
            <a:chOff x="0" y="0"/>
            <a:chExt cx="4147576" cy="68276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147576" cy="682769"/>
            </a:xfrm>
            <a:custGeom>
              <a:avLst/>
              <a:gdLst/>
              <a:ahLst/>
              <a:cxnLst/>
              <a:rect l="l" t="t" r="r" b="b"/>
              <a:pathLst>
                <a:path w="4147576" h="682769">
                  <a:moveTo>
                    <a:pt x="0" y="0"/>
                  </a:moveTo>
                  <a:lnTo>
                    <a:pt x="4147576" y="0"/>
                  </a:lnTo>
                  <a:lnTo>
                    <a:pt x="4147576" y="682769"/>
                  </a:lnTo>
                  <a:lnTo>
                    <a:pt x="0" y="682769"/>
                  </a:lnTo>
                  <a:close/>
                </a:path>
              </a:pathLst>
            </a:custGeom>
            <a:solidFill>
              <a:srgbClr val="F67525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160774" y="586764"/>
            <a:ext cx="2064622" cy="6382523"/>
            <a:chOff x="0" y="0"/>
            <a:chExt cx="3442288" cy="1064140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442288" cy="10641409"/>
            </a:xfrm>
            <a:custGeom>
              <a:avLst/>
              <a:gdLst/>
              <a:ahLst/>
              <a:cxnLst/>
              <a:rect l="l" t="t" r="r" b="b"/>
              <a:pathLst>
                <a:path w="3442288" h="10641409">
                  <a:moveTo>
                    <a:pt x="3317828" y="59690"/>
                  </a:moveTo>
                  <a:cubicBezTo>
                    <a:pt x="3353388" y="59690"/>
                    <a:pt x="3382598" y="88900"/>
                    <a:pt x="3382598" y="124460"/>
                  </a:cubicBezTo>
                  <a:lnTo>
                    <a:pt x="3382598" y="10516948"/>
                  </a:lnTo>
                  <a:cubicBezTo>
                    <a:pt x="3382598" y="10552509"/>
                    <a:pt x="3353388" y="10581718"/>
                    <a:pt x="3317828" y="10581718"/>
                  </a:cubicBezTo>
                  <a:lnTo>
                    <a:pt x="124460" y="10581718"/>
                  </a:lnTo>
                  <a:cubicBezTo>
                    <a:pt x="88900" y="10581718"/>
                    <a:pt x="59690" y="10552509"/>
                    <a:pt x="59690" y="1051694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3317828" y="59690"/>
                  </a:lnTo>
                  <a:moveTo>
                    <a:pt x="3317828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516948"/>
                  </a:lnTo>
                  <a:cubicBezTo>
                    <a:pt x="0" y="10585528"/>
                    <a:pt x="55880" y="10641409"/>
                    <a:pt x="124460" y="10641409"/>
                  </a:cubicBezTo>
                  <a:lnTo>
                    <a:pt x="3317828" y="10641409"/>
                  </a:lnTo>
                  <a:cubicBezTo>
                    <a:pt x="3386408" y="10641409"/>
                    <a:pt x="3442288" y="10585528"/>
                    <a:pt x="3442288" y="10516948"/>
                  </a:cubicBezTo>
                  <a:lnTo>
                    <a:pt x="3442288" y="124460"/>
                  </a:lnTo>
                  <a:cubicBezTo>
                    <a:pt x="3442288" y="55880"/>
                    <a:pt x="3386408" y="0"/>
                    <a:pt x="3317828" y="0"/>
                  </a:cubicBezTo>
                  <a:close/>
                </a:path>
              </a:pathLst>
            </a:custGeom>
            <a:solidFill>
              <a:srgbClr val="F67525"/>
            </a:solidFill>
          </p:spPr>
        </p:sp>
      </p:grpSp>
      <p:sp>
        <p:nvSpPr>
          <p:cNvPr id="8" name="TextBox 8"/>
          <p:cNvSpPr txBox="1"/>
          <p:nvPr/>
        </p:nvSpPr>
        <p:spPr>
          <a:xfrm>
            <a:off x="2904197" y="389795"/>
            <a:ext cx="1273013" cy="1852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92"/>
              </a:lnSpc>
            </a:pPr>
            <a:r>
              <a:rPr lang="en-US" sz="1243" spc="136">
                <a:solidFill>
                  <a:srgbClr val="FFFFFF"/>
                </a:solidFill>
                <a:latin typeface="Hero Bold"/>
              </a:rPr>
              <a:t>ЕВРОХАУС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2288386" y="586764"/>
            <a:ext cx="2504636" cy="6382523"/>
            <a:chOff x="0" y="0"/>
            <a:chExt cx="4175913" cy="1064140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175913" cy="10641409"/>
            </a:xfrm>
            <a:custGeom>
              <a:avLst/>
              <a:gdLst/>
              <a:ahLst/>
              <a:cxnLst/>
              <a:rect l="l" t="t" r="r" b="b"/>
              <a:pathLst>
                <a:path w="4175913" h="10641409">
                  <a:moveTo>
                    <a:pt x="4051453" y="59690"/>
                  </a:moveTo>
                  <a:cubicBezTo>
                    <a:pt x="4087013" y="59690"/>
                    <a:pt x="4116222" y="88900"/>
                    <a:pt x="4116222" y="124460"/>
                  </a:cubicBezTo>
                  <a:lnTo>
                    <a:pt x="4116222" y="10516948"/>
                  </a:lnTo>
                  <a:cubicBezTo>
                    <a:pt x="4116222" y="10552509"/>
                    <a:pt x="4087013" y="10581718"/>
                    <a:pt x="4051453" y="10581718"/>
                  </a:cubicBezTo>
                  <a:lnTo>
                    <a:pt x="124460" y="10581718"/>
                  </a:lnTo>
                  <a:cubicBezTo>
                    <a:pt x="88900" y="10581718"/>
                    <a:pt x="59690" y="10552509"/>
                    <a:pt x="59690" y="10516948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4051453" y="59690"/>
                  </a:lnTo>
                  <a:moveTo>
                    <a:pt x="4051453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0516948"/>
                  </a:lnTo>
                  <a:cubicBezTo>
                    <a:pt x="0" y="10585528"/>
                    <a:pt x="55880" y="10641409"/>
                    <a:pt x="124460" y="10641409"/>
                  </a:cubicBezTo>
                  <a:lnTo>
                    <a:pt x="4051453" y="10641409"/>
                  </a:lnTo>
                  <a:cubicBezTo>
                    <a:pt x="4120033" y="10641409"/>
                    <a:pt x="4175913" y="10585528"/>
                    <a:pt x="4175913" y="10516948"/>
                  </a:cubicBezTo>
                  <a:lnTo>
                    <a:pt x="4175913" y="124460"/>
                  </a:lnTo>
                  <a:cubicBezTo>
                    <a:pt x="4175913" y="55880"/>
                    <a:pt x="4120033" y="0"/>
                    <a:pt x="4051453" y="0"/>
                  </a:cubicBezTo>
                  <a:close/>
                </a:path>
              </a:pathLst>
            </a:custGeom>
            <a:solidFill>
              <a:srgbClr val="F67525"/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5653114" y="444433"/>
            <a:ext cx="1823105" cy="364079"/>
            <a:chOff x="0" y="0"/>
            <a:chExt cx="3418929" cy="68276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3418929" cy="682769"/>
            </a:xfrm>
            <a:custGeom>
              <a:avLst/>
              <a:gdLst/>
              <a:ahLst/>
              <a:cxnLst/>
              <a:rect l="l" t="t" r="r" b="b"/>
              <a:pathLst>
                <a:path w="3418929" h="682769">
                  <a:moveTo>
                    <a:pt x="0" y="0"/>
                  </a:moveTo>
                  <a:lnTo>
                    <a:pt x="3418929" y="0"/>
                  </a:lnTo>
                  <a:lnTo>
                    <a:pt x="3418929" y="682769"/>
                  </a:lnTo>
                  <a:lnTo>
                    <a:pt x="0" y="682769"/>
                  </a:lnTo>
                  <a:close/>
                </a:path>
              </a:pathLst>
            </a:custGeom>
            <a:solidFill>
              <a:srgbClr val="F67525"/>
            </a:solidFill>
          </p:spPr>
        </p:sp>
      </p:grpSp>
      <p:grpSp>
        <p:nvGrpSpPr>
          <p:cNvPr id="13" name="Group 13"/>
          <p:cNvGrpSpPr/>
          <p:nvPr/>
        </p:nvGrpSpPr>
        <p:grpSpPr>
          <a:xfrm>
            <a:off x="7531840" y="444433"/>
            <a:ext cx="1329644" cy="364079"/>
            <a:chOff x="0" y="0"/>
            <a:chExt cx="2493526" cy="682769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493526" cy="682769"/>
            </a:xfrm>
            <a:custGeom>
              <a:avLst/>
              <a:gdLst/>
              <a:ahLst/>
              <a:cxnLst/>
              <a:rect l="l" t="t" r="r" b="b"/>
              <a:pathLst>
                <a:path w="2493526" h="682769">
                  <a:moveTo>
                    <a:pt x="0" y="0"/>
                  </a:moveTo>
                  <a:lnTo>
                    <a:pt x="2493526" y="0"/>
                  </a:lnTo>
                  <a:lnTo>
                    <a:pt x="2493526" y="682769"/>
                  </a:lnTo>
                  <a:lnTo>
                    <a:pt x="0" y="682769"/>
                  </a:lnTo>
                  <a:close/>
                </a:path>
              </a:pathLst>
            </a:custGeom>
            <a:solidFill>
              <a:srgbClr val="F67525"/>
            </a:solidFill>
          </p:spPr>
        </p:sp>
      </p:grpSp>
      <p:grpSp>
        <p:nvGrpSpPr>
          <p:cNvPr id="15" name="Group 15"/>
          <p:cNvGrpSpPr/>
          <p:nvPr/>
        </p:nvGrpSpPr>
        <p:grpSpPr>
          <a:xfrm>
            <a:off x="5653114" y="708810"/>
            <a:ext cx="1823105" cy="5017351"/>
            <a:chOff x="0" y="0"/>
            <a:chExt cx="3442288" cy="947349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3442288" cy="9473491"/>
            </a:xfrm>
            <a:custGeom>
              <a:avLst/>
              <a:gdLst/>
              <a:ahLst/>
              <a:cxnLst/>
              <a:rect l="l" t="t" r="r" b="b"/>
              <a:pathLst>
                <a:path w="3442288" h="9473491">
                  <a:moveTo>
                    <a:pt x="3317828" y="59690"/>
                  </a:moveTo>
                  <a:cubicBezTo>
                    <a:pt x="3353388" y="59690"/>
                    <a:pt x="3382598" y="88900"/>
                    <a:pt x="3382598" y="124460"/>
                  </a:cubicBezTo>
                  <a:lnTo>
                    <a:pt x="3382598" y="9349030"/>
                  </a:lnTo>
                  <a:cubicBezTo>
                    <a:pt x="3382598" y="9384591"/>
                    <a:pt x="3353388" y="9413801"/>
                    <a:pt x="3317828" y="9413801"/>
                  </a:cubicBezTo>
                  <a:lnTo>
                    <a:pt x="124460" y="9413801"/>
                  </a:lnTo>
                  <a:cubicBezTo>
                    <a:pt x="88900" y="9413801"/>
                    <a:pt x="59690" y="9384591"/>
                    <a:pt x="59690" y="9349030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3317828" y="59690"/>
                  </a:lnTo>
                  <a:moveTo>
                    <a:pt x="3317828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9349030"/>
                  </a:lnTo>
                  <a:cubicBezTo>
                    <a:pt x="0" y="9417610"/>
                    <a:pt x="55880" y="9473491"/>
                    <a:pt x="124460" y="9473491"/>
                  </a:cubicBezTo>
                  <a:lnTo>
                    <a:pt x="3317828" y="9473491"/>
                  </a:lnTo>
                  <a:cubicBezTo>
                    <a:pt x="3386408" y="9473491"/>
                    <a:pt x="3442288" y="9417610"/>
                    <a:pt x="3442288" y="9349030"/>
                  </a:cubicBezTo>
                  <a:lnTo>
                    <a:pt x="3442288" y="124460"/>
                  </a:lnTo>
                  <a:cubicBezTo>
                    <a:pt x="3442288" y="55880"/>
                    <a:pt x="3386408" y="0"/>
                    <a:pt x="3317828" y="0"/>
                  </a:cubicBezTo>
                  <a:close/>
                </a:path>
              </a:pathLst>
            </a:custGeom>
            <a:solidFill>
              <a:srgbClr val="F67525"/>
            </a:solidFill>
          </p:spPr>
        </p:sp>
      </p:grpSp>
      <p:sp>
        <p:nvSpPr>
          <p:cNvPr id="17" name="TextBox 17"/>
          <p:cNvSpPr txBox="1"/>
          <p:nvPr/>
        </p:nvSpPr>
        <p:spPr>
          <a:xfrm>
            <a:off x="7331917" y="534882"/>
            <a:ext cx="1692317" cy="1596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93"/>
              </a:lnSpc>
            </a:pPr>
            <a:r>
              <a:rPr lang="en-US" sz="1077" spc="118">
                <a:solidFill>
                  <a:srgbClr val="FFFFFF"/>
                </a:solidFill>
                <a:latin typeface="Hero Bold"/>
              </a:rPr>
              <a:t>ОБЩАЯ ЦЕНА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7531840" y="708810"/>
            <a:ext cx="1329644" cy="5017351"/>
            <a:chOff x="0" y="0"/>
            <a:chExt cx="2510562" cy="947349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2510562" cy="9473491"/>
            </a:xfrm>
            <a:custGeom>
              <a:avLst/>
              <a:gdLst/>
              <a:ahLst/>
              <a:cxnLst/>
              <a:rect l="l" t="t" r="r" b="b"/>
              <a:pathLst>
                <a:path w="2510562" h="9473491">
                  <a:moveTo>
                    <a:pt x="2386102" y="59690"/>
                  </a:moveTo>
                  <a:cubicBezTo>
                    <a:pt x="2421662" y="59690"/>
                    <a:pt x="2450872" y="88900"/>
                    <a:pt x="2450872" y="124460"/>
                  </a:cubicBezTo>
                  <a:lnTo>
                    <a:pt x="2450872" y="9349030"/>
                  </a:lnTo>
                  <a:cubicBezTo>
                    <a:pt x="2450872" y="9384591"/>
                    <a:pt x="2421662" y="9413801"/>
                    <a:pt x="2386102" y="9413801"/>
                  </a:cubicBezTo>
                  <a:lnTo>
                    <a:pt x="124460" y="9413801"/>
                  </a:lnTo>
                  <a:cubicBezTo>
                    <a:pt x="88900" y="9413801"/>
                    <a:pt x="59690" y="9384591"/>
                    <a:pt x="59690" y="9349030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2386102" y="59690"/>
                  </a:lnTo>
                  <a:moveTo>
                    <a:pt x="2386102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9349030"/>
                  </a:lnTo>
                  <a:cubicBezTo>
                    <a:pt x="0" y="9417610"/>
                    <a:pt x="55880" y="9473491"/>
                    <a:pt x="124460" y="9473491"/>
                  </a:cubicBezTo>
                  <a:lnTo>
                    <a:pt x="2386102" y="9473491"/>
                  </a:lnTo>
                  <a:cubicBezTo>
                    <a:pt x="2454682" y="9473491"/>
                    <a:pt x="2510562" y="9417610"/>
                    <a:pt x="2510562" y="9349030"/>
                  </a:cubicBezTo>
                  <a:lnTo>
                    <a:pt x="2510562" y="124460"/>
                  </a:lnTo>
                  <a:cubicBezTo>
                    <a:pt x="2510562" y="55880"/>
                    <a:pt x="2454682" y="0"/>
                    <a:pt x="2386102" y="0"/>
                  </a:cubicBezTo>
                  <a:close/>
                </a:path>
              </a:pathLst>
            </a:custGeom>
            <a:solidFill>
              <a:srgbClr val="F67525"/>
            </a:solidFill>
          </p:spPr>
        </p:sp>
      </p:grpSp>
      <p:pic>
        <p:nvPicPr>
          <p:cNvPr id="20" name="Picture 2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42368" y="1021369"/>
            <a:ext cx="195140" cy="195140"/>
          </a:xfrm>
          <a:prstGeom prst="rect">
            <a:avLst/>
          </a:prstGeom>
        </p:spPr>
      </p:pic>
      <p:sp>
        <p:nvSpPr>
          <p:cNvPr id="21" name="TextBox 21"/>
          <p:cNvSpPr txBox="1"/>
          <p:nvPr/>
        </p:nvSpPr>
        <p:spPr>
          <a:xfrm>
            <a:off x="7628122" y="1380424"/>
            <a:ext cx="2019082" cy="151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274"/>
              </a:lnSpc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25 600    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627611" y="1814632"/>
            <a:ext cx="1765807" cy="1348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30"/>
              </a:lnSpc>
            </a:pPr>
            <a:r>
              <a:rPr lang="en-US" sz="888" spc="53">
                <a:solidFill>
                  <a:srgbClr val="FFFFFF"/>
                </a:solidFill>
                <a:latin typeface="Hero"/>
              </a:rPr>
              <a:t>170 780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627611" y="2271126"/>
            <a:ext cx="1464288" cy="973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78"/>
              </a:lnSpc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49 460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7668500" y="5337340"/>
            <a:ext cx="1386013" cy="177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531"/>
              </a:lnSpc>
              <a:spcBef>
                <a:spcPct val="0"/>
              </a:spcBef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96 140</a:t>
            </a:r>
          </a:p>
        </p:txBody>
      </p:sp>
      <p:pic>
        <p:nvPicPr>
          <p:cNvPr id="25" name="Picture 2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42368" y="1795944"/>
            <a:ext cx="195140" cy="195140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62186" y="2226104"/>
            <a:ext cx="195140" cy="195140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62186" y="2607218"/>
            <a:ext cx="195140" cy="195140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42368" y="2972503"/>
            <a:ext cx="195140" cy="195140"/>
          </a:xfrm>
          <a:prstGeom prst="rect">
            <a:avLst/>
          </a:prstGeom>
        </p:spPr>
      </p:pic>
      <p:pic>
        <p:nvPicPr>
          <p:cNvPr id="29" name="Picture 2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58524" y="3429191"/>
            <a:ext cx="195140" cy="195140"/>
          </a:xfrm>
          <a:prstGeom prst="rect">
            <a:avLst/>
          </a:prstGeom>
        </p:spPr>
      </p:pic>
      <p:pic>
        <p:nvPicPr>
          <p:cNvPr id="30" name="Picture 3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62186" y="3725357"/>
            <a:ext cx="195140" cy="195140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62186" y="4005685"/>
            <a:ext cx="195140" cy="195140"/>
          </a:xfrm>
          <a:prstGeom prst="rect">
            <a:avLst/>
          </a:prstGeom>
        </p:spPr>
      </p:pic>
      <p:pic>
        <p:nvPicPr>
          <p:cNvPr id="32" name="Picture 3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62186" y="4274389"/>
            <a:ext cx="195140" cy="195140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62186" y="4657195"/>
            <a:ext cx="195140" cy="195140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58524" y="5057471"/>
            <a:ext cx="195140" cy="195140"/>
          </a:xfrm>
          <a:prstGeom prst="rect">
            <a:avLst/>
          </a:prstGeom>
        </p:spPr>
      </p:pic>
      <p:pic>
        <p:nvPicPr>
          <p:cNvPr id="35" name="Picture 3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58524" y="5365055"/>
            <a:ext cx="195140" cy="195140"/>
          </a:xfrm>
          <a:prstGeom prst="rect">
            <a:avLst/>
          </a:prstGeom>
        </p:spPr>
      </p:pic>
      <p:sp>
        <p:nvSpPr>
          <p:cNvPr id="36" name="TextBox 36"/>
          <p:cNvSpPr txBox="1"/>
          <p:nvPr/>
        </p:nvSpPr>
        <p:spPr>
          <a:xfrm>
            <a:off x="247751" y="372862"/>
            <a:ext cx="1742280" cy="1948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05"/>
              </a:lnSpc>
            </a:pPr>
            <a:r>
              <a:rPr lang="en-US" sz="1254" spc="138">
                <a:solidFill>
                  <a:srgbClr val="FFFFFF"/>
                </a:solidFill>
                <a:latin typeface="Hero Bold"/>
              </a:rPr>
              <a:t>ВИДЫ РАБОТ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247751" y="872138"/>
            <a:ext cx="1662334" cy="1447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45"/>
              </a:lnSpc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Подготовка местности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2397423" y="883580"/>
            <a:ext cx="2087905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1 геодезист + техника/1 день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03105" y="1358755"/>
            <a:ext cx="1742280" cy="328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291"/>
              </a:lnSpc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Фундамент (500 р за кв.м.)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2397423" y="1308773"/>
            <a:ext cx="2286562" cy="3679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476"/>
              </a:lnSpc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4 человека/2-3 дня опалубка + 1 день заливка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03105" y="2473893"/>
            <a:ext cx="1651029" cy="4075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35"/>
              </a:lnSpc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Кровля + потолок черновой с утеплением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20316" y="3113872"/>
            <a:ext cx="1551626" cy="54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20"/>
              </a:lnSpc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Фасад (два слоя мембраны, подсистема, утеплитель 50 мм, фасадная панель)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303105" y="3845345"/>
            <a:ext cx="1748493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Установка окон + дверь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293478" y="4151299"/>
            <a:ext cx="2201071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Внутрянка электрика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293478" y="4541544"/>
            <a:ext cx="2149672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Внутрянка утеплитель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299150" y="4845845"/>
            <a:ext cx="1967225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Внутрянка мембрана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299150" y="5133801"/>
            <a:ext cx="2030216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Внутрянка гипсокартон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293478" y="5457751"/>
            <a:ext cx="1994908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Внутрянка вентиляция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293478" y="5772703"/>
            <a:ext cx="1813899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Внутрянка шпатлевка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293478" y="6199323"/>
            <a:ext cx="1605302" cy="27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86"/>
              </a:lnSpc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Внутрянка натяжные потолки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2397423" y="1934104"/>
            <a:ext cx="1999733" cy="2886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93"/>
              </a:lnSpc>
            </a:pPr>
            <a:r>
              <a:rPr lang="en-US" sz="1028" spc="61">
                <a:solidFill>
                  <a:srgbClr val="FFFFFF"/>
                </a:solidFill>
                <a:latin typeface="Hero"/>
              </a:rPr>
              <a:t>3 человека/4 дня сборка + 1 день установка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2397423" y="2529631"/>
            <a:ext cx="1658270" cy="3495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902"/>
              </a:lnSpc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4 человека/3 дня кровля + 1 день потолок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5729917" y="518815"/>
            <a:ext cx="1538470" cy="1691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5"/>
              </a:lnSpc>
            </a:pPr>
            <a:r>
              <a:rPr lang="en-US" sz="1087" spc="119">
                <a:solidFill>
                  <a:srgbClr val="FFFFFF"/>
                </a:solidFill>
                <a:latin typeface="Hero Bold"/>
              </a:rPr>
              <a:t>НАИМЕНОВАНИЕ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5793993" y="1766230"/>
            <a:ext cx="1315292" cy="2803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32"/>
              </a:lnSpc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Фундаментная плита/материал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5793993" y="2276038"/>
            <a:ext cx="1457894" cy="2221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93"/>
              </a:lnSpc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Фундаментная плита/работа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5793993" y="2956120"/>
            <a:ext cx="1578013" cy="2963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239"/>
              </a:lnSpc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Водоснабжение и водоотведение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5778795" y="3398218"/>
            <a:ext cx="1943592" cy="177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531"/>
              </a:lnSpc>
              <a:spcBef>
                <a:spcPct val="0"/>
              </a:spcBef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Кровля и материал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5770294" y="3669964"/>
            <a:ext cx="1898206" cy="177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531"/>
              </a:lnSpc>
              <a:spcBef>
                <a:spcPct val="0"/>
              </a:spcBef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Кровля работы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5770294" y="3958060"/>
            <a:ext cx="1737102" cy="177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531"/>
              </a:lnSpc>
              <a:spcBef>
                <a:spcPct val="0"/>
              </a:spcBef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Материал фасад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5775303" y="4226764"/>
            <a:ext cx="1792723" cy="177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531"/>
              </a:lnSpc>
              <a:spcBef>
                <a:spcPct val="0"/>
              </a:spcBef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Работы фасад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5766103" y="4625891"/>
            <a:ext cx="1445406" cy="2282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920"/>
              </a:lnSpc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Внутренние работы/материал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5770294" y="5090765"/>
            <a:ext cx="1601711" cy="177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531"/>
              </a:lnSpc>
              <a:spcBef>
                <a:spcPct val="0"/>
              </a:spcBef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Внутренние работы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5766103" y="132693"/>
            <a:ext cx="2955260" cy="296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25"/>
              </a:lnSpc>
            </a:pPr>
            <a:r>
              <a:rPr lang="en-US" sz="1937" spc="213">
                <a:solidFill>
                  <a:srgbClr val="FFFFFF"/>
                </a:solidFill>
                <a:latin typeface="Hero Bold"/>
              </a:rPr>
              <a:t>РАСЧЕТНАЯ СМЕТА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293478" y="1966285"/>
            <a:ext cx="1489536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Сборка каркаса</a:t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2444606" y="3374511"/>
            <a:ext cx="1245250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3 человека/4 дня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2453340" y="3845345"/>
            <a:ext cx="1315414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2 человека/1 день</a:t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2440944" y="4151299"/>
            <a:ext cx="1252573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2 человека/2 дня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2440740" y="4541544"/>
            <a:ext cx="1252402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3 человека/3 дня</a:t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2453715" y="4845845"/>
            <a:ext cx="1315244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3 человека/1 день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2453545" y="5133801"/>
            <a:ext cx="1389325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3 человека/2-3 дня</a:t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2481395" y="5457751"/>
            <a:ext cx="1354924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3 человека/0,5 дня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2462619" y="5772703"/>
            <a:ext cx="1252402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3 человека/2 дня</a:t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2418723" y="6215025"/>
            <a:ext cx="1569626" cy="206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773"/>
              </a:lnSpc>
              <a:spcBef>
                <a:spcPct val="0"/>
              </a:spcBef>
            </a:pPr>
            <a:r>
              <a:rPr lang="en-US" sz="1025" spc="61">
                <a:solidFill>
                  <a:srgbClr val="FFFFFF"/>
                </a:solidFill>
                <a:latin typeface="Hero"/>
              </a:rPr>
              <a:t>3 человека/1 день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5778795" y="966054"/>
            <a:ext cx="1467876" cy="120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902"/>
              </a:lnSpc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Домокомплект</a:t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7628122" y="973744"/>
            <a:ext cx="444970" cy="177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531"/>
              </a:lnSpc>
              <a:spcBef>
                <a:spcPct val="0"/>
              </a:spcBef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690 000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5778795" y="1389380"/>
            <a:ext cx="1538470" cy="1426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15"/>
              </a:lnSpc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Монтаж каркаса</a:t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5793993" y="2715725"/>
            <a:ext cx="1370119" cy="1063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08"/>
              </a:lnSpc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Электрика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5793993" y="5426024"/>
            <a:ext cx="1417516" cy="1161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938"/>
              </a:lnSpc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Окна и двери</a:t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7666731" y="2592895"/>
            <a:ext cx="388607" cy="177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1"/>
              </a:lnSpc>
              <a:spcBef>
                <a:spcPct val="0"/>
              </a:spcBef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33 535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7660394" y="2941529"/>
            <a:ext cx="317255" cy="177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1"/>
              </a:lnSpc>
              <a:spcBef>
                <a:spcPct val="0"/>
              </a:spcBef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2 996</a:t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7627611" y="3398218"/>
            <a:ext cx="374399" cy="177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1"/>
              </a:lnSpc>
              <a:spcBef>
                <a:spcPct val="0"/>
              </a:spcBef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92 770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7650159" y="3669964"/>
            <a:ext cx="357850" cy="177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1"/>
              </a:lnSpc>
              <a:spcBef>
                <a:spcPct val="0"/>
              </a:spcBef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51 250</a:t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7627611" y="3958060"/>
            <a:ext cx="389700" cy="177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1"/>
              </a:lnSpc>
              <a:spcBef>
                <a:spcPct val="0"/>
              </a:spcBef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144 013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7656404" y="4226764"/>
            <a:ext cx="351605" cy="177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1"/>
              </a:lnSpc>
              <a:spcBef>
                <a:spcPct val="0"/>
              </a:spcBef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45 610</a:t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7666731" y="4596362"/>
            <a:ext cx="392355" cy="177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1"/>
              </a:lnSpc>
              <a:spcBef>
                <a:spcPct val="0"/>
              </a:spcBef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101 076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7668500" y="4983851"/>
            <a:ext cx="424830" cy="177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31"/>
              </a:lnSpc>
              <a:spcBef>
                <a:spcPct val="0"/>
              </a:spcBef>
            </a:pPr>
            <a:r>
              <a:rPr lang="en-US" sz="885" spc="53">
                <a:solidFill>
                  <a:srgbClr val="FFFFFF"/>
                </a:solidFill>
                <a:latin typeface="Hero"/>
              </a:rPr>
              <a:t>125 600</a:t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4963182" y="5763178"/>
            <a:ext cx="2869093" cy="13947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1903"/>
              </a:lnSpc>
              <a:spcBef>
                <a:spcPct val="0"/>
              </a:spcBef>
            </a:pPr>
            <a:r>
              <a:rPr lang="en-US" sz="1100" spc="65">
                <a:solidFill>
                  <a:srgbClr val="FFFFFF"/>
                </a:solidFill>
                <a:latin typeface="Hero"/>
              </a:rPr>
              <a:t>ДОМОКОМПЛЕКТ            690 000 ₽ </a:t>
            </a:r>
          </a:p>
          <a:p>
            <a:pPr algn="just">
              <a:lnSpc>
                <a:spcPts val="1903"/>
              </a:lnSpc>
              <a:spcBef>
                <a:spcPct val="0"/>
              </a:spcBef>
            </a:pPr>
            <a:r>
              <a:rPr lang="en-US" sz="1100" spc="65">
                <a:solidFill>
                  <a:srgbClr val="FFFFFF"/>
                </a:solidFill>
                <a:latin typeface="Hero"/>
              </a:rPr>
              <a:t>ВСЕГО МАТЕРИАЛОВ     545 170 ₽ </a:t>
            </a:r>
          </a:p>
          <a:p>
            <a:pPr algn="just">
              <a:lnSpc>
                <a:spcPts val="1903"/>
              </a:lnSpc>
              <a:spcBef>
                <a:spcPct val="0"/>
              </a:spcBef>
            </a:pPr>
            <a:r>
              <a:rPr lang="en-US" sz="1100" spc="65">
                <a:solidFill>
                  <a:srgbClr val="FFFFFF"/>
                </a:solidFill>
                <a:latin typeface="Hero"/>
              </a:rPr>
              <a:t>ВСЕГО  РАБОТ               297 520 ₽ </a:t>
            </a:r>
          </a:p>
          <a:p>
            <a:pPr algn="just">
              <a:lnSpc>
                <a:spcPts val="1903"/>
              </a:lnSpc>
              <a:spcBef>
                <a:spcPct val="0"/>
              </a:spcBef>
            </a:pPr>
            <a:r>
              <a:rPr lang="en-US" sz="1100" spc="65">
                <a:solidFill>
                  <a:srgbClr val="FFFFFF"/>
                </a:solidFill>
                <a:latin typeface="Hero"/>
              </a:rPr>
              <a:t>ВСЕГО ОКНА И ДВЕРИ   96 140 ₽ </a:t>
            </a:r>
          </a:p>
          <a:p>
            <a:pPr algn="just">
              <a:lnSpc>
                <a:spcPts val="1903"/>
              </a:lnSpc>
              <a:spcBef>
                <a:spcPct val="0"/>
              </a:spcBef>
            </a:pPr>
            <a:r>
              <a:rPr lang="en-US" sz="1100" spc="65">
                <a:solidFill>
                  <a:srgbClr val="FFFFFF"/>
                </a:solidFill>
                <a:latin typeface="Hero"/>
              </a:rPr>
              <a:t>СУММА                           1 628 830 ₽ </a:t>
            </a:r>
          </a:p>
          <a:p>
            <a:pPr algn="just">
              <a:lnSpc>
                <a:spcPts val="1903"/>
              </a:lnSpc>
              <a:spcBef>
                <a:spcPct val="0"/>
              </a:spcBef>
            </a:pPr>
            <a:r>
              <a:rPr lang="en-US" sz="1100" spc="65">
                <a:solidFill>
                  <a:srgbClr val="FF9C00"/>
                </a:solidFill>
                <a:latin typeface="Hero Bold"/>
              </a:rPr>
              <a:t>ИТОГО                            1 628 830 ₽</a:t>
            </a:r>
            <a:r>
              <a:rPr lang="en-US" sz="1100" spc="65">
                <a:solidFill>
                  <a:srgbClr val="FFFFFF"/>
                </a:solidFill>
                <a:latin typeface="Hero"/>
              </a:rPr>
              <a:t> 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7650227" y="6195630"/>
            <a:ext cx="1871074" cy="6366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87"/>
              </a:lnSpc>
            </a:pPr>
            <a:r>
              <a:rPr lang="en-US" sz="4239" spc="466">
                <a:solidFill>
                  <a:srgbClr val="FF9C00"/>
                </a:solidFill>
                <a:latin typeface="PT Sans Bold"/>
              </a:rPr>
              <a:t>76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8301797" y="6526105"/>
            <a:ext cx="1871074" cy="2236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61"/>
              </a:lnSpc>
            </a:pPr>
            <a:r>
              <a:rPr lang="en-US" sz="1467" spc="161">
                <a:solidFill>
                  <a:srgbClr val="FF9C00"/>
                </a:solidFill>
                <a:latin typeface="PT Sans Bold"/>
              </a:rPr>
              <a:t>КВ.М</a:t>
            </a:r>
          </a:p>
        </p:txBody>
      </p:sp>
      <p:pic>
        <p:nvPicPr>
          <p:cNvPr id="91" name="Picture 9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178075" y="1388616"/>
            <a:ext cx="195140" cy="195140"/>
          </a:xfrm>
          <a:prstGeom prst="rect">
            <a:avLst/>
          </a:prstGeom>
        </p:spPr>
      </p:pic>
      <p:pic>
        <p:nvPicPr>
          <p:cNvPr id="92" name="Рисунок 9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4974" y="6265526"/>
            <a:ext cx="439338" cy="4393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630878" y="1939236"/>
            <a:ext cx="3635515" cy="962872"/>
            <a:chOff x="0" y="0"/>
            <a:chExt cx="14708807" cy="38956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4708808" cy="3895651"/>
            </a:xfrm>
            <a:custGeom>
              <a:avLst/>
              <a:gdLst/>
              <a:ahLst/>
              <a:cxnLst/>
              <a:rect l="l" t="t" r="r" b="b"/>
              <a:pathLst>
                <a:path w="14708808" h="3895651">
                  <a:moveTo>
                    <a:pt x="13691536" y="0"/>
                  </a:moveTo>
                  <a:lnTo>
                    <a:pt x="1017270" y="0"/>
                  </a:lnTo>
                  <a:cubicBezTo>
                    <a:pt x="455930" y="0"/>
                    <a:pt x="0" y="455930"/>
                    <a:pt x="0" y="1017270"/>
                  </a:cubicBezTo>
                  <a:lnTo>
                    <a:pt x="0" y="1681790"/>
                  </a:lnTo>
                  <a:cubicBezTo>
                    <a:pt x="0" y="2146861"/>
                    <a:pt x="455930" y="2602791"/>
                    <a:pt x="1017270" y="2602791"/>
                  </a:cubicBezTo>
                  <a:lnTo>
                    <a:pt x="1800860" y="2602791"/>
                  </a:lnTo>
                  <a:lnTo>
                    <a:pt x="1800860" y="3895651"/>
                  </a:lnTo>
                  <a:lnTo>
                    <a:pt x="2532380" y="2602791"/>
                  </a:lnTo>
                  <a:lnTo>
                    <a:pt x="13691536" y="2602791"/>
                  </a:lnTo>
                  <a:cubicBezTo>
                    <a:pt x="14252877" y="2602791"/>
                    <a:pt x="14708808" y="2146860"/>
                    <a:pt x="14708808" y="1681790"/>
                  </a:cubicBezTo>
                  <a:lnTo>
                    <a:pt x="14708808" y="1017270"/>
                  </a:lnTo>
                  <a:cubicBezTo>
                    <a:pt x="14708808" y="455930"/>
                    <a:pt x="14254147" y="0"/>
                    <a:pt x="13691536" y="0"/>
                  </a:cubicBezTo>
                  <a:lnTo>
                    <a:pt x="13691536" y="0"/>
                  </a:lnTo>
                  <a:close/>
                </a:path>
              </a:pathLst>
            </a:custGeom>
            <a:solidFill>
              <a:srgbClr val="F6752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095411" y="1978568"/>
            <a:ext cx="3658705" cy="1009857"/>
            <a:chOff x="0" y="0"/>
            <a:chExt cx="14116908" cy="389647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4116909" cy="3896479"/>
            </a:xfrm>
            <a:custGeom>
              <a:avLst/>
              <a:gdLst/>
              <a:ahLst/>
              <a:cxnLst/>
              <a:rect l="l" t="t" r="r" b="b"/>
              <a:pathLst>
                <a:path w="14116909" h="3896479">
                  <a:moveTo>
                    <a:pt x="13099638" y="0"/>
                  </a:moveTo>
                  <a:lnTo>
                    <a:pt x="1017270" y="0"/>
                  </a:lnTo>
                  <a:cubicBezTo>
                    <a:pt x="455930" y="0"/>
                    <a:pt x="0" y="455930"/>
                    <a:pt x="0" y="1017270"/>
                  </a:cubicBezTo>
                  <a:lnTo>
                    <a:pt x="0" y="1682581"/>
                  </a:lnTo>
                  <a:cubicBezTo>
                    <a:pt x="0" y="2147689"/>
                    <a:pt x="455930" y="2603619"/>
                    <a:pt x="1017270" y="2603619"/>
                  </a:cubicBezTo>
                  <a:lnTo>
                    <a:pt x="1800860" y="2603619"/>
                  </a:lnTo>
                  <a:lnTo>
                    <a:pt x="1800860" y="3896479"/>
                  </a:lnTo>
                  <a:lnTo>
                    <a:pt x="2532380" y="2603619"/>
                  </a:lnTo>
                  <a:lnTo>
                    <a:pt x="13099638" y="2603619"/>
                  </a:lnTo>
                  <a:cubicBezTo>
                    <a:pt x="13660979" y="2603619"/>
                    <a:pt x="14116909" y="2147689"/>
                    <a:pt x="14116909" y="1682581"/>
                  </a:cubicBezTo>
                  <a:lnTo>
                    <a:pt x="14116909" y="1017270"/>
                  </a:lnTo>
                  <a:cubicBezTo>
                    <a:pt x="14116909" y="455930"/>
                    <a:pt x="13662248" y="0"/>
                    <a:pt x="13099638" y="0"/>
                  </a:cubicBezTo>
                  <a:lnTo>
                    <a:pt x="13099638" y="0"/>
                  </a:lnTo>
                  <a:close/>
                </a:path>
              </a:pathLst>
            </a:custGeom>
            <a:solidFill>
              <a:srgbClr val="F67525"/>
            </a:solidFill>
          </p:spPr>
        </p:sp>
      </p:grpSp>
      <p:grpSp>
        <p:nvGrpSpPr>
          <p:cNvPr id="6" name="Group 6"/>
          <p:cNvGrpSpPr/>
          <p:nvPr/>
        </p:nvGrpSpPr>
        <p:grpSpPr>
          <a:xfrm rot="-10800000">
            <a:off x="1095411" y="3746145"/>
            <a:ext cx="3478893" cy="1066756"/>
            <a:chOff x="0" y="0"/>
            <a:chExt cx="12832242" cy="393483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832242" cy="3934833"/>
            </a:xfrm>
            <a:custGeom>
              <a:avLst/>
              <a:gdLst/>
              <a:ahLst/>
              <a:cxnLst/>
              <a:rect l="l" t="t" r="r" b="b"/>
              <a:pathLst>
                <a:path w="12832242" h="3934833">
                  <a:moveTo>
                    <a:pt x="11814972" y="0"/>
                  </a:moveTo>
                  <a:lnTo>
                    <a:pt x="1017270" y="0"/>
                  </a:lnTo>
                  <a:cubicBezTo>
                    <a:pt x="455930" y="0"/>
                    <a:pt x="0" y="455930"/>
                    <a:pt x="0" y="1017270"/>
                  </a:cubicBezTo>
                  <a:lnTo>
                    <a:pt x="0" y="1719171"/>
                  </a:lnTo>
                  <a:cubicBezTo>
                    <a:pt x="0" y="2186043"/>
                    <a:pt x="455930" y="2641973"/>
                    <a:pt x="1017270" y="2641973"/>
                  </a:cubicBezTo>
                  <a:lnTo>
                    <a:pt x="1800860" y="2641973"/>
                  </a:lnTo>
                  <a:lnTo>
                    <a:pt x="1800860" y="3934833"/>
                  </a:lnTo>
                  <a:lnTo>
                    <a:pt x="2532380" y="2641973"/>
                  </a:lnTo>
                  <a:lnTo>
                    <a:pt x="11814973" y="2641973"/>
                  </a:lnTo>
                  <a:cubicBezTo>
                    <a:pt x="12376312" y="2641973"/>
                    <a:pt x="12832242" y="2186043"/>
                    <a:pt x="12832242" y="1719171"/>
                  </a:cubicBezTo>
                  <a:lnTo>
                    <a:pt x="12832242" y="1017270"/>
                  </a:lnTo>
                  <a:cubicBezTo>
                    <a:pt x="12832242" y="455930"/>
                    <a:pt x="12377582" y="0"/>
                    <a:pt x="11814972" y="0"/>
                  </a:cubicBezTo>
                  <a:lnTo>
                    <a:pt x="11814972" y="0"/>
                  </a:lnTo>
                  <a:close/>
                </a:path>
              </a:pathLst>
            </a:custGeom>
            <a:solidFill>
              <a:srgbClr val="F67525"/>
            </a:solidFill>
          </p:spPr>
        </p:sp>
      </p:grpSp>
      <p:grpSp>
        <p:nvGrpSpPr>
          <p:cNvPr id="8" name="Group 8"/>
          <p:cNvGrpSpPr/>
          <p:nvPr/>
        </p:nvGrpSpPr>
        <p:grpSpPr>
          <a:xfrm rot="-10800000">
            <a:off x="5469034" y="3801377"/>
            <a:ext cx="3797359" cy="933714"/>
            <a:chOff x="0" y="0"/>
            <a:chExt cx="14903298" cy="366450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4903298" cy="3664501"/>
            </a:xfrm>
            <a:custGeom>
              <a:avLst/>
              <a:gdLst/>
              <a:ahLst/>
              <a:cxnLst/>
              <a:rect l="l" t="t" r="r" b="b"/>
              <a:pathLst>
                <a:path w="14903298" h="3664501">
                  <a:moveTo>
                    <a:pt x="13886028" y="0"/>
                  </a:moveTo>
                  <a:lnTo>
                    <a:pt x="1017270" y="0"/>
                  </a:lnTo>
                  <a:cubicBezTo>
                    <a:pt x="455930" y="0"/>
                    <a:pt x="0" y="455930"/>
                    <a:pt x="0" y="1017270"/>
                  </a:cubicBezTo>
                  <a:lnTo>
                    <a:pt x="0" y="1461269"/>
                  </a:lnTo>
                  <a:cubicBezTo>
                    <a:pt x="0" y="1915711"/>
                    <a:pt x="455930" y="2371641"/>
                    <a:pt x="1017270" y="2371641"/>
                  </a:cubicBezTo>
                  <a:lnTo>
                    <a:pt x="1800860" y="2371641"/>
                  </a:lnTo>
                  <a:lnTo>
                    <a:pt x="1800860" y="3664501"/>
                  </a:lnTo>
                  <a:lnTo>
                    <a:pt x="2532380" y="2371641"/>
                  </a:lnTo>
                  <a:lnTo>
                    <a:pt x="13886028" y="2371641"/>
                  </a:lnTo>
                  <a:cubicBezTo>
                    <a:pt x="14447368" y="2371641"/>
                    <a:pt x="14903298" y="1915711"/>
                    <a:pt x="14903298" y="1461269"/>
                  </a:cubicBezTo>
                  <a:lnTo>
                    <a:pt x="14903298" y="1017270"/>
                  </a:lnTo>
                  <a:cubicBezTo>
                    <a:pt x="14903298" y="455930"/>
                    <a:pt x="14448639" y="0"/>
                    <a:pt x="13886028" y="0"/>
                  </a:cubicBezTo>
                  <a:lnTo>
                    <a:pt x="13886028" y="0"/>
                  </a:lnTo>
                  <a:close/>
                </a:path>
              </a:pathLst>
            </a:custGeom>
            <a:solidFill>
              <a:srgbClr val="F67525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444086" y="5021065"/>
            <a:ext cx="4130218" cy="15805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527"/>
              </a:lnSpc>
              <a:spcBef>
                <a:spcPct val="0"/>
              </a:spcBef>
            </a:pPr>
            <a:r>
              <a:rPr lang="en-US" spc="243" dirty="0" err="1">
                <a:solidFill>
                  <a:srgbClr val="FFFFFF"/>
                </a:solidFill>
                <a:latin typeface="Hero"/>
              </a:rPr>
              <a:t>Минуем</a:t>
            </a:r>
            <a:r>
              <a:rPr lang="en-US" spc="24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43" dirty="0" err="1">
                <a:solidFill>
                  <a:srgbClr val="FFFFFF"/>
                </a:solidFill>
                <a:latin typeface="Hero"/>
              </a:rPr>
              <a:t>посредников</a:t>
            </a:r>
            <a:r>
              <a:rPr lang="en-US" spc="243" dirty="0">
                <a:solidFill>
                  <a:srgbClr val="FFFFFF"/>
                </a:solidFill>
                <a:latin typeface="Hero"/>
              </a:rPr>
              <a:t>, </a:t>
            </a:r>
            <a:r>
              <a:rPr lang="en-US" spc="243" dirty="0" err="1">
                <a:solidFill>
                  <a:srgbClr val="FFFFFF"/>
                </a:solidFill>
                <a:latin typeface="Hero"/>
              </a:rPr>
              <a:t>заказчики</a:t>
            </a:r>
            <a:r>
              <a:rPr lang="en-US" spc="24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43" dirty="0" err="1">
                <a:solidFill>
                  <a:srgbClr val="FFFFFF"/>
                </a:solidFill>
                <a:latin typeface="Hero"/>
              </a:rPr>
              <a:t>получают</a:t>
            </a:r>
            <a:r>
              <a:rPr lang="en-US" spc="24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43" dirty="0" err="1">
                <a:solidFill>
                  <a:srgbClr val="FFFFFF"/>
                </a:solidFill>
                <a:latin typeface="Hero"/>
              </a:rPr>
              <a:t>материал</a:t>
            </a:r>
            <a:r>
              <a:rPr lang="en-US" spc="24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43" dirty="0" err="1">
                <a:solidFill>
                  <a:srgbClr val="FFFFFF"/>
                </a:solidFill>
                <a:latin typeface="Hero"/>
              </a:rPr>
              <a:t>по</a:t>
            </a:r>
            <a:r>
              <a:rPr lang="en-US" spc="24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43" dirty="0" err="1">
                <a:solidFill>
                  <a:srgbClr val="FFFFFF"/>
                </a:solidFill>
                <a:latin typeface="Hero"/>
              </a:rPr>
              <a:t>честной</a:t>
            </a:r>
            <a:r>
              <a:rPr lang="en-US" spc="24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43" dirty="0" err="1">
                <a:solidFill>
                  <a:srgbClr val="FFFFFF"/>
                </a:solidFill>
                <a:latin typeface="Hero"/>
              </a:rPr>
              <a:t>цене</a:t>
            </a:r>
            <a:r>
              <a:rPr lang="en-US" spc="243" dirty="0">
                <a:solidFill>
                  <a:srgbClr val="FFFFFF"/>
                </a:solidFill>
                <a:latin typeface="Hero"/>
              </a:rPr>
              <a:t>. В </a:t>
            </a:r>
            <a:r>
              <a:rPr lang="en-US" spc="243" dirty="0" err="1">
                <a:solidFill>
                  <a:srgbClr val="FFFFFF"/>
                </a:solidFill>
                <a:latin typeface="Hero"/>
              </a:rPr>
              <a:t>разы</a:t>
            </a:r>
            <a:r>
              <a:rPr lang="en-US" spc="24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43" dirty="0" err="1">
                <a:solidFill>
                  <a:srgbClr val="FFFFFF"/>
                </a:solidFill>
                <a:latin typeface="Hero"/>
              </a:rPr>
              <a:t>можно</a:t>
            </a:r>
            <a:r>
              <a:rPr lang="en-US" spc="24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43" dirty="0" err="1">
                <a:solidFill>
                  <a:srgbClr val="FFFFFF"/>
                </a:solidFill>
                <a:latin typeface="Hero"/>
              </a:rPr>
              <a:t>увеличивать</a:t>
            </a:r>
            <a:r>
              <a:rPr lang="en-US" spc="243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43" dirty="0" err="1">
                <a:solidFill>
                  <a:srgbClr val="FFFFFF"/>
                </a:solidFill>
                <a:latin typeface="Hero"/>
              </a:rPr>
              <a:t>оборот</a:t>
            </a:r>
            <a:endParaRPr lang="en-US" spc="243" dirty="0">
              <a:solidFill>
                <a:srgbClr val="FFFFFF"/>
              </a:solidFill>
              <a:latin typeface="Hero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5339686" y="4947442"/>
            <a:ext cx="4217898" cy="18939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527"/>
              </a:lnSpc>
              <a:spcBef>
                <a:spcPct val="0"/>
              </a:spcBef>
            </a:pPr>
            <a:r>
              <a:rPr lang="en-US" spc="243" dirty="0" err="1">
                <a:solidFill>
                  <a:srgbClr val="FFFFFF"/>
                </a:solidFill>
                <a:latin typeface="Hero"/>
              </a:rPr>
              <a:t>Знаем</a:t>
            </a:r>
            <a:r>
              <a:rPr lang="en-US" spc="243" dirty="0">
                <a:solidFill>
                  <a:srgbClr val="FFFFFF"/>
                </a:solidFill>
                <a:latin typeface="Hero"/>
              </a:rPr>
              <a:t>,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что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производить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,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сокращаем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расходы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,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увеличиваем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прибыль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,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производим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маржинальные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продукты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,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увеличиваем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прибыль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на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обороте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71020" y="352823"/>
            <a:ext cx="5127676" cy="12570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527"/>
              </a:lnSpc>
              <a:spcBef>
                <a:spcPct val="0"/>
              </a:spcBef>
            </a:pPr>
            <a:r>
              <a:rPr lang="en-US" spc="243" dirty="0">
                <a:solidFill>
                  <a:srgbClr val="FFFFFF"/>
                </a:solidFill>
                <a:latin typeface="Hero"/>
              </a:rPr>
              <a:t>DOM.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LIVE-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первая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 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платформа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для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комплектации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 и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строительства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 в ИЖС,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маркетплейс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 с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возможностью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интеграции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логистических</a:t>
            </a:r>
            <a:r>
              <a:rPr lang="en-US" spc="124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124" dirty="0" err="1">
                <a:solidFill>
                  <a:srgbClr val="FFFFFF"/>
                </a:solidFill>
                <a:latin typeface="Hero"/>
              </a:rPr>
              <a:t>программ</a:t>
            </a:r>
            <a:endParaRPr lang="en-US" spc="124" dirty="0">
              <a:solidFill>
                <a:srgbClr val="FFFFFF"/>
              </a:solidFill>
              <a:latin typeface="Hero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5685492" y="191486"/>
            <a:ext cx="3364441" cy="17023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683"/>
              </a:lnSpc>
              <a:spcBef>
                <a:spcPct val="0"/>
              </a:spcBef>
            </a:pPr>
            <a:r>
              <a:rPr lang="en-US" spc="258" dirty="0" err="1">
                <a:solidFill>
                  <a:srgbClr val="FFFFFF"/>
                </a:solidFill>
                <a:latin typeface="Hero"/>
              </a:rPr>
              <a:t>По</a:t>
            </a:r>
            <a:r>
              <a:rPr lang="en-US" spc="25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58" dirty="0" err="1">
                <a:solidFill>
                  <a:srgbClr val="FFFFFF"/>
                </a:solidFill>
                <a:latin typeface="Hero"/>
              </a:rPr>
              <a:t>всем</a:t>
            </a:r>
            <a:r>
              <a:rPr lang="en-US" spc="25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58" dirty="0" err="1">
                <a:solidFill>
                  <a:srgbClr val="FFFFFF"/>
                </a:solidFill>
                <a:latin typeface="Hero"/>
              </a:rPr>
              <a:t>проектам</a:t>
            </a:r>
            <a:r>
              <a:rPr lang="en-US" spc="25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58" dirty="0" err="1">
                <a:solidFill>
                  <a:srgbClr val="FFFFFF"/>
                </a:solidFill>
                <a:latin typeface="Hero"/>
              </a:rPr>
              <a:t>домов</a:t>
            </a:r>
            <a:r>
              <a:rPr lang="en-US" spc="25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58" dirty="0" err="1">
                <a:solidFill>
                  <a:srgbClr val="FFFFFF"/>
                </a:solidFill>
                <a:latin typeface="Hero"/>
              </a:rPr>
              <a:t>уже</a:t>
            </a:r>
            <a:r>
              <a:rPr lang="en-US" spc="25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58" dirty="0" err="1">
                <a:solidFill>
                  <a:srgbClr val="FFFFFF"/>
                </a:solidFill>
                <a:latin typeface="Hero"/>
              </a:rPr>
              <a:t>произведены</a:t>
            </a:r>
            <a:r>
              <a:rPr lang="en-US" spc="25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58" dirty="0" err="1">
                <a:solidFill>
                  <a:srgbClr val="FFFFFF"/>
                </a:solidFill>
                <a:latin typeface="Hero"/>
              </a:rPr>
              <a:t>расчеты</a:t>
            </a:r>
            <a:r>
              <a:rPr lang="en-US" spc="25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58" dirty="0" err="1">
                <a:solidFill>
                  <a:srgbClr val="FFFFFF"/>
                </a:solidFill>
                <a:latin typeface="Hero"/>
              </a:rPr>
              <a:t>материалов</a:t>
            </a:r>
            <a:r>
              <a:rPr lang="en-US" spc="258" dirty="0">
                <a:solidFill>
                  <a:srgbClr val="FFFFFF"/>
                </a:solidFill>
                <a:latin typeface="Hero"/>
              </a:rPr>
              <a:t>, </a:t>
            </a:r>
            <a:r>
              <a:rPr lang="en-US" spc="258" dirty="0" err="1">
                <a:solidFill>
                  <a:srgbClr val="FFFFFF"/>
                </a:solidFill>
                <a:latin typeface="Hero"/>
              </a:rPr>
              <a:t>без</a:t>
            </a:r>
            <a:r>
              <a:rPr lang="en-US" spc="258" dirty="0">
                <a:solidFill>
                  <a:srgbClr val="FFFFFF"/>
                </a:solidFill>
                <a:latin typeface="Hero"/>
              </a:rPr>
              <a:t> </a:t>
            </a:r>
            <a:r>
              <a:rPr lang="en-US" spc="258" dirty="0" err="1">
                <a:solidFill>
                  <a:srgbClr val="FFFFFF"/>
                </a:solidFill>
                <a:latin typeface="Hero"/>
              </a:rPr>
              <a:t>ошибок</a:t>
            </a:r>
            <a:r>
              <a:rPr lang="en-US" spc="258" dirty="0">
                <a:solidFill>
                  <a:srgbClr val="FFFFFF"/>
                </a:solidFill>
                <a:latin typeface="Hero"/>
              </a:rPr>
              <a:t> и </a:t>
            </a:r>
            <a:r>
              <a:rPr lang="en-US" spc="258" dirty="0" err="1">
                <a:solidFill>
                  <a:srgbClr val="FFFFFF"/>
                </a:solidFill>
                <a:latin typeface="Hero"/>
              </a:rPr>
              <a:t>негатива</a:t>
            </a:r>
            <a:endParaRPr lang="en-US" spc="258" dirty="0">
              <a:solidFill>
                <a:srgbClr val="FFFFFF"/>
              </a:solidFill>
              <a:latin typeface="Hero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184661" y="2045960"/>
            <a:ext cx="3480204" cy="5566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82"/>
              </a:lnSpc>
            </a:pPr>
            <a:r>
              <a:rPr lang="en-US" sz="1176" spc="176">
                <a:solidFill>
                  <a:srgbClr val="FFFFFF"/>
                </a:solidFill>
                <a:latin typeface="Hero Bold"/>
              </a:rPr>
              <a:t>ОТСУТСТВИЕ ПЛАТФОРМЫ ДЛЯ</a:t>
            </a:r>
          </a:p>
          <a:p>
            <a:pPr algn="ctr">
              <a:lnSpc>
                <a:spcPts val="1482"/>
              </a:lnSpc>
            </a:pPr>
            <a:r>
              <a:rPr lang="en-US" sz="746" spc="112">
                <a:solidFill>
                  <a:srgbClr val="FFFFFF"/>
                </a:solidFill>
                <a:latin typeface="Hero Bold"/>
              </a:rPr>
              <a:t>комлектации домов материалами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095411" y="4172400"/>
            <a:ext cx="3294462" cy="5626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07"/>
              </a:lnSpc>
            </a:pPr>
            <a:r>
              <a:rPr lang="en-US" sz="1299" spc="194">
                <a:solidFill>
                  <a:srgbClr val="FFFFFF"/>
                </a:solidFill>
                <a:latin typeface="Hero Bold"/>
              </a:rPr>
              <a:t>НЕПРОЗРАЧНАЯ МОДЕЛЬ ЦЕНООБРАЗОВАНИЯ В ЦЕПОЧКЕ ДИСТРИБУЦИИ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660828" y="1978568"/>
            <a:ext cx="3575614" cy="544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75"/>
              </a:lnSpc>
            </a:pPr>
            <a:r>
              <a:rPr lang="en-US" sz="1219" spc="182">
                <a:solidFill>
                  <a:srgbClr val="FFFFFF"/>
                </a:solidFill>
                <a:latin typeface="Hero Bold"/>
              </a:rPr>
              <a:t>ОШИБКИ В РАСЧЕТАХ И ЗАКАЗАХ, РАСХОДЫ НА СВОЙ ШТАТ МЕНЕДЖЕРОВ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633779" y="4257092"/>
            <a:ext cx="3467869" cy="3933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29"/>
              </a:lnSpc>
            </a:pPr>
            <a:r>
              <a:rPr lang="en-US" sz="1341" spc="201">
                <a:solidFill>
                  <a:srgbClr val="FFFFFF"/>
                </a:solidFill>
                <a:latin typeface="Hero Bold"/>
              </a:rPr>
              <a:t>БОЛЬШИЕ РАСХОДЫ НА ВЫПУСК ШИРОКОЙ ЛИНЕЙКИ ПРОДУКЦИИ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239807" y="3330780"/>
            <a:ext cx="7681532" cy="4153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73"/>
              </a:lnSpc>
            </a:pPr>
            <a:r>
              <a:rPr lang="en-US" sz="2429" spc="24">
                <a:solidFill>
                  <a:srgbClr val="DF6214"/>
                </a:solidFill>
                <a:latin typeface="Hero Bold"/>
              </a:rPr>
              <a:t>ОСНОВНЫЕ СТРАХИ ПРОИЗВОДИТЕЛЕЙ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2943" y="2397663"/>
            <a:ext cx="877885" cy="8778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rot="5400000">
            <a:off x="694430" y="6187395"/>
            <a:ext cx="74180" cy="1627258"/>
          </a:xfrm>
          <a:prstGeom prst="rect">
            <a:avLst/>
          </a:prstGeom>
          <a:solidFill>
            <a:srgbClr val="FA833D"/>
          </a:solidFill>
        </p:spPr>
      </p:sp>
      <p:sp>
        <p:nvSpPr>
          <p:cNvPr id="3" name="TextBox 3"/>
          <p:cNvSpPr txBox="1"/>
          <p:nvPr/>
        </p:nvSpPr>
        <p:spPr>
          <a:xfrm>
            <a:off x="273648" y="664845"/>
            <a:ext cx="9308319" cy="10183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43"/>
              </a:lnSpc>
            </a:pPr>
            <a:r>
              <a:rPr lang="en-US" sz="2897" spc="28">
                <a:solidFill>
                  <a:srgbClr val="DF6214"/>
                </a:solidFill>
                <a:latin typeface="Hero Bold"/>
              </a:rPr>
              <a:t>РЕШЕНИЕ ПРОБЛЕМ ВЛАДЕЛЬЦЕВ ЗЕМЕЛЬНЫХ УЧАСТКОВ И КОТТЕДЖНЫХ ПОСЕЛКОВ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531165" y="4652106"/>
            <a:ext cx="3888270" cy="24940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99"/>
              </a:lnSpc>
              <a:spcBef>
                <a:spcPct val="0"/>
              </a:spcBef>
            </a:pPr>
            <a:r>
              <a:rPr lang="en-US" sz="1602" spc="240">
                <a:solidFill>
                  <a:srgbClr val="FFFFFF"/>
                </a:solidFill>
                <a:latin typeface="Hero"/>
              </a:rPr>
              <a:t>Размещаем участки на платформе, вы не платите за рекламу, не платите менеджерам, не платите комиссию агентам, участки продаюся прямо на платформе конечным покупателям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66231" y="2688367"/>
            <a:ext cx="3196488" cy="1549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99"/>
              </a:lnSpc>
              <a:spcBef>
                <a:spcPct val="0"/>
              </a:spcBef>
            </a:pPr>
            <a:r>
              <a:rPr lang="en-US" sz="1602" spc="240">
                <a:solidFill>
                  <a:srgbClr val="FFFFFF"/>
                </a:solidFill>
                <a:latin typeface="Hero"/>
              </a:rPr>
              <a:t>Покупатели все меньше инвестируют в землю и хотят понимать сколько идея строительства дома обойдется в общем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6231" y="5068630"/>
            <a:ext cx="3196488" cy="12342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99"/>
              </a:lnSpc>
              <a:spcBef>
                <a:spcPct val="0"/>
              </a:spcBef>
            </a:pPr>
            <a:r>
              <a:rPr lang="en-US" sz="1602" spc="240">
                <a:solidFill>
                  <a:srgbClr val="FFFFFF"/>
                </a:solidFill>
                <a:latin typeface="Hero"/>
              </a:rPr>
              <a:t>Свой отдел продаж и реклама дорого, агенты хотят большую комиссию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596218" y="2688367"/>
            <a:ext cx="2731786" cy="1549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99"/>
              </a:lnSpc>
              <a:spcBef>
                <a:spcPct val="0"/>
              </a:spcBef>
            </a:pPr>
            <a:r>
              <a:rPr lang="en-US" sz="1602" spc="240">
                <a:solidFill>
                  <a:srgbClr val="FFFFFF"/>
                </a:solidFill>
                <a:latin typeface="Hero"/>
              </a:rPr>
              <a:t>С проектами домов на платформе, люди быстрее и больше принимают решение о покупке участка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622526" y="1683213"/>
            <a:ext cx="434873" cy="9361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7324"/>
              </a:lnSpc>
              <a:spcBef>
                <a:spcPct val="0"/>
              </a:spcBef>
            </a:pPr>
            <a:r>
              <a:rPr lang="en-US" sz="4695" spc="704" dirty="0">
                <a:solidFill>
                  <a:srgbClr val="DF6214"/>
                </a:solidFill>
                <a:latin typeface="Hero Bold"/>
              </a:rPr>
              <a:t>?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5374" y="2007892"/>
            <a:ext cx="533474" cy="56205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3200400"/>
            <a:ext cx="533474" cy="45726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5068630"/>
            <a:ext cx="533474" cy="457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457859" y="3095942"/>
            <a:ext cx="2293727" cy="636905"/>
          </a:xfrm>
          <a:prstGeom prst="rect">
            <a:avLst/>
          </a:prstGeom>
          <a:solidFill>
            <a:srgbClr val="DF6214"/>
          </a:solidFill>
        </p:spPr>
      </p:sp>
      <p:sp>
        <p:nvSpPr>
          <p:cNvPr id="3" name="AutoShape 3"/>
          <p:cNvSpPr/>
          <p:nvPr/>
        </p:nvSpPr>
        <p:spPr>
          <a:xfrm>
            <a:off x="2868457" y="3095942"/>
            <a:ext cx="2199627" cy="636905"/>
          </a:xfrm>
          <a:prstGeom prst="rect">
            <a:avLst/>
          </a:prstGeom>
          <a:solidFill>
            <a:srgbClr val="DF6214"/>
          </a:solidFill>
        </p:spPr>
      </p:sp>
      <p:sp>
        <p:nvSpPr>
          <p:cNvPr id="4" name="AutoShape 4"/>
          <p:cNvSpPr/>
          <p:nvPr/>
        </p:nvSpPr>
        <p:spPr>
          <a:xfrm>
            <a:off x="5163779" y="3095942"/>
            <a:ext cx="2129652" cy="636905"/>
          </a:xfrm>
          <a:prstGeom prst="rect">
            <a:avLst/>
          </a:prstGeom>
          <a:solidFill>
            <a:srgbClr val="DF6214"/>
          </a:solidFill>
        </p:spPr>
      </p:sp>
      <p:sp>
        <p:nvSpPr>
          <p:cNvPr id="5" name="AutoShape 5"/>
          <p:cNvSpPr/>
          <p:nvPr/>
        </p:nvSpPr>
        <p:spPr>
          <a:xfrm>
            <a:off x="7393699" y="3095942"/>
            <a:ext cx="2038500" cy="636905"/>
          </a:xfrm>
          <a:prstGeom prst="rect">
            <a:avLst/>
          </a:prstGeom>
          <a:solidFill>
            <a:srgbClr val="DF6214"/>
          </a:solidFill>
        </p:spPr>
      </p:sp>
      <p:sp>
        <p:nvSpPr>
          <p:cNvPr id="10" name="TextBox 10"/>
          <p:cNvSpPr txBox="1"/>
          <p:nvPr/>
        </p:nvSpPr>
        <p:spPr>
          <a:xfrm>
            <a:off x="170822" y="1290376"/>
            <a:ext cx="9261377" cy="5354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43"/>
              </a:lnSpc>
            </a:pPr>
            <a:r>
              <a:rPr lang="en-US" sz="3200" spc="31" dirty="0">
                <a:solidFill>
                  <a:srgbClr val="DF6214"/>
                </a:solidFill>
                <a:latin typeface="Hero Bold"/>
              </a:rPr>
              <a:t>DOM.LIVE - </a:t>
            </a:r>
            <a:r>
              <a:rPr lang="en-US" sz="3200" spc="6" dirty="0">
                <a:solidFill>
                  <a:srgbClr val="DF6214"/>
                </a:solidFill>
                <a:latin typeface="Hero Bold"/>
              </a:rPr>
              <a:t>НОВЫЕ ВОЗМОЖНОСТИ ОНЛАЙН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57859" y="3138930"/>
            <a:ext cx="2236088" cy="436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801"/>
              </a:lnSpc>
            </a:pPr>
            <a:r>
              <a:rPr lang="en-US" sz="1000" spc="173" dirty="0">
                <a:solidFill>
                  <a:srgbClr val="FFFFFF"/>
                </a:solidFill>
                <a:latin typeface="Hero Bold"/>
              </a:rPr>
              <a:t>ВЫБОР КОМПЛЕКТАЦИИ ДОМА И ОПЛАТА ОНЛАЙН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15497" y="3936280"/>
            <a:ext cx="1996145" cy="21977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98"/>
              </a:lnSpc>
            </a:pPr>
            <a:r>
              <a:rPr lang="en-US" sz="1600" spc="86" dirty="0" err="1">
                <a:solidFill>
                  <a:srgbClr val="FFECE1"/>
                </a:solidFill>
                <a:latin typeface="Hero"/>
              </a:rPr>
              <a:t>Каждый</a:t>
            </a:r>
            <a:r>
              <a:rPr lang="en-US" sz="1600" spc="86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86" dirty="0" err="1">
                <a:solidFill>
                  <a:srgbClr val="FFECE1"/>
                </a:solidFill>
                <a:latin typeface="Hero"/>
              </a:rPr>
              <a:t>заказчик</a:t>
            </a:r>
            <a:endParaRPr lang="en-US" sz="1600" spc="86" dirty="0">
              <a:solidFill>
                <a:srgbClr val="FFECE1"/>
              </a:solidFill>
              <a:latin typeface="Hero"/>
            </a:endParaRPr>
          </a:p>
          <a:p>
            <a:pPr>
              <a:lnSpc>
                <a:spcPts val="2498"/>
              </a:lnSpc>
            </a:pPr>
            <a:r>
              <a:rPr lang="en-US" sz="1600" spc="86" dirty="0" err="1">
                <a:solidFill>
                  <a:srgbClr val="FFECE1"/>
                </a:solidFill>
                <a:latin typeface="Hero"/>
              </a:rPr>
              <a:t>сам</a:t>
            </a:r>
            <a:r>
              <a:rPr lang="en-US" sz="1600" spc="86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86" dirty="0" err="1">
                <a:solidFill>
                  <a:srgbClr val="FFECE1"/>
                </a:solidFill>
                <a:latin typeface="Hero"/>
              </a:rPr>
              <a:t>выбирает</a:t>
            </a:r>
            <a:endParaRPr lang="en-US" sz="1600" spc="86" dirty="0">
              <a:solidFill>
                <a:srgbClr val="FFECE1"/>
              </a:solidFill>
              <a:latin typeface="Hero"/>
            </a:endParaRPr>
          </a:p>
          <a:p>
            <a:pPr>
              <a:lnSpc>
                <a:spcPts val="2498"/>
              </a:lnSpc>
            </a:pPr>
            <a:r>
              <a:rPr lang="en-US" sz="1600" spc="86" dirty="0" err="1">
                <a:solidFill>
                  <a:srgbClr val="FFECE1"/>
                </a:solidFill>
                <a:latin typeface="Hero"/>
              </a:rPr>
              <a:t>комлектацию</a:t>
            </a:r>
            <a:r>
              <a:rPr lang="en-US" sz="1600" spc="86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86" dirty="0" err="1">
                <a:solidFill>
                  <a:srgbClr val="FFECE1"/>
                </a:solidFill>
                <a:latin typeface="Hero"/>
              </a:rPr>
              <a:t>своего</a:t>
            </a:r>
            <a:r>
              <a:rPr lang="en-US" sz="1600" spc="86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86" dirty="0" err="1">
                <a:solidFill>
                  <a:srgbClr val="FFECE1"/>
                </a:solidFill>
                <a:latin typeface="Hero"/>
              </a:rPr>
              <a:t>дома</a:t>
            </a:r>
            <a:r>
              <a:rPr lang="en-US" sz="1600" spc="86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86" dirty="0" err="1">
                <a:solidFill>
                  <a:srgbClr val="FFECE1"/>
                </a:solidFill>
                <a:latin typeface="Hero"/>
              </a:rPr>
              <a:t>на</a:t>
            </a:r>
            <a:r>
              <a:rPr lang="en-US" sz="1600" spc="86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86" dirty="0" err="1">
                <a:solidFill>
                  <a:srgbClr val="FFECE1"/>
                </a:solidFill>
                <a:latin typeface="Hero"/>
              </a:rPr>
              <a:t>сайте</a:t>
            </a:r>
            <a:r>
              <a:rPr lang="en-US" sz="1600" spc="86" dirty="0">
                <a:solidFill>
                  <a:srgbClr val="FFECE1"/>
                </a:solidFill>
                <a:latin typeface="Hero"/>
              </a:rPr>
              <a:t> и </a:t>
            </a:r>
            <a:r>
              <a:rPr lang="en-US" sz="1600" spc="86" dirty="0" err="1">
                <a:solidFill>
                  <a:srgbClr val="FFECE1"/>
                </a:solidFill>
                <a:latin typeface="Hero"/>
              </a:rPr>
              <a:t>оплачивает</a:t>
            </a:r>
            <a:r>
              <a:rPr lang="en-US" sz="1600" spc="86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86" dirty="0" err="1">
                <a:solidFill>
                  <a:srgbClr val="FFECE1"/>
                </a:solidFill>
                <a:latin typeface="Hero"/>
              </a:rPr>
              <a:t>онлайн</a:t>
            </a:r>
            <a:endParaRPr lang="en-US" sz="1600" spc="86" dirty="0">
              <a:solidFill>
                <a:srgbClr val="FFECE1"/>
              </a:solidFill>
              <a:latin typeface="Hero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2947933" y="3254346"/>
            <a:ext cx="2352960" cy="2051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801"/>
              </a:lnSpc>
            </a:pPr>
            <a:r>
              <a:rPr lang="en-US" sz="1000" spc="173" dirty="0">
                <a:solidFill>
                  <a:srgbClr val="FFFFFF"/>
                </a:solidFill>
                <a:latin typeface="Hero Bold"/>
              </a:rPr>
              <a:t>ОНЛАЙН КРЕДИТОВАНИЕ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348746" y="3169042"/>
            <a:ext cx="2218474" cy="6973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864"/>
              </a:lnSpc>
              <a:spcBef>
                <a:spcPct val="0"/>
              </a:spcBef>
            </a:pPr>
            <a:r>
              <a:rPr lang="en-US" sz="1000" spc="179" dirty="0">
                <a:solidFill>
                  <a:srgbClr val="FFFFFF"/>
                </a:solidFill>
                <a:latin typeface="Hero Bold"/>
              </a:rPr>
              <a:t>LIVE ВИДЕО ОНЛАЙН</a:t>
            </a:r>
          </a:p>
          <a:p>
            <a:pPr>
              <a:lnSpc>
                <a:spcPts val="1864"/>
              </a:lnSpc>
              <a:spcBef>
                <a:spcPct val="0"/>
              </a:spcBef>
            </a:pPr>
            <a:r>
              <a:rPr lang="en-US" sz="1000" spc="179" dirty="0">
                <a:solidFill>
                  <a:srgbClr val="FFFFFF"/>
                </a:solidFill>
                <a:latin typeface="Hero Bold"/>
              </a:rPr>
              <a:t>ЗА СТРОИТЕЛЬСТВОМ</a:t>
            </a:r>
          </a:p>
          <a:p>
            <a:pPr>
              <a:lnSpc>
                <a:spcPts val="1864"/>
              </a:lnSpc>
              <a:spcBef>
                <a:spcPct val="0"/>
              </a:spcBef>
            </a:pPr>
            <a:endParaRPr lang="en-US" sz="1000" spc="179" dirty="0">
              <a:solidFill>
                <a:srgbClr val="FFFFFF"/>
              </a:solidFill>
              <a:latin typeface="Hero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7482274" y="3118875"/>
            <a:ext cx="1861350" cy="5216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57"/>
              </a:lnSpc>
            </a:pPr>
            <a:r>
              <a:rPr lang="en-US" sz="1000" spc="171" dirty="0">
                <a:solidFill>
                  <a:srgbClr val="FFFFFF"/>
                </a:solidFill>
                <a:latin typeface="Hero Bold"/>
              </a:rPr>
              <a:t>ОНЛАЙН БОТ</a:t>
            </a:r>
          </a:p>
          <a:p>
            <a:pPr algn="ctr">
              <a:lnSpc>
                <a:spcPts val="1357"/>
              </a:lnSpc>
            </a:pPr>
            <a:r>
              <a:rPr lang="en-US" sz="1000" spc="171" dirty="0">
                <a:solidFill>
                  <a:srgbClr val="FFFFFF"/>
                </a:solidFill>
                <a:latin typeface="Hero Bold"/>
              </a:rPr>
              <a:t>С ИСКУССТВЕННЫМ ИНТЕЛЛЕКТОМ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886071" y="3936280"/>
            <a:ext cx="2101393" cy="15638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98"/>
              </a:lnSpc>
            </a:pPr>
            <a:r>
              <a:rPr lang="en-US" sz="1600" spc="86" dirty="0" err="1">
                <a:solidFill>
                  <a:srgbClr val="FFECE1"/>
                </a:solidFill>
                <a:latin typeface="Hero"/>
              </a:rPr>
              <a:t>Партнерство</a:t>
            </a:r>
            <a:endParaRPr lang="en-US" sz="1600" spc="86" dirty="0">
              <a:solidFill>
                <a:srgbClr val="FFECE1"/>
              </a:solidFill>
              <a:latin typeface="Hero"/>
            </a:endParaRPr>
          </a:p>
          <a:p>
            <a:pPr>
              <a:lnSpc>
                <a:spcPts val="2498"/>
              </a:lnSpc>
            </a:pPr>
            <a:r>
              <a:rPr lang="en-US" sz="1600" spc="41" dirty="0">
                <a:solidFill>
                  <a:srgbClr val="FFECE1"/>
                </a:solidFill>
                <a:latin typeface="Hero"/>
              </a:rPr>
              <a:t>c </a:t>
            </a: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Dom.clik</a:t>
            </a:r>
            <a:r>
              <a:rPr lang="en-US" sz="1600" spc="41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от</a:t>
            </a:r>
            <a:r>
              <a:rPr lang="en-US" sz="1600" spc="41" dirty="0">
                <a:solidFill>
                  <a:srgbClr val="FFECE1"/>
                </a:solidFill>
                <a:latin typeface="Hero"/>
              </a:rPr>
              <a:t> « </a:t>
            </a: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Сбера</a:t>
            </a:r>
            <a:r>
              <a:rPr lang="en-US" sz="1600" spc="41" dirty="0">
                <a:solidFill>
                  <a:srgbClr val="FFECE1"/>
                </a:solidFill>
                <a:latin typeface="Hero"/>
              </a:rPr>
              <a:t>» и </a:t>
            </a: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лучшие</a:t>
            </a:r>
            <a:r>
              <a:rPr lang="en-US" sz="1600" spc="41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предложения</a:t>
            </a:r>
            <a:r>
              <a:rPr lang="en-US" sz="1600" spc="41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еще</a:t>
            </a:r>
            <a:r>
              <a:rPr lang="en-US" sz="1600" spc="41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от</a:t>
            </a:r>
            <a:r>
              <a:rPr lang="en-US" sz="1600" spc="41" dirty="0">
                <a:solidFill>
                  <a:srgbClr val="FFECE1"/>
                </a:solidFill>
                <a:latin typeface="Hero"/>
              </a:rPr>
              <a:t> 6 </a:t>
            </a: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банков</a:t>
            </a:r>
            <a:endParaRPr lang="en-US" sz="1600" spc="41" dirty="0">
              <a:solidFill>
                <a:srgbClr val="FFECE1"/>
              </a:solidFill>
              <a:latin typeface="Hero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5163779" y="3936280"/>
            <a:ext cx="1996145" cy="25146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98"/>
              </a:lnSpc>
            </a:pPr>
            <a:r>
              <a:rPr lang="en-US" sz="1600" spc="86" dirty="0" err="1">
                <a:solidFill>
                  <a:srgbClr val="FFECE1"/>
                </a:solidFill>
                <a:latin typeface="Hero"/>
              </a:rPr>
              <a:t>Каждый</a:t>
            </a:r>
            <a:r>
              <a:rPr lang="en-US" sz="1600" spc="86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86" dirty="0" err="1">
                <a:solidFill>
                  <a:srgbClr val="FFECE1"/>
                </a:solidFill>
                <a:latin typeface="Hero"/>
              </a:rPr>
              <a:t>может</a:t>
            </a:r>
            <a:endParaRPr lang="en-US" sz="1600" spc="86" dirty="0">
              <a:solidFill>
                <a:srgbClr val="FFECE1"/>
              </a:solidFill>
              <a:latin typeface="Hero"/>
            </a:endParaRPr>
          </a:p>
          <a:p>
            <a:pPr>
              <a:lnSpc>
                <a:spcPts val="2498"/>
              </a:lnSpc>
            </a:pP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самостоятельно</a:t>
            </a:r>
            <a:r>
              <a:rPr lang="en-US" sz="1600" spc="41" dirty="0">
                <a:solidFill>
                  <a:srgbClr val="FFECE1"/>
                </a:solidFill>
                <a:latin typeface="Hero"/>
              </a:rPr>
              <a:t>, </a:t>
            </a: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не</a:t>
            </a:r>
            <a:endParaRPr lang="en-US" sz="1600" spc="41" dirty="0">
              <a:solidFill>
                <a:srgbClr val="FFECE1"/>
              </a:solidFill>
              <a:latin typeface="Hero"/>
            </a:endParaRPr>
          </a:p>
          <a:p>
            <a:pPr>
              <a:lnSpc>
                <a:spcPts val="2498"/>
              </a:lnSpc>
            </a:pP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выходя</a:t>
            </a:r>
            <a:r>
              <a:rPr lang="en-US" sz="1600" spc="41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из</a:t>
            </a:r>
            <a:r>
              <a:rPr lang="en-US" sz="1600" spc="41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дома</a:t>
            </a:r>
            <a:r>
              <a:rPr lang="en-US" sz="1600" spc="41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наблюдать</a:t>
            </a:r>
            <a:r>
              <a:rPr lang="en-US" sz="1600" spc="41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за</a:t>
            </a:r>
            <a:endParaRPr lang="en-US" sz="1600" spc="41" dirty="0">
              <a:solidFill>
                <a:srgbClr val="FFECE1"/>
              </a:solidFill>
              <a:latin typeface="Hero"/>
            </a:endParaRPr>
          </a:p>
          <a:p>
            <a:pPr>
              <a:lnSpc>
                <a:spcPts val="2498"/>
              </a:lnSpc>
            </a:pP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строительством</a:t>
            </a:r>
            <a:r>
              <a:rPr lang="en-US" sz="1600" spc="41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дома</a:t>
            </a:r>
            <a:endParaRPr lang="en-US" sz="1600" spc="41" dirty="0">
              <a:solidFill>
                <a:srgbClr val="FFECE1"/>
              </a:solidFill>
              <a:latin typeface="Hero"/>
            </a:endParaRPr>
          </a:p>
          <a:p>
            <a:pPr>
              <a:lnSpc>
                <a:spcPts val="2498"/>
              </a:lnSpc>
            </a:pP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онлайн</a:t>
            </a:r>
            <a:endParaRPr lang="en-US" sz="1600" spc="41" dirty="0">
              <a:solidFill>
                <a:srgbClr val="FFECE1"/>
              </a:solidFill>
              <a:latin typeface="Hero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7414876" y="3936280"/>
            <a:ext cx="2509546" cy="18807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498"/>
              </a:lnSpc>
            </a:pPr>
            <a:r>
              <a:rPr lang="en-US" sz="1600" spc="86" dirty="0" err="1">
                <a:solidFill>
                  <a:srgbClr val="FFECE1"/>
                </a:solidFill>
                <a:latin typeface="Hero"/>
              </a:rPr>
              <a:t>Бот</a:t>
            </a:r>
            <a:r>
              <a:rPr lang="en-US" sz="1600" spc="86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86" dirty="0" err="1">
                <a:solidFill>
                  <a:srgbClr val="FFECE1"/>
                </a:solidFill>
                <a:latin typeface="Hero"/>
              </a:rPr>
              <a:t>автоматически</a:t>
            </a:r>
            <a:endParaRPr lang="en-US" sz="1600" spc="86" dirty="0">
              <a:solidFill>
                <a:srgbClr val="FFECE1"/>
              </a:solidFill>
              <a:latin typeface="Hero"/>
            </a:endParaRPr>
          </a:p>
          <a:p>
            <a:pPr>
              <a:lnSpc>
                <a:spcPts val="2498"/>
              </a:lnSpc>
            </a:pP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консультирует</a:t>
            </a:r>
            <a:endParaRPr lang="en-US" sz="1600" spc="41" dirty="0">
              <a:solidFill>
                <a:srgbClr val="FFECE1"/>
              </a:solidFill>
              <a:latin typeface="Hero"/>
            </a:endParaRPr>
          </a:p>
          <a:p>
            <a:pPr>
              <a:lnSpc>
                <a:spcPts val="2498"/>
              </a:lnSpc>
            </a:pP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клиента</a:t>
            </a:r>
            <a:r>
              <a:rPr lang="en-US" sz="1600" spc="41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при</a:t>
            </a:r>
            <a:r>
              <a:rPr lang="en-US" sz="1600" spc="41" dirty="0">
                <a:solidFill>
                  <a:srgbClr val="FFECE1"/>
                </a:solidFill>
                <a:latin typeface="Hero"/>
              </a:rPr>
              <a:t> </a:t>
            </a: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выборе</a:t>
            </a:r>
            <a:endParaRPr lang="en-US" sz="1600" spc="41" dirty="0">
              <a:solidFill>
                <a:srgbClr val="FFECE1"/>
              </a:solidFill>
              <a:latin typeface="Hero"/>
            </a:endParaRPr>
          </a:p>
          <a:p>
            <a:pPr>
              <a:lnSpc>
                <a:spcPts val="2498"/>
              </a:lnSpc>
            </a:pP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проекта</a:t>
            </a:r>
            <a:r>
              <a:rPr lang="en-US" sz="1600" spc="41" dirty="0">
                <a:solidFill>
                  <a:srgbClr val="FFECE1"/>
                </a:solidFill>
                <a:latin typeface="Hero"/>
              </a:rPr>
              <a:t> и </a:t>
            </a: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рассказывает</a:t>
            </a:r>
            <a:r>
              <a:rPr lang="en-US" sz="1600" spc="41" dirty="0">
                <a:solidFill>
                  <a:srgbClr val="FFECE1"/>
                </a:solidFill>
                <a:latin typeface="Hero"/>
              </a:rPr>
              <a:t> о</a:t>
            </a:r>
          </a:p>
          <a:p>
            <a:pPr>
              <a:lnSpc>
                <a:spcPts val="2498"/>
              </a:lnSpc>
            </a:pPr>
            <a:r>
              <a:rPr lang="en-US" sz="1600" spc="41" dirty="0" err="1">
                <a:solidFill>
                  <a:srgbClr val="FFECE1"/>
                </a:solidFill>
                <a:latin typeface="Hero"/>
              </a:rPr>
              <a:t>технологии</a:t>
            </a:r>
            <a:endParaRPr lang="en-US" sz="1600" spc="41" dirty="0">
              <a:solidFill>
                <a:srgbClr val="FFECE1"/>
              </a:solidFill>
              <a:latin typeface="Hero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890" y="2073912"/>
            <a:ext cx="9079110" cy="790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40677" y="1175657"/>
            <a:ext cx="75814" cy="1663095"/>
          </a:xfrm>
          <a:prstGeom prst="rect">
            <a:avLst/>
          </a:prstGeom>
          <a:solidFill>
            <a:srgbClr val="DF6214"/>
          </a:solidFill>
        </p:spPr>
      </p:sp>
      <p:sp>
        <p:nvSpPr>
          <p:cNvPr id="3" name="AutoShape 3"/>
          <p:cNvSpPr/>
          <p:nvPr/>
        </p:nvSpPr>
        <p:spPr>
          <a:xfrm>
            <a:off x="9181107" y="5168442"/>
            <a:ext cx="75814" cy="1663095"/>
          </a:xfrm>
          <a:prstGeom prst="rect">
            <a:avLst/>
          </a:prstGeom>
          <a:solidFill>
            <a:srgbClr val="DF6214"/>
          </a:solidFill>
        </p:spPr>
      </p:sp>
      <p:sp>
        <p:nvSpPr>
          <p:cNvPr id="4" name="AutoShape 4"/>
          <p:cNvSpPr/>
          <p:nvPr/>
        </p:nvSpPr>
        <p:spPr>
          <a:xfrm rot="-5400000">
            <a:off x="9024823" y="782402"/>
            <a:ext cx="75814" cy="1663095"/>
          </a:xfrm>
          <a:prstGeom prst="rect">
            <a:avLst/>
          </a:prstGeom>
          <a:solidFill>
            <a:srgbClr val="DF6214"/>
          </a:solidFill>
        </p:spPr>
      </p:sp>
      <p:sp>
        <p:nvSpPr>
          <p:cNvPr id="5" name="TextBox 5"/>
          <p:cNvSpPr txBox="1"/>
          <p:nvPr/>
        </p:nvSpPr>
        <p:spPr>
          <a:xfrm>
            <a:off x="819308" y="3188943"/>
            <a:ext cx="7811175" cy="12283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03"/>
              </a:lnSpc>
            </a:pPr>
            <a:r>
              <a:rPr lang="en-US" sz="8192" spc="-81">
                <a:solidFill>
                  <a:srgbClr val="DF6214"/>
                </a:solidFill>
                <a:latin typeface="Hero Bold Italics"/>
              </a:rPr>
              <a:t>DOM.FINANCE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19308" y="4655753"/>
            <a:ext cx="8114983" cy="4909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26"/>
              </a:lnSpc>
              <a:spcBef>
                <a:spcPct val="0"/>
              </a:spcBef>
            </a:pPr>
            <a:r>
              <a:rPr lang="en-US" sz="2385" spc="143">
                <a:solidFill>
                  <a:srgbClr val="FFFFFF"/>
                </a:solidFill>
                <a:latin typeface="Hero"/>
              </a:rPr>
              <a:t>ДОМ В РАССРОЧКУ ДЕШЕВЛЕ АРЕНДЫ КВАРТИРЫ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44325" y="3809214"/>
            <a:ext cx="3320843" cy="2139855"/>
            <a:chOff x="0" y="0"/>
            <a:chExt cx="5854092" cy="377220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854092" cy="3772207"/>
            </a:xfrm>
            <a:custGeom>
              <a:avLst/>
              <a:gdLst/>
              <a:ahLst/>
              <a:cxnLst/>
              <a:rect l="l" t="t" r="r" b="b"/>
              <a:pathLst>
                <a:path w="5854092" h="3772207">
                  <a:moveTo>
                    <a:pt x="5729631" y="59690"/>
                  </a:moveTo>
                  <a:cubicBezTo>
                    <a:pt x="5765192" y="59690"/>
                    <a:pt x="5794401" y="88900"/>
                    <a:pt x="5794401" y="124460"/>
                  </a:cubicBezTo>
                  <a:lnTo>
                    <a:pt x="5794401" y="3647747"/>
                  </a:lnTo>
                  <a:cubicBezTo>
                    <a:pt x="5794401" y="3683307"/>
                    <a:pt x="5765192" y="3712516"/>
                    <a:pt x="5729631" y="3712516"/>
                  </a:cubicBezTo>
                  <a:lnTo>
                    <a:pt x="124460" y="3712516"/>
                  </a:lnTo>
                  <a:cubicBezTo>
                    <a:pt x="88900" y="3712516"/>
                    <a:pt x="59690" y="3683307"/>
                    <a:pt x="59690" y="3647747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5729631" y="59690"/>
                  </a:lnTo>
                  <a:moveTo>
                    <a:pt x="5729631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3647747"/>
                  </a:lnTo>
                  <a:cubicBezTo>
                    <a:pt x="0" y="3716327"/>
                    <a:pt x="55880" y="3772207"/>
                    <a:pt x="124460" y="3772207"/>
                  </a:cubicBezTo>
                  <a:lnTo>
                    <a:pt x="5729632" y="3772207"/>
                  </a:lnTo>
                  <a:cubicBezTo>
                    <a:pt x="5798212" y="3772207"/>
                    <a:pt x="5854092" y="3716327"/>
                    <a:pt x="5854092" y="3647747"/>
                  </a:cubicBezTo>
                  <a:lnTo>
                    <a:pt x="5854092" y="124460"/>
                  </a:lnTo>
                  <a:cubicBezTo>
                    <a:pt x="5854092" y="55880"/>
                    <a:pt x="5798212" y="0"/>
                    <a:pt x="5729631" y="0"/>
                  </a:cubicBezTo>
                  <a:close/>
                </a:path>
              </a:pathLst>
            </a:custGeom>
            <a:solidFill>
              <a:srgbClr val="F67525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4949561" y="3805128"/>
            <a:ext cx="3970750" cy="20465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01"/>
              </a:lnSpc>
              <a:spcBef>
                <a:spcPct val="0"/>
              </a:spcBef>
            </a:pPr>
            <a:r>
              <a:rPr lang="en-US" sz="2116" spc="317">
                <a:solidFill>
                  <a:srgbClr val="FFFFFF"/>
                </a:solidFill>
                <a:latin typeface="Hero"/>
              </a:rPr>
              <a:t>ПРИОБРЕСТИ ДОМ В РАССРОЧКУ ОТ DOM.FINANCE, ЧЕРЕЗ 8 ЛЕТ ДОМ ПЕРЕЙДЕТ В СОБСТВЕННОСТЬ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4621632" y="3801063"/>
            <a:ext cx="4298679" cy="2148005"/>
            <a:chOff x="0" y="0"/>
            <a:chExt cx="7577853" cy="378657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577853" cy="3786575"/>
            </a:xfrm>
            <a:custGeom>
              <a:avLst/>
              <a:gdLst/>
              <a:ahLst/>
              <a:cxnLst/>
              <a:rect l="l" t="t" r="r" b="b"/>
              <a:pathLst>
                <a:path w="7577853" h="3786575">
                  <a:moveTo>
                    <a:pt x="7453392" y="59690"/>
                  </a:moveTo>
                  <a:cubicBezTo>
                    <a:pt x="7488952" y="59690"/>
                    <a:pt x="7518163" y="88900"/>
                    <a:pt x="7518163" y="124460"/>
                  </a:cubicBezTo>
                  <a:lnTo>
                    <a:pt x="7518163" y="3662115"/>
                  </a:lnTo>
                  <a:cubicBezTo>
                    <a:pt x="7518163" y="3697675"/>
                    <a:pt x="7488952" y="3726885"/>
                    <a:pt x="7453392" y="3726885"/>
                  </a:cubicBezTo>
                  <a:lnTo>
                    <a:pt x="124460" y="3726885"/>
                  </a:lnTo>
                  <a:cubicBezTo>
                    <a:pt x="88900" y="3726885"/>
                    <a:pt x="59690" y="3697675"/>
                    <a:pt x="59690" y="3662115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7453392" y="59690"/>
                  </a:lnTo>
                  <a:moveTo>
                    <a:pt x="7453392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3662115"/>
                  </a:lnTo>
                  <a:cubicBezTo>
                    <a:pt x="0" y="3730695"/>
                    <a:pt x="55880" y="3786575"/>
                    <a:pt x="124460" y="3786575"/>
                  </a:cubicBezTo>
                  <a:lnTo>
                    <a:pt x="7453392" y="3786575"/>
                  </a:lnTo>
                  <a:cubicBezTo>
                    <a:pt x="7521973" y="3786575"/>
                    <a:pt x="7577853" y="3730695"/>
                    <a:pt x="7577853" y="3662115"/>
                  </a:cubicBezTo>
                  <a:lnTo>
                    <a:pt x="7577853" y="124460"/>
                  </a:lnTo>
                  <a:cubicBezTo>
                    <a:pt x="7577852" y="55880"/>
                    <a:pt x="7521973" y="0"/>
                    <a:pt x="7453392" y="0"/>
                  </a:cubicBezTo>
                  <a:close/>
                </a:path>
              </a:pathLst>
            </a:custGeom>
            <a:solidFill>
              <a:srgbClr val="F67525"/>
            </a:solidFill>
          </p:spPr>
        </p:sp>
      </p:grpSp>
      <p:sp>
        <p:nvSpPr>
          <p:cNvPr id="8" name="TextBox 8"/>
          <p:cNvSpPr txBox="1"/>
          <p:nvPr/>
        </p:nvSpPr>
        <p:spPr>
          <a:xfrm>
            <a:off x="-140677" y="664845"/>
            <a:ext cx="9753600" cy="4926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41"/>
              </a:lnSpc>
            </a:pPr>
            <a:r>
              <a:rPr lang="en-US" sz="2826" spc="28">
                <a:solidFill>
                  <a:srgbClr val="F67525"/>
                </a:solidFill>
                <a:latin typeface="Hero Bold"/>
              </a:rPr>
              <a:t>АРЕНДА ИЛИ АРЕНДА С ВЫКУПОМ?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105098" y="1521765"/>
            <a:ext cx="7681437" cy="8056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78"/>
              </a:lnSpc>
              <a:spcBef>
                <a:spcPct val="0"/>
              </a:spcBef>
            </a:pPr>
            <a:r>
              <a:rPr lang="en-US" sz="2101" spc="315">
                <a:solidFill>
                  <a:srgbClr val="FFFFFF"/>
                </a:solidFill>
                <a:latin typeface="Hero"/>
              </a:rPr>
              <a:t>У КЛИЕНТА ЕСТЬ 50 ТЫСЯЧ НА АРЕНДУ КВАРТИРЫ Ы МОСКВЕ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83179" y="4443820"/>
            <a:ext cx="3738301" cy="7944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227"/>
              </a:lnSpc>
            </a:pPr>
            <a:r>
              <a:rPr lang="en-US" sz="2069" spc="310">
                <a:solidFill>
                  <a:srgbClr val="FFFFFF"/>
                </a:solidFill>
                <a:latin typeface="Hero"/>
              </a:rPr>
              <a:t>ОН МОЖЕТ СНЯТЬ КВАРТИРУ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996" y="2598031"/>
            <a:ext cx="835500" cy="97771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2608916"/>
            <a:ext cx="835500" cy="9777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54706" y="2227212"/>
            <a:ext cx="7591672" cy="2902336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512153" y="4812998"/>
            <a:ext cx="2860108" cy="14725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503"/>
              </a:lnSpc>
              <a:spcBef>
                <a:spcPct val="0"/>
              </a:spcBef>
            </a:pPr>
            <a:r>
              <a:rPr lang="en-US" sz="1252" spc="137">
                <a:solidFill>
                  <a:srgbClr val="FFFFFF"/>
                </a:solidFill>
                <a:latin typeface="Hero"/>
              </a:rPr>
              <a:t>Вы сами выбираете объекты для инвестирования и сами формируете пакет инвестиций. Мы представляем вам расчеты прибыли и окупаемости. Ваша прибыль составит от 6.6 % до 16 % в год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476060" y="1828800"/>
            <a:ext cx="2270746" cy="14630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496"/>
              </a:lnSpc>
              <a:spcBef>
                <a:spcPct val="0"/>
              </a:spcBef>
            </a:pPr>
            <a:r>
              <a:rPr lang="en-US" sz="1246" spc="137">
                <a:solidFill>
                  <a:srgbClr val="FFFFFF"/>
                </a:solidFill>
                <a:latin typeface="Hero"/>
              </a:rPr>
              <a:t>Сроки строительства составляют от двух до трёх месяцев Вы полностью контролируете ход работ -  на площадках установлены веб-камеры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396529" y="3848180"/>
            <a:ext cx="2640009" cy="16554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503"/>
              </a:lnSpc>
              <a:spcBef>
                <a:spcPct val="0"/>
              </a:spcBef>
            </a:pPr>
            <a:r>
              <a:rPr lang="en-US" sz="1252" spc="137">
                <a:solidFill>
                  <a:srgbClr val="FFFFFF"/>
                </a:solidFill>
                <a:latin typeface="Hero"/>
              </a:rPr>
              <a:t>Мы работаем более с чем со 20К агентами по продаже недвижимости. За счет низкой цены срок реализации составляет не более 3-х месяцев. Прибыль распределяется 80/20, т.е. 80% Вам, 20% комиссия Дом.ме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941336" y="1270635"/>
            <a:ext cx="2428919" cy="1289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502"/>
              </a:lnSpc>
              <a:spcBef>
                <a:spcPct val="0"/>
              </a:spcBef>
            </a:pPr>
            <a:r>
              <a:rPr lang="en-US" sz="1251" spc="137">
                <a:solidFill>
                  <a:srgbClr val="FFFFFF"/>
                </a:solidFill>
                <a:latin typeface="Hero"/>
              </a:rPr>
              <a:t>Земля находится в собственности у инвестора с обременением застройщика до реализации недвижимости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68200" y="182880"/>
            <a:ext cx="8817200" cy="10972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97"/>
              </a:lnSpc>
              <a:spcBef>
                <a:spcPct val="0"/>
              </a:spcBef>
            </a:pPr>
            <a:r>
              <a:rPr lang="en-US" sz="2414" spc="265">
                <a:solidFill>
                  <a:srgbClr val="FF9C00"/>
                </a:solidFill>
                <a:latin typeface="Hero Bold"/>
              </a:rPr>
              <a:t>ИНВЕСТОРУ ВЫГОДНЕЕ СДАВАТЬ КВАРТИРУ ИЛИ УЧАСТВОВАТЬ В ПРОГРАММАХ DOM.FINANCE?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56660" y="6574155"/>
            <a:ext cx="8834574" cy="5581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6"/>
              </a:lnSpc>
              <a:spcBef>
                <a:spcPct val="0"/>
              </a:spcBef>
            </a:pPr>
            <a:r>
              <a:rPr lang="en-US" sz="1864" spc="205">
                <a:solidFill>
                  <a:srgbClr val="FF9C00"/>
                </a:solidFill>
                <a:latin typeface="Hero Bold"/>
              </a:rPr>
              <a:t>ВСТУПАЯ В ПРОГРАММУ «БИЗНЕС» ВЫ СТАНОВИТЕСЬ ДЕВЕЛОПЕРОМ И ИНВЕСТОРОМ НЕ ВЫХОДЯ ИЗ ДОМА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00967" y="2411181"/>
            <a:ext cx="2964016" cy="6299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37"/>
              </a:lnSpc>
              <a:spcBef>
                <a:spcPct val="0"/>
              </a:spcBef>
            </a:pPr>
            <a:r>
              <a:rPr lang="en-US" sz="2114" spc="232">
                <a:solidFill>
                  <a:srgbClr val="FFFFFF"/>
                </a:solidFill>
                <a:latin typeface="Hero Bold"/>
              </a:rPr>
              <a:t>КАК ЭТО РАБОТАЕТ?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356975" y="4548561"/>
            <a:ext cx="1469124" cy="44830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t="34742" b="34742"/>
          <a:stretch>
            <a:fillRect/>
          </a:stretch>
        </p:blipFill>
        <p:spPr>
          <a:xfrm>
            <a:off x="1876564" y="4535551"/>
            <a:ext cx="1469124" cy="44830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3399397" y="4534574"/>
            <a:ext cx="1469124" cy="44830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t="34742" b="34742"/>
          <a:stretch>
            <a:fillRect/>
          </a:stretch>
        </p:blipFill>
        <p:spPr>
          <a:xfrm>
            <a:off x="357554" y="4044040"/>
            <a:ext cx="1469124" cy="44830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1879747" y="4031030"/>
            <a:ext cx="1469124" cy="44830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3402579" y="4030053"/>
            <a:ext cx="1469124" cy="44830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356975" y="5086886"/>
            <a:ext cx="1469124" cy="448306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1876564" y="5073877"/>
            <a:ext cx="1469124" cy="448306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t="34742" b="34742"/>
          <a:stretch>
            <a:fillRect/>
          </a:stretch>
        </p:blipFill>
        <p:spPr>
          <a:xfrm>
            <a:off x="3399397" y="5072900"/>
            <a:ext cx="1469124" cy="448306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365369" y="5618183"/>
            <a:ext cx="1469124" cy="448306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1884957" y="5605173"/>
            <a:ext cx="1469124" cy="448306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3407790" y="5604197"/>
            <a:ext cx="1469124" cy="448306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4918667" y="4534574"/>
            <a:ext cx="1469124" cy="448306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4921850" y="4030053"/>
            <a:ext cx="1469124" cy="448306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t="34742" b="34742"/>
          <a:stretch>
            <a:fillRect/>
          </a:stretch>
        </p:blipFill>
        <p:spPr>
          <a:xfrm>
            <a:off x="4918667" y="5072900"/>
            <a:ext cx="1469124" cy="448306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4927060" y="5604197"/>
            <a:ext cx="1469124" cy="448306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6441129" y="4535551"/>
            <a:ext cx="1469124" cy="448306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6444312" y="4031030"/>
            <a:ext cx="1469124" cy="448306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t="34742" b="34742"/>
          <a:stretch>
            <a:fillRect/>
          </a:stretch>
        </p:blipFill>
        <p:spPr>
          <a:xfrm>
            <a:off x="6441129" y="5073877"/>
            <a:ext cx="1469124" cy="448306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6449522" y="5605174"/>
            <a:ext cx="1469124" cy="448306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7967457" y="4548561"/>
            <a:ext cx="1469124" cy="448306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7970640" y="4044039"/>
            <a:ext cx="1469124" cy="448306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t="34742" b="34742"/>
          <a:stretch>
            <a:fillRect/>
          </a:stretch>
        </p:blipFill>
        <p:spPr>
          <a:xfrm>
            <a:off x="7967457" y="5086886"/>
            <a:ext cx="1469124" cy="448306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7975851" y="5618183"/>
            <a:ext cx="1469124" cy="448306"/>
          </a:xfrm>
          <a:prstGeom prst="rect">
            <a:avLst/>
          </a:prstGeom>
        </p:spPr>
      </p:pic>
      <p:sp>
        <p:nvSpPr>
          <p:cNvPr id="26" name="TextBox 26"/>
          <p:cNvSpPr txBox="1"/>
          <p:nvPr/>
        </p:nvSpPr>
        <p:spPr>
          <a:xfrm>
            <a:off x="668259" y="4717570"/>
            <a:ext cx="1135488" cy="179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44"/>
              </a:lnSpc>
            </a:pPr>
            <a:r>
              <a:rPr lang="en-US" sz="1203" spc="132">
                <a:solidFill>
                  <a:srgbClr val="706563"/>
                </a:solidFill>
                <a:latin typeface="Hero Bold"/>
              </a:rPr>
              <a:t>ДАБЛ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2046396" y="4688737"/>
            <a:ext cx="1135488" cy="179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44"/>
              </a:lnSpc>
            </a:pPr>
            <a:r>
              <a:rPr lang="en-US" sz="1203" spc="132">
                <a:solidFill>
                  <a:srgbClr val="706563"/>
                </a:solidFill>
                <a:latin typeface="Hero Bold"/>
              </a:rPr>
              <a:t>37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565322" y="4678235"/>
            <a:ext cx="1135488" cy="182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68"/>
              </a:lnSpc>
            </a:pPr>
            <a:r>
              <a:rPr lang="en-US" sz="1140" spc="125">
                <a:solidFill>
                  <a:srgbClr val="706563"/>
                </a:solidFill>
                <a:latin typeface="Hero Bold"/>
              </a:rPr>
              <a:t>127%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2011720" y="4122696"/>
            <a:ext cx="1135488" cy="295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0"/>
              </a:lnSpc>
            </a:pPr>
            <a:r>
              <a:rPr lang="en-US" sz="992" spc="109">
                <a:solidFill>
                  <a:srgbClr val="FFFFFF"/>
                </a:solidFill>
                <a:latin typeface="Hero Bold"/>
              </a:rPr>
              <a:t>ОКУПАЕМОСТЬМЕС.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573715" y="4170348"/>
            <a:ext cx="1135488" cy="1893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18"/>
              </a:lnSpc>
            </a:pPr>
            <a:r>
              <a:rPr lang="en-US" sz="1182" spc="130">
                <a:solidFill>
                  <a:srgbClr val="FFFFFF"/>
                </a:solidFill>
                <a:latin typeface="Hero Bold"/>
              </a:rPr>
              <a:t>ROI%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668259" y="5255896"/>
            <a:ext cx="1135488" cy="179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44"/>
              </a:lnSpc>
            </a:pPr>
            <a:r>
              <a:rPr lang="en-US" sz="1203" spc="132">
                <a:solidFill>
                  <a:srgbClr val="706563"/>
                </a:solidFill>
                <a:latin typeface="Hero Bold"/>
              </a:rPr>
              <a:t>ЕВРОХАУЗ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2046396" y="5227062"/>
            <a:ext cx="1135488" cy="179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44"/>
              </a:lnSpc>
            </a:pPr>
            <a:r>
              <a:rPr lang="en-US" sz="1203" spc="132">
                <a:solidFill>
                  <a:srgbClr val="706563"/>
                </a:solidFill>
                <a:latin typeface="Hero Bold"/>
              </a:rPr>
              <a:t>28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565322" y="5228243"/>
            <a:ext cx="1135488" cy="182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68"/>
              </a:lnSpc>
            </a:pPr>
            <a:r>
              <a:rPr lang="en-US" sz="1140" spc="125">
                <a:solidFill>
                  <a:srgbClr val="706563"/>
                </a:solidFill>
                <a:latin typeface="Hero Bold"/>
              </a:rPr>
              <a:t>200%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668259" y="5773206"/>
            <a:ext cx="1135488" cy="179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44"/>
              </a:lnSpc>
            </a:pPr>
            <a:r>
              <a:rPr lang="en-US" sz="1203" spc="132">
                <a:solidFill>
                  <a:srgbClr val="706563"/>
                </a:solidFill>
                <a:latin typeface="Hero Bold"/>
              </a:rPr>
              <a:t>БИГ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2054789" y="5748834"/>
            <a:ext cx="1135488" cy="182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68"/>
              </a:lnSpc>
            </a:pPr>
            <a:r>
              <a:rPr lang="en-US" sz="1140" spc="125">
                <a:solidFill>
                  <a:srgbClr val="706563"/>
                </a:solidFill>
                <a:latin typeface="Hero Bold"/>
              </a:rPr>
              <a:t>29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535225" y="5747857"/>
            <a:ext cx="1135488" cy="182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68"/>
              </a:lnSpc>
            </a:pPr>
            <a:r>
              <a:rPr lang="en-US" sz="1140" spc="125">
                <a:solidFill>
                  <a:srgbClr val="706563"/>
                </a:solidFill>
                <a:latin typeface="Hero Bold"/>
              </a:rPr>
              <a:t>188%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5084592" y="4678235"/>
            <a:ext cx="1135488" cy="182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68"/>
              </a:lnSpc>
            </a:pPr>
            <a:r>
              <a:rPr lang="en-US" sz="1140" spc="125">
                <a:solidFill>
                  <a:srgbClr val="706563"/>
                </a:solidFill>
                <a:latin typeface="Hero Bold"/>
              </a:rPr>
              <a:t>15%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5125590" y="4104330"/>
            <a:ext cx="1135488" cy="295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0"/>
              </a:lnSpc>
            </a:pPr>
            <a:r>
              <a:rPr lang="en-US" sz="992" spc="109">
                <a:solidFill>
                  <a:srgbClr val="FFFFFF"/>
                </a:solidFill>
                <a:latin typeface="Hero Bold"/>
              </a:rPr>
              <a:t>СТАВКА ДИСКОНТА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6607054" y="4679212"/>
            <a:ext cx="1135488" cy="182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68"/>
              </a:lnSpc>
            </a:pPr>
            <a:r>
              <a:rPr lang="en-US" sz="1140" spc="125">
                <a:solidFill>
                  <a:srgbClr val="706563"/>
                </a:solidFill>
                <a:latin typeface="Hero Bold"/>
              </a:rPr>
              <a:t>1214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6611539" y="4191763"/>
            <a:ext cx="1135488" cy="176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2"/>
              </a:lnSpc>
            </a:pPr>
            <a:r>
              <a:rPr lang="en-US" sz="1118" spc="123">
                <a:solidFill>
                  <a:srgbClr val="FFFFFF"/>
                </a:solidFill>
                <a:latin typeface="Hero Bold"/>
              </a:rPr>
              <a:t>NPV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6607054" y="5227062"/>
            <a:ext cx="1135488" cy="179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44"/>
              </a:lnSpc>
            </a:pPr>
            <a:r>
              <a:rPr lang="en-US" sz="1203" spc="132">
                <a:solidFill>
                  <a:srgbClr val="706563"/>
                </a:solidFill>
                <a:latin typeface="Hero Bold"/>
              </a:rPr>
              <a:t>1781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6615447" y="5748834"/>
            <a:ext cx="1135488" cy="182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68"/>
              </a:lnSpc>
            </a:pPr>
            <a:r>
              <a:rPr lang="en-US" sz="1140" spc="125">
                <a:solidFill>
                  <a:srgbClr val="706563"/>
                </a:solidFill>
                <a:latin typeface="Hero Bold"/>
              </a:rPr>
              <a:t>2123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523793" y="4182238"/>
            <a:ext cx="1135488" cy="2004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4"/>
              </a:lnSpc>
            </a:pPr>
            <a:r>
              <a:rPr lang="en-US" sz="1203" spc="132">
                <a:solidFill>
                  <a:srgbClr val="FFFFFF"/>
                </a:solidFill>
                <a:latin typeface="Hero Bold"/>
              </a:rPr>
              <a:t>ПРОЕКТ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5102272" y="5241252"/>
            <a:ext cx="1135488" cy="182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68"/>
              </a:lnSpc>
            </a:pPr>
            <a:r>
              <a:rPr lang="en-US" sz="1140" spc="125">
                <a:solidFill>
                  <a:srgbClr val="706563"/>
                </a:solidFill>
                <a:latin typeface="Hero Bold"/>
              </a:rPr>
              <a:t>15%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5102272" y="5747167"/>
            <a:ext cx="1135488" cy="182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68"/>
              </a:lnSpc>
            </a:pPr>
            <a:r>
              <a:rPr lang="en-US" sz="1140" spc="125">
                <a:solidFill>
                  <a:srgbClr val="706563"/>
                </a:solidFill>
                <a:latin typeface="Hero Bold"/>
              </a:rPr>
              <a:t>15%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8133382" y="4692221"/>
            <a:ext cx="1135488" cy="182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68"/>
              </a:lnSpc>
            </a:pPr>
            <a:r>
              <a:rPr lang="en-US" sz="1140" spc="125">
                <a:solidFill>
                  <a:srgbClr val="706563"/>
                </a:solidFill>
                <a:latin typeface="Hero Bold"/>
              </a:rPr>
              <a:t>34%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8137868" y="4204772"/>
            <a:ext cx="1135488" cy="176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2"/>
              </a:lnSpc>
            </a:pPr>
            <a:r>
              <a:rPr lang="en-US" sz="1118" spc="123">
                <a:solidFill>
                  <a:srgbClr val="FFFFFF"/>
                </a:solidFill>
                <a:latin typeface="Hero Bold"/>
              </a:rPr>
              <a:t>IRR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8133382" y="5240072"/>
            <a:ext cx="1135488" cy="1798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44"/>
              </a:lnSpc>
            </a:pPr>
            <a:r>
              <a:rPr lang="en-US" sz="1203" spc="132">
                <a:solidFill>
                  <a:srgbClr val="706563"/>
                </a:solidFill>
                <a:latin typeface="Hero Bold"/>
              </a:rPr>
              <a:t>55%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8141776" y="5761844"/>
            <a:ext cx="1135488" cy="1829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68"/>
              </a:lnSpc>
            </a:pPr>
            <a:r>
              <a:rPr lang="en-US" sz="1140" spc="125">
                <a:solidFill>
                  <a:srgbClr val="706563"/>
                </a:solidFill>
                <a:latin typeface="Hero Bold"/>
              </a:rPr>
              <a:t>51%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922524" y="1220311"/>
            <a:ext cx="7891994" cy="2194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33"/>
              </a:lnSpc>
              <a:spcBef>
                <a:spcPct val="0"/>
              </a:spcBef>
            </a:pPr>
            <a:r>
              <a:rPr lang="en-US" sz="1610" spc="177">
                <a:solidFill>
                  <a:srgbClr val="FFFFFF"/>
                </a:solidFill>
                <a:latin typeface="Hero"/>
              </a:rPr>
              <a:t>ИНВЕСТОР ПОКУПАЕТ ДОМ ПО СЕБЕСТОИМОСТИ С УЧАСТКОМ. ПОСЛЕ СРОКА ОКУПАЕМОСТИ ИНИЦИАТОР ПРОЕКТА, КАК УПРАВЛЯЮЩАЯ КОМПАНИЯ, ПОЛУЧАЕТ ВОЗНАГРАЖДЕНИЕ В РАЗМЕРЕ </a:t>
            </a:r>
            <a:r>
              <a:rPr lang="en-US" sz="1610" spc="177">
                <a:solidFill>
                  <a:srgbClr val="FF9C00"/>
                </a:solidFill>
                <a:latin typeface="Hero Bold"/>
              </a:rPr>
              <a:t>15% ОТ РАССРОЧКИ</a:t>
            </a:r>
            <a:r>
              <a:rPr lang="en-US" sz="1610" spc="177">
                <a:solidFill>
                  <a:srgbClr val="FFFFFF"/>
                </a:solidFill>
                <a:latin typeface="Hero"/>
              </a:rPr>
              <a:t> В МЕСЯЦ НА ПЕРИОД С МОМЕНТА ОКУПАЕМОСТИ ДО </a:t>
            </a:r>
            <a:r>
              <a:rPr lang="en-US" sz="1610" spc="177">
                <a:solidFill>
                  <a:srgbClr val="FF9C00"/>
                </a:solidFill>
                <a:latin typeface="Hero Bold"/>
              </a:rPr>
              <a:t>96 МЕСЯЦА ПРОЕКТА</a:t>
            </a:r>
          </a:p>
          <a:p>
            <a:pPr algn="ctr">
              <a:lnSpc>
                <a:spcPts val="1933"/>
              </a:lnSpc>
              <a:spcBef>
                <a:spcPct val="0"/>
              </a:spcBef>
            </a:pPr>
            <a:endParaRPr lang="en-US" sz="1610" spc="177">
              <a:solidFill>
                <a:srgbClr val="FF9C00"/>
              </a:solidFill>
              <a:latin typeface="Hero Bold"/>
            </a:endParaRPr>
          </a:p>
          <a:p>
            <a:pPr algn="ctr">
              <a:lnSpc>
                <a:spcPts val="1933"/>
              </a:lnSpc>
              <a:spcBef>
                <a:spcPct val="0"/>
              </a:spcBef>
            </a:pPr>
            <a:r>
              <a:rPr lang="en-US" sz="1610" spc="177">
                <a:solidFill>
                  <a:srgbClr val="FFFFFF"/>
                </a:solidFill>
                <a:latin typeface="Hero"/>
              </a:rPr>
              <a:t>ВСЕГО ПЕРИОД ПРОЕКТА </a:t>
            </a:r>
            <a:r>
              <a:rPr lang="en-US" sz="1610" spc="177">
                <a:solidFill>
                  <a:srgbClr val="FF9C00"/>
                </a:solidFill>
                <a:latin typeface="Hero Bold"/>
              </a:rPr>
              <a:t>8 ЛЕТ</a:t>
            </a:r>
            <a:r>
              <a:rPr lang="en-US" sz="1610" spc="177">
                <a:solidFill>
                  <a:srgbClr val="FFFFFF"/>
                </a:solidFill>
                <a:latin typeface="Hero"/>
              </a:rPr>
              <a:t> (96 МЕС. В Т. Ч. СТРОИТЕЛЬСТВО И ОФОРМЛЕНИЕ ДО 4 МЕС.), ПЕРИОД СДАЧИ В РАССРОЧКУ 92 МЕСЯЦА.</a:t>
            </a:r>
          </a:p>
        </p:txBody>
      </p:sp>
      <p:pic>
        <p:nvPicPr>
          <p:cNvPr id="51" name="Рисунок 5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426" y="3533916"/>
            <a:ext cx="9745893" cy="27270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982420" y="-3291840"/>
            <a:ext cx="8729357" cy="4023360"/>
            <a:chOff x="0" y="0"/>
            <a:chExt cx="11655676" cy="53721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655676" cy="5372100"/>
            </a:xfrm>
            <a:custGeom>
              <a:avLst/>
              <a:gdLst/>
              <a:ahLst/>
              <a:cxnLst/>
              <a:rect l="l" t="t" r="r" b="b"/>
              <a:pathLst>
                <a:path w="11655676" h="5372100">
                  <a:moveTo>
                    <a:pt x="10105006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10105006" y="5372100"/>
                  </a:lnTo>
                  <a:lnTo>
                    <a:pt x="11655676" y="2686050"/>
                  </a:lnTo>
                  <a:lnTo>
                    <a:pt x="10105006" y="0"/>
                  </a:lnTo>
                  <a:close/>
                </a:path>
              </a:pathLst>
            </a:custGeom>
            <a:solidFill>
              <a:srgbClr val="F67525">
                <a:alpha val="85882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982584" y="1724257"/>
            <a:ext cx="799349" cy="4897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 l="10793" r="18451"/>
          <a:stretch>
            <a:fillRect/>
          </a:stretch>
        </p:blipFill>
        <p:spPr>
          <a:xfrm>
            <a:off x="148265" y="2824495"/>
            <a:ext cx="4728535" cy="3759185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 l="17826" r="20484"/>
          <a:stretch>
            <a:fillRect/>
          </a:stretch>
        </p:blipFill>
        <p:spPr>
          <a:xfrm>
            <a:off x="5189918" y="2824495"/>
            <a:ext cx="4122676" cy="3759185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593683" y="2154"/>
            <a:ext cx="3270568" cy="5797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400">
                <a:solidFill>
                  <a:srgbClr val="FFFFFF"/>
                </a:solidFill>
                <a:latin typeface="Hero"/>
              </a:rPr>
              <a:t>Примеры домов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850127" y="1211989"/>
            <a:ext cx="4836656" cy="10020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29"/>
              </a:lnSpc>
              <a:spcBef>
                <a:spcPct val="0"/>
              </a:spcBef>
            </a:pPr>
            <a:r>
              <a:rPr lang="en-US" sz="2878">
                <a:solidFill>
                  <a:srgbClr val="FFFFFF"/>
                </a:solidFill>
                <a:latin typeface="Hero"/>
              </a:rPr>
              <a:t>Проект «COMPACT» -45 кв.м</a:t>
            </a:r>
          </a:p>
          <a:p>
            <a:pPr algn="just">
              <a:lnSpc>
                <a:spcPts val="4029"/>
              </a:lnSpc>
              <a:spcBef>
                <a:spcPct val="0"/>
              </a:spcBef>
            </a:pPr>
            <a:r>
              <a:rPr lang="en-US" sz="2878">
                <a:solidFill>
                  <a:srgbClr val="FFFFFF"/>
                </a:solidFill>
                <a:latin typeface="Hero"/>
              </a:rPr>
              <a:t>490.000 руб.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4654" y="1341975"/>
            <a:ext cx="1809750" cy="1200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982420" y="-3291840"/>
            <a:ext cx="8729357" cy="4023360"/>
            <a:chOff x="0" y="0"/>
            <a:chExt cx="11655676" cy="53721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655676" cy="5372100"/>
            </a:xfrm>
            <a:custGeom>
              <a:avLst/>
              <a:gdLst/>
              <a:ahLst/>
              <a:cxnLst/>
              <a:rect l="l" t="t" r="r" b="b"/>
              <a:pathLst>
                <a:path w="11655676" h="5372100">
                  <a:moveTo>
                    <a:pt x="10105006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10105006" y="5372100"/>
                  </a:lnTo>
                  <a:lnTo>
                    <a:pt x="11655676" y="2686050"/>
                  </a:lnTo>
                  <a:lnTo>
                    <a:pt x="10105006" y="0"/>
                  </a:lnTo>
                  <a:close/>
                </a:path>
              </a:pathLst>
            </a:custGeom>
            <a:solidFill>
              <a:srgbClr val="F67525">
                <a:alpha val="85882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982584" y="1724257"/>
            <a:ext cx="799349" cy="4897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 l="12471" r="3722"/>
          <a:stretch>
            <a:fillRect/>
          </a:stretch>
        </p:blipFill>
        <p:spPr>
          <a:xfrm>
            <a:off x="393359" y="2432351"/>
            <a:ext cx="5051230" cy="4151329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 rot="5400000">
            <a:off x="5002109" y="2546264"/>
            <a:ext cx="5018396" cy="3864165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593683" y="2154"/>
            <a:ext cx="3270568" cy="5797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400">
                <a:solidFill>
                  <a:srgbClr val="FFFFFF"/>
                </a:solidFill>
                <a:latin typeface="Hero"/>
              </a:rPr>
              <a:t>Примеры домов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438401" y="964345"/>
            <a:ext cx="5638800" cy="10259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29"/>
              </a:lnSpc>
              <a:spcBef>
                <a:spcPct val="0"/>
              </a:spcBef>
            </a:pPr>
            <a:r>
              <a:rPr lang="en-US" sz="2878" dirty="0" err="1">
                <a:solidFill>
                  <a:srgbClr val="FFFFFF"/>
                </a:solidFill>
                <a:latin typeface="Hero"/>
              </a:rPr>
              <a:t>Проект</a:t>
            </a:r>
            <a:r>
              <a:rPr lang="en-US" sz="2878" dirty="0">
                <a:solidFill>
                  <a:srgbClr val="FFFFFF"/>
                </a:solidFill>
                <a:latin typeface="Hero"/>
              </a:rPr>
              <a:t> «EURO HOUSE » -76 </a:t>
            </a:r>
            <a:r>
              <a:rPr lang="en-US" sz="2878" dirty="0" err="1" smtClean="0">
                <a:solidFill>
                  <a:srgbClr val="FFFFFF"/>
                </a:solidFill>
                <a:latin typeface="Hero"/>
              </a:rPr>
              <a:t>кв.м</a:t>
            </a:r>
            <a:endParaRPr lang="en-US" sz="2878" dirty="0">
              <a:solidFill>
                <a:srgbClr val="FFFFFF"/>
              </a:solidFill>
              <a:latin typeface="Hero"/>
            </a:endParaRPr>
          </a:p>
          <a:p>
            <a:pPr algn="just">
              <a:lnSpc>
                <a:spcPts val="4029"/>
              </a:lnSpc>
              <a:spcBef>
                <a:spcPct val="0"/>
              </a:spcBef>
            </a:pPr>
            <a:r>
              <a:rPr lang="en-US" sz="2878" dirty="0">
                <a:solidFill>
                  <a:srgbClr val="FFFFFF"/>
                </a:solidFill>
                <a:latin typeface="Hero"/>
              </a:rPr>
              <a:t>1.725.000 </a:t>
            </a:r>
            <a:r>
              <a:rPr lang="en-US" sz="2878" dirty="0" err="1">
                <a:solidFill>
                  <a:srgbClr val="FFFFFF"/>
                </a:solidFill>
                <a:latin typeface="Hero"/>
              </a:rPr>
              <a:t>руб</a:t>
            </a:r>
            <a:r>
              <a:rPr lang="en-US" sz="2878" dirty="0">
                <a:solidFill>
                  <a:srgbClr val="FFFFFF"/>
                </a:solidFill>
                <a:latin typeface="Hero"/>
              </a:rPr>
              <a:t>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9217" y="1123046"/>
            <a:ext cx="1809750" cy="1200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rcRect l="5541" r="554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982420" y="-3291840"/>
            <a:ext cx="8729357" cy="4023360"/>
            <a:chOff x="0" y="0"/>
            <a:chExt cx="11655676" cy="53721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655676" cy="5372100"/>
            </a:xfrm>
            <a:custGeom>
              <a:avLst/>
              <a:gdLst/>
              <a:ahLst/>
              <a:cxnLst/>
              <a:rect l="l" t="t" r="r" b="b"/>
              <a:pathLst>
                <a:path w="11655676" h="5372100">
                  <a:moveTo>
                    <a:pt x="10105006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10105006" y="5372100"/>
                  </a:lnTo>
                  <a:lnTo>
                    <a:pt x="11655676" y="2686050"/>
                  </a:lnTo>
                  <a:lnTo>
                    <a:pt x="10105006" y="0"/>
                  </a:lnTo>
                  <a:close/>
                </a:path>
              </a:pathLst>
            </a:custGeom>
            <a:solidFill>
              <a:srgbClr val="F67525">
                <a:alpha val="85882"/>
              </a:srgbClr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479047" y="1479366"/>
            <a:ext cx="799349" cy="4897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 r="18347"/>
          <a:stretch>
            <a:fillRect/>
          </a:stretch>
        </p:blipFill>
        <p:spPr>
          <a:xfrm>
            <a:off x="307178" y="2235709"/>
            <a:ext cx="4224503" cy="365934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 rot="-5400000">
            <a:off x="5445921" y="1199501"/>
            <a:ext cx="2799284" cy="375152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rcRect l="994" r="994"/>
          <a:stretch>
            <a:fillRect/>
          </a:stretch>
        </p:blipFill>
        <p:spPr>
          <a:xfrm rot="-5400000">
            <a:off x="5473763" y="3970943"/>
            <a:ext cx="2743600" cy="3751524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593683" y="2154"/>
            <a:ext cx="3270568" cy="5797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400">
                <a:solidFill>
                  <a:srgbClr val="FFFFFF"/>
                </a:solidFill>
                <a:latin typeface="Hero"/>
              </a:rPr>
              <a:t>Примеры домов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228967" y="998080"/>
            <a:ext cx="4817657" cy="10259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29"/>
              </a:lnSpc>
              <a:spcBef>
                <a:spcPct val="0"/>
              </a:spcBef>
            </a:pPr>
            <a:r>
              <a:rPr lang="en-US" sz="2878" dirty="0" err="1">
                <a:solidFill>
                  <a:srgbClr val="FFFFFF"/>
                </a:solidFill>
                <a:latin typeface="Hero"/>
              </a:rPr>
              <a:t>Проект</a:t>
            </a:r>
            <a:r>
              <a:rPr lang="en-US" sz="2878" dirty="0">
                <a:solidFill>
                  <a:srgbClr val="FFFFFF"/>
                </a:solidFill>
                <a:latin typeface="Hero"/>
              </a:rPr>
              <a:t> «КАННЫ » -278 </a:t>
            </a:r>
            <a:r>
              <a:rPr lang="en-US" sz="2878" dirty="0" err="1" smtClean="0">
                <a:solidFill>
                  <a:srgbClr val="FFFFFF"/>
                </a:solidFill>
                <a:latin typeface="Hero"/>
              </a:rPr>
              <a:t>кв.м</a:t>
            </a:r>
            <a:endParaRPr lang="en-US" sz="2878" dirty="0">
              <a:solidFill>
                <a:srgbClr val="FFFFFF"/>
              </a:solidFill>
              <a:latin typeface="Hero"/>
            </a:endParaRPr>
          </a:p>
          <a:p>
            <a:pPr algn="just">
              <a:lnSpc>
                <a:spcPts val="4029"/>
              </a:lnSpc>
              <a:spcBef>
                <a:spcPct val="0"/>
              </a:spcBef>
            </a:pPr>
            <a:r>
              <a:rPr lang="en-US" sz="2878" dirty="0">
                <a:solidFill>
                  <a:srgbClr val="FFFFFF"/>
                </a:solidFill>
                <a:latin typeface="Hero"/>
              </a:rPr>
              <a:t>5.490.000руб.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001" y="943227"/>
            <a:ext cx="1809750" cy="1200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1494</Words>
  <Application>Microsoft Office PowerPoint</Application>
  <PresentationFormat>Произвольный</PresentationFormat>
  <Paragraphs>318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7" baseType="lpstr">
      <vt:lpstr>Open Sans Bold</vt:lpstr>
      <vt:lpstr>Arial</vt:lpstr>
      <vt:lpstr>Hero</vt:lpstr>
      <vt:lpstr>Hero Bold</vt:lpstr>
      <vt:lpstr>PT Sans Bold</vt:lpstr>
      <vt:lpstr>Hero Bold Italics</vt:lpstr>
      <vt:lpstr>Calibri</vt:lpstr>
      <vt:lpstr>Open Sans</vt:lpstr>
      <vt:lpstr>PT Sans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инновационные_оцинкованные_конструкции___</dc:title>
  <dc:creator>user</dc:creator>
  <cp:lastModifiedBy>user</cp:lastModifiedBy>
  <cp:revision>17</cp:revision>
  <dcterms:created xsi:type="dcterms:W3CDTF">2006-08-16T00:00:00Z</dcterms:created>
  <dcterms:modified xsi:type="dcterms:W3CDTF">2021-03-11T12:53:57Z</dcterms:modified>
  <dc:identifier>DAEQl5JqvzE</dc:identifier>
</cp:coreProperties>
</file>