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81" r:id="rId3"/>
    <p:sldId id="265" r:id="rId4"/>
    <p:sldId id="285" r:id="rId5"/>
    <p:sldId id="282" r:id="rId6"/>
    <p:sldId id="286" r:id="rId7"/>
    <p:sldId id="267" r:id="rId8"/>
    <p:sldId id="268" r:id="rId9"/>
    <p:sldId id="279" r:id="rId10"/>
    <p:sldId id="271" r:id="rId11"/>
    <p:sldId id="266" r:id="rId12"/>
    <p:sldId id="276" r:id="rId13"/>
  </p:sldIdLst>
  <p:sldSz cx="9144000" cy="6858000" type="screen4x3"/>
  <p:notesSz cx="6858000" cy="9144000"/>
  <p:defaultTextStyle>
    <a:defPPr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8" autoAdjust="0"/>
    <p:restoredTop sz="94660"/>
  </p:normalViewPr>
  <p:slideViewPr>
    <p:cSldViewPr snapToGrid="0" snapToObjects="1">
      <p:cViewPr>
        <p:scale>
          <a:sx n="66" d="100"/>
          <a:sy n="66" d="100"/>
        </p:scale>
        <p:origin x="-1362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7248424510862304"/>
          <c:y val="0.34482198631341793"/>
          <c:w val="0.32751562136625356"/>
          <c:h val="0.65327549466324797"/>
        </c:manualLayout>
      </c:layout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2019 г.,</a:t>
            </a:r>
            <a:r>
              <a:rPr lang="ru-RU" baseline="0" dirty="0" smtClean="0"/>
              <a:t> % </a:t>
            </a:r>
            <a:r>
              <a:rPr lang="ru-RU" sz="1592" baseline="0" dirty="0" smtClean="0"/>
              <a:t>от суммарных 32 млн. м</a:t>
            </a:r>
            <a:r>
              <a:rPr lang="ru-RU" sz="1592" baseline="0" dirty="0" smtClean="0">
                <a:latin typeface="Calibri"/>
                <a:cs typeface="Calibri"/>
              </a:rPr>
              <a:t>³</a:t>
            </a:r>
            <a:endParaRPr lang="ru-RU" sz="1600" dirty="0"/>
          </a:p>
        </c:rich>
      </c:tx>
      <c:layout/>
      <c:overlay val="0"/>
    </c:title>
    <c:autoTitleDeleted val="0"/>
    <c:plotArea>
      <c:layout/>
      <c:pieChart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solidFill>
                <a:schemeClr val="accent1">
                  <a:shade val="50000"/>
                </a:schemeClr>
              </a:solidFill>
            </a:ln>
          </c:spPr>
          <c:dPt>
            <c:idx val="0"/>
            <c:bubble3D val="0"/>
            <c:explosion val="2"/>
            <c:spPr>
              <a:solidFill>
                <a:srgbClr val="FF9999"/>
              </a:solidFill>
              <a:ln>
                <a:solidFill>
                  <a:schemeClr val="accent1">
                    <a:shade val="50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57-48A9-9A96-511B4561EFEB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shade val="50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E57-48A9-9A96-511B4561EFEB}"/>
              </c:ext>
            </c:extLst>
          </c:dPt>
          <c:dPt>
            <c:idx val="2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accent1">
                    <a:shade val="50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E57-48A9-9A96-511B4561EFEB}"/>
              </c:ext>
            </c:extLst>
          </c:dPt>
          <c:dPt>
            <c:idx val="3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  <a:ln>
                <a:solidFill>
                  <a:schemeClr val="accent1">
                    <a:shade val="50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E57-48A9-9A96-511B4561EFEB}"/>
              </c:ext>
            </c:extLst>
          </c:dPt>
          <c:cat>
            <c:strRef>
              <c:f>Лист1!$A$2:$A$5</c:f>
              <c:strCache>
                <c:ptCount val="4"/>
                <c:pt idx="0">
                  <c:v>керамика (кирпич, камни) - 36</c:v>
                </c:pt>
                <c:pt idx="1">
                  <c:v>силикат (кирпич, блоки) - 10</c:v>
                </c:pt>
                <c:pt idx="2">
                  <c:v>ячеистый бетон - 49</c:v>
                </c:pt>
                <c:pt idx="3">
                  <c:v>другое - 5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36</c:v>
                </c:pt>
                <c:pt idx="1">
                  <c:v>10</c:v>
                </c:pt>
                <c:pt idx="2">
                  <c:v>49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E57-48A9-9A96-511B4561EF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5"/>
      </c:pieChart>
      <c:spPr>
        <a:noFill/>
        <a:ln w="25354">
          <a:noFill/>
        </a:ln>
      </c:spPr>
    </c:plotArea>
    <c:legend>
      <c:legendPos val="r"/>
      <c:layout/>
      <c:overlay val="0"/>
    </c:legend>
    <c:plotVisOnly val="1"/>
    <c:dispBlanksAs val="zero"/>
    <c:showDLblsOverMax val="0"/>
  </c:chart>
  <c:txPr>
    <a:bodyPr/>
    <a:lstStyle/>
    <a:p>
      <a:pPr>
        <a:defRPr sz="1792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2001 г.,</a:t>
            </a:r>
            <a:r>
              <a:rPr lang="ru-RU" baseline="0" dirty="0" smtClean="0"/>
              <a:t> % </a:t>
            </a:r>
            <a:r>
              <a:rPr lang="ru-RU" sz="1595" baseline="0" dirty="0" smtClean="0"/>
              <a:t>от суммарных 15 млн. м</a:t>
            </a:r>
            <a:r>
              <a:rPr lang="ru-RU" sz="1595" baseline="0" dirty="0" smtClean="0">
                <a:latin typeface="Calibri"/>
                <a:cs typeface="Calibri"/>
              </a:rPr>
              <a:t>³</a:t>
            </a:r>
            <a:endParaRPr lang="ru-RU" sz="1600" dirty="0"/>
          </a:p>
        </c:rich>
      </c:tx>
      <c:layout/>
      <c:overlay val="0"/>
    </c:title>
    <c:autoTitleDeleted val="0"/>
    <c:plotArea>
      <c:layout/>
      <c:pieChart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solidFill>
                <a:schemeClr val="accent1">
                  <a:shade val="50000"/>
                </a:schemeClr>
              </a:solidFill>
            </a:ln>
          </c:spPr>
          <c:dPt>
            <c:idx val="0"/>
            <c:bubble3D val="0"/>
            <c:explosion val="3"/>
            <c:spPr>
              <a:solidFill>
                <a:srgbClr val="FF9999"/>
              </a:solidFill>
              <a:ln>
                <a:solidFill>
                  <a:schemeClr val="accent1">
                    <a:shade val="50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6DCA-48EC-8E03-906DA12F3952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shade val="50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DCA-48EC-8E03-906DA12F3952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>
                <a:solidFill>
                  <a:schemeClr val="accent1">
                    <a:shade val="50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6DCA-48EC-8E03-906DA12F3952}"/>
              </c:ext>
            </c:extLst>
          </c:dPt>
          <c:dPt>
            <c:idx val="3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  <a:ln>
                <a:solidFill>
                  <a:schemeClr val="accent1">
                    <a:shade val="50000"/>
                  </a:schemeClr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DCA-48EC-8E03-906DA12F3952}"/>
              </c:ext>
            </c:extLst>
          </c:dPt>
          <c:cat>
            <c:strRef>
              <c:f>Лист1!$A$2:$A$5</c:f>
              <c:strCache>
                <c:ptCount val="4"/>
                <c:pt idx="0">
                  <c:v>керамический кирпич - 40</c:v>
                </c:pt>
                <c:pt idx="1">
                  <c:v>силикатный кирпич - 24</c:v>
                </c:pt>
                <c:pt idx="2">
                  <c:v>ячеистый бетон - 30</c:v>
                </c:pt>
                <c:pt idx="3">
                  <c:v>другое - 6</c:v>
                </c:pt>
              </c:strCache>
            </c:strRef>
          </c:cat>
          <c:val>
            <c:numRef>
              <c:f>Лист1!$B$2:$B$5</c:f>
              <c:numCache>
                <c:formatCode>\О\с\н\о\в\н\о\й</c:formatCode>
                <c:ptCount val="4"/>
                <c:pt idx="0">
                  <c:v>47</c:v>
                </c:pt>
                <c:pt idx="1">
                  <c:v>31</c:v>
                </c:pt>
                <c:pt idx="2">
                  <c:v>6</c:v>
                </c:pt>
                <c:pt idx="3">
                  <c:v>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DCA-48EC-8E03-906DA12F39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5"/>
      </c:pieChart>
      <c:spPr>
        <a:noFill/>
        <a:ln w="25358">
          <a:noFill/>
        </a:ln>
      </c:spPr>
    </c:plotArea>
    <c:plotVisOnly val="1"/>
    <c:dispBlanksAs val="zero"/>
    <c:showDLblsOverMax val="0"/>
  </c:chart>
  <c:txPr>
    <a:bodyPr/>
    <a:lstStyle/>
    <a:p>
      <a:pPr>
        <a:defRPr sz="1795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FA1C3-2095-2C40-BB6E-2108482C7C22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7E24-222C-1648-AA9C-99C039DF52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154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FA1C3-2095-2C40-BB6E-2108482C7C22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7E24-222C-1648-AA9C-99C039DF52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537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FA1C3-2095-2C40-BB6E-2108482C7C22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7E24-222C-1648-AA9C-99C039DF52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689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FA1C3-2095-2C40-BB6E-2108482C7C22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7E24-222C-1648-AA9C-99C039DF52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8120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FA1C3-2095-2C40-BB6E-2108482C7C22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7E24-222C-1648-AA9C-99C039DF52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777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FA1C3-2095-2C40-BB6E-2108482C7C22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7E24-222C-1648-AA9C-99C039DF52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4942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FA1C3-2095-2C40-BB6E-2108482C7C22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7E24-222C-1648-AA9C-99C039DF52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580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FA1C3-2095-2C40-BB6E-2108482C7C22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7E24-222C-1648-AA9C-99C039DF52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9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FA1C3-2095-2C40-BB6E-2108482C7C22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7E24-222C-1648-AA9C-99C039DF52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159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FA1C3-2095-2C40-BB6E-2108482C7C22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7E24-222C-1648-AA9C-99C039DF52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0907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FA1C3-2095-2C40-BB6E-2108482C7C22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7E24-222C-1648-AA9C-99C039DF52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07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4FA1C3-2095-2C40-BB6E-2108482C7C22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A7E24-222C-1648-AA9C-99C039DF52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053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18" Type="http://schemas.openxmlformats.org/officeDocument/2006/relationships/image" Target="../media/image32.png"/><Relationship Id="rId3" Type="http://schemas.openxmlformats.org/officeDocument/2006/relationships/image" Target="../media/image17.jpeg"/><Relationship Id="rId21" Type="http://schemas.openxmlformats.org/officeDocument/2006/relationships/image" Target="../media/image35.jpe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5" Type="http://schemas.openxmlformats.org/officeDocument/2006/relationships/image" Target="../media/image39.png"/><Relationship Id="rId2" Type="http://schemas.openxmlformats.org/officeDocument/2006/relationships/image" Target="../media/image1.jpeg"/><Relationship Id="rId16" Type="http://schemas.openxmlformats.org/officeDocument/2006/relationships/image" Target="../media/image30.png"/><Relationship Id="rId20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11" Type="http://schemas.openxmlformats.org/officeDocument/2006/relationships/image" Target="../media/image25.png"/><Relationship Id="rId24" Type="http://schemas.openxmlformats.org/officeDocument/2006/relationships/image" Target="../media/image38.emf"/><Relationship Id="rId5" Type="http://schemas.openxmlformats.org/officeDocument/2006/relationships/image" Target="../media/image19.jpeg"/><Relationship Id="rId15" Type="http://schemas.openxmlformats.org/officeDocument/2006/relationships/image" Target="../media/image29.png"/><Relationship Id="rId23" Type="http://schemas.openxmlformats.org/officeDocument/2006/relationships/image" Target="../media/image37.jpeg"/><Relationship Id="rId10" Type="http://schemas.openxmlformats.org/officeDocument/2006/relationships/image" Target="../media/image24.png"/><Relationship Id="rId19" Type="http://schemas.openxmlformats.org/officeDocument/2006/relationships/image" Target="../media/image33.png"/><Relationship Id="rId4" Type="http://schemas.openxmlformats.org/officeDocument/2006/relationships/image" Target="../media/image18.jpeg"/><Relationship Id="rId9" Type="http://schemas.openxmlformats.org/officeDocument/2006/relationships/image" Target="../media/image23.png"/><Relationship Id="rId14" Type="http://schemas.openxmlformats.org/officeDocument/2006/relationships/image" Target="../media/image28.png"/><Relationship Id="rId22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anton@bonolit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735960" y="1400782"/>
            <a:ext cx="30877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АНТОН ШЕБОЛДАСОВ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735960" y="1999932"/>
            <a:ext cx="31185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Руководитель направления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развития </a:t>
            </a:r>
            <a:r>
              <a:rPr lang="ru-RU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Bonolit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Group</a:t>
            </a:r>
            <a:endParaRPr lang="ru-RU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20002" y="877815"/>
            <a:ext cx="6323997" cy="11206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61795" y="4592436"/>
            <a:ext cx="543362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Автоклавный газобетон в малоэтажном строительстве. Комплексный </a:t>
            </a:r>
            <a:r>
              <a:rPr lang="ru-RU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подход к </a:t>
            </a:r>
            <a:r>
              <a:rPr lang="ru-RU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энергоэффективному домостроению</a:t>
            </a:r>
            <a:endParaRPr lang="ru-RU" sz="2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xmlns:lc="http://schemas.openxmlformats.org/drawingml/2006/lockedCanvas" id="{FDAFD529-EA41-47BD-9700-48B8A7A262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8" t="1172" r="25879" b="90892"/>
          <a:stretch/>
        </p:blipFill>
        <p:spPr>
          <a:xfrm>
            <a:off x="136702" y="714639"/>
            <a:ext cx="2632500" cy="438415"/>
          </a:xfrm>
          <a:prstGeom prst="rect">
            <a:avLst/>
          </a:prstGeom>
        </p:spPr>
      </p:pic>
      <p:pic>
        <p:nvPicPr>
          <p:cNvPr id="3074" name="Picture 2" descr="C:\Users\anton\документы Шеболдасов\фото\IMG_86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374" y="1949132"/>
            <a:ext cx="3262551" cy="4350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644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 flipV="1">
            <a:off x="2315764" y="826921"/>
            <a:ext cx="6828235" cy="45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59334" y="1136480"/>
            <a:ext cx="25699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Рейтинг технологий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16733" y="1185520"/>
            <a:ext cx="307731" cy="307731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FDAFD529-EA41-47BD-9700-48B8A7A262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8" t="1172" r="25879" b="90892"/>
          <a:stretch/>
        </p:blipFill>
        <p:spPr>
          <a:xfrm>
            <a:off x="225134" y="679185"/>
            <a:ext cx="2033044" cy="338582"/>
          </a:xfrm>
          <a:prstGeom prst="rect">
            <a:avLst/>
          </a:prstGeom>
        </p:spPr>
      </p:pic>
      <p:pic>
        <p:nvPicPr>
          <p:cNvPr id="1026" name="Picture 2" descr="C:\Users\anton\Desktop\фым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775" y="933645"/>
            <a:ext cx="4230621" cy="5786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ton\Desktop\Безымянифный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74" y="1459330"/>
            <a:ext cx="2796095" cy="3685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6743" y="5118187"/>
            <a:ext cx="40494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В конце </a:t>
            </a:r>
            <a:r>
              <a:rPr lang="ru-RU" dirty="0"/>
              <a:t>2020 </a:t>
            </a:r>
            <a:r>
              <a:rPr lang="ru-RU" dirty="0" smtClean="0"/>
              <a:t>аналитический </a:t>
            </a:r>
            <a:r>
              <a:rPr lang="ru-RU" dirty="0"/>
              <a:t>центр МИД ≪</a:t>
            </a:r>
            <a:r>
              <a:rPr lang="ru-RU" dirty="0" err="1"/>
              <a:t>ЕвроМедиа</a:t>
            </a:r>
            <a:r>
              <a:rPr lang="ru-RU" dirty="0" smtClean="0"/>
              <a:t>≫</a:t>
            </a:r>
            <a:r>
              <a:rPr lang="ru-RU" dirty="0"/>
              <a:t> </a:t>
            </a:r>
            <a:r>
              <a:rPr lang="ru-RU" dirty="0" smtClean="0"/>
              <a:t>проводил опрос руководителей </a:t>
            </a:r>
            <a:r>
              <a:rPr lang="ru-RU" dirty="0"/>
              <a:t>строительных</a:t>
            </a:r>
          </a:p>
          <a:p>
            <a:pPr algn="just"/>
            <a:r>
              <a:rPr lang="ru-RU" dirty="0"/>
              <a:t>компаний, специализирующихся на индивидуальном</a:t>
            </a:r>
          </a:p>
          <a:p>
            <a:pPr algn="just"/>
            <a:r>
              <a:rPr lang="ru-RU" dirty="0"/>
              <a:t>жилищном строительстве.</a:t>
            </a:r>
          </a:p>
        </p:txBody>
      </p:sp>
    </p:spTree>
    <p:extLst>
      <p:ext uri="{BB962C8B-B14F-4D97-AF65-F5344CB8AC3E}">
        <p14:creationId xmlns:p14="http://schemas.microsoft.com/office/powerpoint/2010/main" val="882004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 flipV="1">
            <a:off x="2315764" y="826921"/>
            <a:ext cx="6828235" cy="45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DAFD529-EA41-47BD-9700-48B8A7A262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8" t="1172" r="25879" b="90892"/>
          <a:stretch/>
        </p:blipFill>
        <p:spPr>
          <a:xfrm>
            <a:off x="225134" y="679185"/>
            <a:ext cx="2033044" cy="33858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 rot="16200000">
            <a:off x="1811730" y="3562373"/>
            <a:ext cx="799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klavka.ru</a:t>
            </a:r>
            <a:endParaRPr lang="ru-RU" sz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2020" y="1149978"/>
            <a:ext cx="4980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Преимущества технологии. Надежность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76" y="1858598"/>
            <a:ext cx="5726875" cy="3853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0" y="5965628"/>
            <a:ext cx="9143999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Калужская область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Малоярославец, Мирная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ru-RU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en-US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D500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В3,5; 2015г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</p:txBody>
      </p:sp>
      <p:sp>
        <p:nvSpPr>
          <p:cNvPr id="19" name="Овал 18"/>
          <p:cNvSpPr/>
          <p:nvPr/>
        </p:nvSpPr>
        <p:spPr>
          <a:xfrm>
            <a:off x="216733" y="1185520"/>
            <a:ext cx="307731" cy="307731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26" name="Picture 2" descr="C:\Users\anton\Desktop\Рисунок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688" y="1858598"/>
            <a:ext cx="2992822" cy="167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ton\Desktop\Рисунок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689" y="3791637"/>
            <a:ext cx="2992822" cy="19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633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 flipV="1">
            <a:off x="2315764" y="826921"/>
            <a:ext cx="6828235" cy="45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DAFD529-EA41-47BD-9700-48B8A7A262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8" t="1172" r="25879" b="90892"/>
          <a:stretch/>
        </p:blipFill>
        <p:spPr>
          <a:xfrm>
            <a:off x="225134" y="679185"/>
            <a:ext cx="2033044" cy="33858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 rot="16200000">
            <a:off x="1811730" y="3562373"/>
            <a:ext cx="799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klavka.ru</a:t>
            </a:r>
            <a:endParaRPr lang="ru-RU" sz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2020" y="1149978"/>
            <a:ext cx="4980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Преимущества технологии. Надежность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" y="6035616"/>
            <a:ext cx="9143998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600" dirty="0"/>
              <a:t> 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Казахстан, </a:t>
            </a:r>
            <a:r>
              <a:rPr lang="ru-RU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Акмолинская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область, </a:t>
            </a:r>
            <a:r>
              <a:rPr lang="ru-RU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Нур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-Султан, Жилой массив "Лесная Поляна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</a:t>
            </a:r>
            <a:endParaRPr lang="ru-RU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D500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В2,5 и В3,5; 2021г., </a:t>
            </a:r>
          </a:p>
        </p:txBody>
      </p:sp>
      <p:sp>
        <p:nvSpPr>
          <p:cNvPr id="19" name="Овал 18"/>
          <p:cNvSpPr/>
          <p:nvPr/>
        </p:nvSpPr>
        <p:spPr>
          <a:xfrm>
            <a:off x="216733" y="1185520"/>
            <a:ext cx="307731" cy="307731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050" name="Picture 2" descr="C:\Users\anton\Desktop\d8f0a221-d44c-4c22-b31e-2c66350d89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53" y="1638794"/>
            <a:ext cx="7983693" cy="431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212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 flipV="1">
            <a:off x="2315764" y="826921"/>
            <a:ext cx="6828235" cy="45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DAFD529-EA41-47BD-9700-48B8A7A262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8" t="1172" r="25879" b="90892"/>
          <a:stretch/>
        </p:blipFill>
        <p:spPr>
          <a:xfrm>
            <a:off x="225134" y="679185"/>
            <a:ext cx="2033044" cy="33858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 rot="16200000">
            <a:off x="1811730" y="3562373"/>
            <a:ext cx="799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klavka.ru</a:t>
            </a:r>
            <a:endParaRPr lang="ru-RU" sz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2020" y="1149978"/>
            <a:ext cx="71176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Преимущества технологии. Надежность, 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 этажей </a:t>
            </a:r>
            <a:r>
              <a:rPr lang="en-US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D400</a:t>
            </a:r>
            <a:endParaRPr lang="ru-RU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5960"/>
          <a:stretch/>
        </p:blipFill>
        <p:spPr bwMode="auto">
          <a:xfrm>
            <a:off x="897812" y="1611170"/>
            <a:ext cx="7348375" cy="4424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2" y="6052007"/>
            <a:ext cx="9143998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Ленинградская область, 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Гатчина</a:t>
            </a:r>
          </a:p>
          <a:p>
            <a:pPr algn="ctr"/>
            <a:r>
              <a:rPr lang="en-US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D400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В2,5; 2007г., </a:t>
            </a:r>
          </a:p>
        </p:txBody>
      </p:sp>
      <p:sp>
        <p:nvSpPr>
          <p:cNvPr id="19" name="Овал 18"/>
          <p:cNvSpPr/>
          <p:nvPr/>
        </p:nvSpPr>
        <p:spPr>
          <a:xfrm>
            <a:off x="216733" y="1185520"/>
            <a:ext cx="307731" cy="307731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09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 flipV="1">
            <a:off x="2315764" y="826921"/>
            <a:ext cx="6828235" cy="45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DAFD529-EA41-47BD-9700-48B8A7A262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8" t="1172" r="25879" b="90892"/>
          <a:stretch/>
        </p:blipFill>
        <p:spPr>
          <a:xfrm>
            <a:off x="225134" y="679185"/>
            <a:ext cx="2033044" cy="33858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 rot="16200000">
            <a:off x="1811730" y="3562373"/>
            <a:ext cx="799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klavka.ru</a:t>
            </a:r>
            <a:endParaRPr lang="ru-RU" sz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2020" y="1149978"/>
            <a:ext cx="69509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Преимущества технологии. Надежность, 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 этажа </a:t>
            </a:r>
            <a:r>
              <a:rPr lang="en-US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D300</a:t>
            </a:r>
            <a:endParaRPr lang="ru-RU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" y="6035616"/>
            <a:ext cx="9143998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Москва, деревня </a:t>
            </a:r>
            <a:r>
              <a:rPr lang="ru-RU" sz="16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Ларёво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поселение </a:t>
            </a:r>
            <a:r>
              <a:rPr lang="ru-RU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</a:t>
            </a:r>
            <a:r>
              <a:rPr lang="ru-RU" sz="16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осенское</a:t>
            </a:r>
            <a:endParaRPr lang="ru-RU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en-US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r>
              <a:rPr lang="en-US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00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ru-RU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В2; 2020г</a:t>
            </a:r>
            <a:r>
              <a:rPr lang="ru-RU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., </a:t>
            </a:r>
          </a:p>
        </p:txBody>
      </p:sp>
      <p:sp>
        <p:nvSpPr>
          <p:cNvPr id="19" name="Овал 18"/>
          <p:cNvSpPr/>
          <p:nvPr/>
        </p:nvSpPr>
        <p:spPr>
          <a:xfrm>
            <a:off x="216733" y="1185520"/>
            <a:ext cx="307731" cy="307731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075" name="Picture 3" descr="C:\Users\anton\Desktop\ПКФУ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574" y="1583899"/>
            <a:ext cx="6221874" cy="4414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6455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 flipV="1">
            <a:off x="2315764" y="826921"/>
            <a:ext cx="6828235" cy="45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 rot="16200000">
            <a:off x="1811730" y="3967795"/>
            <a:ext cx="799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klavka.ru</a:t>
            </a:r>
            <a:endParaRPr lang="ru-RU" sz="1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3012" y="1145426"/>
            <a:ext cx="5404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Преимущества технологии. Долговечность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5972" y="5323092"/>
            <a:ext cx="88630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Возраст самого старого </a:t>
            </a:r>
            <a:r>
              <a:rPr lang="ru-RU" b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из </a:t>
            </a:r>
            <a:r>
              <a:rPr lang="ru-RU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исправно эксплуатирующихся в условиях сейсмики ячеистобетонных заданий составляет более 85 лет</a:t>
            </a:r>
          </a:p>
        </p:txBody>
      </p:sp>
      <p:pic>
        <p:nvPicPr>
          <p:cNvPr id="12" name="Picture 2" descr="C:\Users\anton\Desktop\10159416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71" y="3259438"/>
            <a:ext cx="2862047" cy="190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86035" y="2612810"/>
            <a:ext cx="2816474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Дача Сталина «Холодная речка»</a:t>
            </a:r>
          </a:p>
          <a:p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Абхазия </a:t>
            </a:r>
            <a:r>
              <a:rPr lang="ru-RU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30-е годы ХХ века</a:t>
            </a:r>
            <a:endParaRPr lang="ru-RU" sz="12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4" name="Picture 2" descr="\\aerocfs\kasutajad$\esko.unga\My Documents\Reklaam\Läti voldik\P20100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952" y="1713124"/>
            <a:ext cx="2862047" cy="1903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3155952" y="3765094"/>
            <a:ext cx="3014398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2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Latvija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sz="12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Rīga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sz="12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Elvīras</a:t>
            </a:r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iela</a:t>
            </a:r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15, </a:t>
            </a:r>
            <a:endParaRPr lang="ru-RU" sz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1939 </a:t>
            </a:r>
            <a:r>
              <a:rPr lang="ru-RU" sz="1200" b="1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г.п</a:t>
            </a:r>
            <a:r>
              <a:rPr lang="ru-RU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ru-RU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Кладка без отделки,</a:t>
            </a:r>
            <a:r>
              <a:rPr 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D700</a:t>
            </a:r>
            <a:r>
              <a:rPr lang="ru-RU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sz="12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Siporex</a:t>
            </a:r>
            <a:endParaRPr lang="ru-RU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6" name="Picture 4" descr="C:\Users\anton\Desktop\93028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002" y="3259438"/>
            <a:ext cx="2862047" cy="190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6212210" y="2058812"/>
            <a:ext cx="2848699" cy="101566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ru-RU" sz="1200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Санкт-Петербург, </a:t>
            </a:r>
            <a:r>
              <a:rPr lang="ru-RU" sz="1200" dirty="0" err="1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Краснопутиловская</a:t>
            </a:r>
            <a:r>
              <a:rPr lang="ru-RU" sz="12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ru-RU" sz="1200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45,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1200" b="1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1960-е </a:t>
            </a:r>
            <a:r>
              <a:rPr lang="ru-RU" sz="1200" b="1" dirty="0" err="1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гг</a:t>
            </a:r>
            <a:endParaRPr lang="ru-RU" sz="1200" b="1" dirty="0" smtClean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1200" dirty="0" err="1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полупанели</a:t>
            </a:r>
            <a:r>
              <a:rPr lang="ru-RU" sz="1200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окрашены цементной </a:t>
            </a:r>
            <a:r>
              <a:rPr lang="ru-RU" sz="1200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краской, фото 2015г.</a:t>
            </a:r>
            <a:endParaRPr lang="ru-RU" sz="1200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FDAFD529-EA41-47BD-9700-48B8A7A262A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8" t="1172" r="25879" b="90892"/>
          <a:stretch/>
        </p:blipFill>
        <p:spPr>
          <a:xfrm>
            <a:off x="225134" y="679185"/>
            <a:ext cx="2033044" cy="338582"/>
          </a:xfrm>
          <a:prstGeom prst="rect">
            <a:avLst/>
          </a:prstGeom>
        </p:spPr>
      </p:pic>
      <p:sp>
        <p:nvSpPr>
          <p:cNvPr id="19" name="Овал 18"/>
          <p:cNvSpPr/>
          <p:nvPr/>
        </p:nvSpPr>
        <p:spPr>
          <a:xfrm>
            <a:off x="216733" y="1185520"/>
            <a:ext cx="307731" cy="307731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2577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 flipV="1">
            <a:off x="2315764" y="826921"/>
            <a:ext cx="6828235" cy="45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DAFD529-EA41-47BD-9700-48B8A7A262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8" t="1172" r="25879" b="90892"/>
          <a:stretch/>
        </p:blipFill>
        <p:spPr>
          <a:xfrm>
            <a:off x="225134" y="679185"/>
            <a:ext cx="2033044" cy="338582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7151" y="1643997"/>
            <a:ext cx="4205307" cy="3262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573734" y="1148910"/>
            <a:ext cx="63145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Преимущества 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технологии.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Энергоэффективность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16733" y="1185520"/>
            <a:ext cx="307731" cy="307731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8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8167" y="4973580"/>
            <a:ext cx="7596336" cy="1695734"/>
          </a:xfrm>
          <a:prstGeom prst="rect">
            <a:avLst/>
          </a:prstGeom>
        </p:spPr>
      </p:pic>
      <p:pic>
        <p:nvPicPr>
          <p:cNvPr id="18" name="Picture 2" descr="C:\Users\anton\Desktop\Безымяна пт ный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34" y="1643997"/>
            <a:ext cx="3664497" cy="5025317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257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 flipV="1">
            <a:off x="2315764" y="826921"/>
            <a:ext cx="6828235" cy="45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DAFD529-EA41-47BD-9700-48B8A7A262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8" t="1172" r="25879" b="90892"/>
          <a:stretch/>
        </p:blipFill>
        <p:spPr>
          <a:xfrm>
            <a:off x="225134" y="679185"/>
            <a:ext cx="2033044" cy="33858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86982" y="1046664"/>
            <a:ext cx="80107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Во</a:t>
            </a:r>
            <a:r>
              <a:rPr lang="en-US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</a:t>
            </a:r>
            <a:r>
              <a:rPr lang="ru-RU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требованность</a:t>
            </a:r>
            <a:r>
              <a:rPr lang="ru-RU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технических </a:t>
            </a:r>
            <a:r>
              <a:rPr lang="ru-RU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решений.</a:t>
            </a:r>
            <a:r>
              <a:rPr lang="ru-RU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Массовость 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спроса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лучший 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критерий преимущества автоклавного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газобетона 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3787392308"/>
              </p:ext>
            </p:extLst>
          </p:nvPr>
        </p:nvGraphicFramePr>
        <p:xfrm>
          <a:off x="281046" y="1883390"/>
          <a:ext cx="3107765" cy="29618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281046" y="5788058"/>
            <a:ext cx="8494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</a:t>
            </a:r>
            <a:r>
              <a:rPr lang="ru-RU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втоклавный газобетон -яркий пример того, как материал без поддержки государства и влияния административного ресурса стал самым массовым строительным материалом.</a:t>
            </a:r>
          </a:p>
        </p:txBody>
      </p:sp>
      <p:graphicFrame>
        <p:nvGraphicFramePr>
          <p:cNvPr id="20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1792840"/>
              </p:ext>
            </p:extLst>
          </p:nvPr>
        </p:nvGraphicFramePr>
        <p:xfrm>
          <a:off x="3038475" y="1738314"/>
          <a:ext cx="5353050" cy="3662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95162935"/>
              </p:ext>
            </p:extLst>
          </p:nvPr>
        </p:nvGraphicFramePr>
        <p:xfrm>
          <a:off x="290512" y="1738313"/>
          <a:ext cx="3343275" cy="2865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81046" y="541872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9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Объем рынка штучных материалов вырос ≈ 2 раза.</a:t>
            </a:r>
          </a:p>
          <a:p>
            <a:pPr algn="just"/>
            <a:r>
              <a:rPr lang="ru-RU" sz="9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Объем производства АЯБ вырос в 10 раз, самый массовый материал.</a:t>
            </a:r>
          </a:p>
        </p:txBody>
      </p:sp>
      <p:sp>
        <p:nvSpPr>
          <p:cNvPr id="16" name="Овал 15"/>
          <p:cNvSpPr/>
          <p:nvPr/>
        </p:nvSpPr>
        <p:spPr>
          <a:xfrm>
            <a:off x="216733" y="1185520"/>
            <a:ext cx="307731" cy="307731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9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0164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 flipV="1">
            <a:off x="2315764" y="826921"/>
            <a:ext cx="6828235" cy="45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DAFD529-EA41-47BD-9700-48B8A7A262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8" t="1172" r="25879" b="90892"/>
          <a:stretch/>
        </p:blipFill>
        <p:spPr>
          <a:xfrm>
            <a:off x="225134" y="679185"/>
            <a:ext cx="2033044" cy="33858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50900" y="1052511"/>
            <a:ext cx="82576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Комплексная </a:t>
            </a:r>
            <a:r>
              <a:rPr lang="ru-RU" altLang="ru-RU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оценка стеновых конструкций в малоэтажном строительстве со стороны </a:t>
            </a:r>
            <a:r>
              <a:rPr lang="ru-RU" alt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Потребителя </a:t>
            </a:r>
            <a:r>
              <a:rPr lang="ru-RU" altLang="ru-RU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</a:t>
            </a:r>
            <a:r>
              <a:rPr lang="ru-RU" alt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Девелопера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17937" y="1879938"/>
            <a:ext cx="19989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Критерии оценки</a:t>
            </a:r>
            <a:endParaRPr lang="ru-RU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26302" y="2792368"/>
            <a:ext cx="429110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en-US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Плановое </a:t>
            </a:r>
            <a:r>
              <a:rPr lang="ru-RU" altLang="en-US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возведение постоянного жилья 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—</a:t>
            </a:r>
            <a:r>
              <a:rPr lang="ru-RU" altLang="en-US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зависит от </a:t>
            </a: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финансирования</a:t>
            </a:r>
          </a:p>
          <a:p>
            <a:pPr algn="just">
              <a:buFontTx/>
              <a:buChar char="-"/>
            </a:pPr>
            <a:endParaRPr lang="ru-RU" altLang="en-US" sz="12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ru-RU" altLang="en-US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Комфорт</a:t>
            </a: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—</a:t>
            </a:r>
            <a:endParaRPr lang="ru-RU" altLang="en-US" sz="12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indent="-514350" algn="just">
              <a:defRPr/>
            </a:pP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минимальный 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температурный перепад </a:t>
            </a: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отопительный период, теплоустойчивость, достаточная 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изоляция ударного и воздушного </a:t>
            </a: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шума, минимальная 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эмиссия в воздух </a:t>
            </a: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веществ</a:t>
            </a:r>
            <a:endParaRPr lang="ru-RU" altLang="en-US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indent="-514350" algn="just">
              <a:defRPr/>
            </a:pPr>
            <a:endParaRPr lang="ru-RU" altLang="en-US" sz="12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ru-RU" altLang="en-US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Экономичность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—</a:t>
            </a:r>
            <a:endParaRPr lang="ru-RU" altLang="en-US" sz="12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eaLnBrk="0" hangingPunct="0">
              <a:defRPr/>
            </a:pP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минимизация 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расхода энергии на отопление </a:t>
            </a:r>
            <a:r>
              <a:rPr lang="ru-RU" altLang="en-US" sz="1200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(особенно важен контроль воздухопроницаемости);</a:t>
            </a:r>
            <a:endParaRPr lang="ru-RU" altLang="en-US" sz="12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eaLnBrk="0" hangingPunct="0">
              <a:defRPr/>
            </a:pP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сохранение 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достигнутых параметров конструкции в </a:t>
            </a: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течение 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срока </a:t>
            </a: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службы;</a:t>
            </a:r>
          </a:p>
          <a:p>
            <a:pPr algn="just" eaLnBrk="0" hangingPunct="0">
              <a:defRPr/>
            </a:pP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э</a:t>
            </a: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кономическая 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целесообразность выбранного конструктивного решения – т.е. стоимость владения имуществом </a:t>
            </a: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ru-RU" altLang="en-US" sz="1200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 учетом обслуживания </a:t>
            </a:r>
            <a:r>
              <a:rPr lang="ru-RU" altLang="en-US" sz="12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</a:t>
            </a:r>
            <a:r>
              <a:rPr lang="ru-RU" altLang="en-US" sz="1200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ремонта) </a:t>
            </a:r>
            <a:endParaRPr lang="ru-RU" altLang="en-US" sz="12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364159" y="2354149"/>
            <a:ext cx="60805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Потребитель                                                   Девелопер</a:t>
            </a:r>
            <a:endParaRPr lang="ru-RU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707027" y="2797591"/>
            <a:ext cx="42589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Tx/>
              <a:buChar char="-"/>
            </a:pP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altLang="en-US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Во</a:t>
            </a:r>
            <a:r>
              <a:rPr lang="en-US" altLang="en-US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</a:t>
            </a:r>
            <a:r>
              <a:rPr lang="ru-RU" altLang="en-US" sz="1200" b="1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требованность</a:t>
            </a:r>
            <a:r>
              <a:rPr lang="ru-RU" altLang="en-US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altLang="en-US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технических </a:t>
            </a:r>
            <a:r>
              <a:rPr lang="ru-RU" altLang="en-US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решений</a:t>
            </a: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—</a:t>
            </a:r>
          </a:p>
          <a:p>
            <a:pPr algn="just"/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определяется 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рейтингом по</a:t>
            </a:r>
            <a:r>
              <a:rPr lang="en-US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</a:t>
            </a:r>
            <a:r>
              <a:rPr lang="ru-RU" altLang="en-US" sz="12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ул</a:t>
            </a:r>
            <a:r>
              <a:rPr lang="en-US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я</a:t>
            </a:r>
            <a:r>
              <a:rPr lang="ru-RU" altLang="en-US" sz="12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рности</a:t>
            </a: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ru-RU" altLang="en-US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buFontTx/>
              <a:buChar char="-"/>
            </a:pPr>
            <a:endParaRPr lang="ru-RU" altLang="en-US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buFontTx/>
              <a:buChar char="-"/>
            </a:pP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altLang="en-US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Сроки и реализуемость решений 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—</a:t>
            </a:r>
            <a:r>
              <a:rPr lang="ru-RU" altLang="en-US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</a:t>
            </a:r>
            <a:endParaRPr lang="ru-RU" altLang="en-US" sz="12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определяется 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освоенностью технологии, наличием </a:t>
            </a: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кадров</a:t>
            </a:r>
            <a:endParaRPr lang="ru-RU" altLang="en-US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buFontTx/>
              <a:buChar char="-"/>
            </a:pPr>
            <a:endParaRPr lang="ru-RU" altLang="en-US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altLang="en-US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Эксплуатационная </a:t>
            </a:r>
            <a:r>
              <a:rPr lang="ru-RU" altLang="en-US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над</a:t>
            </a:r>
            <a:r>
              <a:rPr lang="en-US" altLang="en-US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</a:t>
            </a:r>
            <a:r>
              <a:rPr lang="ru-RU" altLang="en-US" sz="1200" b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жность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— </a:t>
            </a:r>
            <a:endParaRPr lang="ru-RU" altLang="en-US" sz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коррелирует </a:t>
            </a:r>
            <a:r>
              <a:rPr lang="ru-RU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со «стоимостью владения</a:t>
            </a:r>
            <a:r>
              <a:rPr lang="ru-RU" alt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endParaRPr lang="ru-RU" altLang="en-US" sz="12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16733" y="1185520"/>
            <a:ext cx="307731" cy="307731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43652" y="1185520"/>
            <a:ext cx="307731" cy="307731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257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 flipV="1">
            <a:off x="2315764" y="826921"/>
            <a:ext cx="6828235" cy="45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DAFD529-EA41-47BD-9700-48B8A7A262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8" t="1172" r="25879" b="90892"/>
          <a:stretch/>
        </p:blipFill>
        <p:spPr>
          <a:xfrm>
            <a:off x="225134" y="679185"/>
            <a:ext cx="2033044" cy="338582"/>
          </a:xfrm>
          <a:prstGeom prst="rect">
            <a:avLst/>
          </a:prstGeom>
        </p:spPr>
      </p:pic>
      <p:pic>
        <p:nvPicPr>
          <p:cNvPr id="9" name="Picture 4" descr="C:\Users\anton\Бонолит\проекты\соц\Тип 1\24 квартирный\2 - копи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77" y="4100216"/>
            <a:ext cx="1622979" cy="860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838860" y="1141892"/>
            <a:ext cx="72512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Система «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Формула тепла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Bonolit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57" y="1643975"/>
            <a:ext cx="91434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B0F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Комплексный подход позволяет сократить</a:t>
            </a:r>
          </a:p>
          <a:p>
            <a:pPr algn="ctr"/>
            <a:r>
              <a:rPr lang="ru-RU" b="1" dirty="0" smtClean="0">
                <a:solidFill>
                  <a:srgbClr val="00B0F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время производства строительных работ. </a:t>
            </a:r>
            <a:endParaRPr lang="ru-RU" b="1" dirty="0">
              <a:solidFill>
                <a:srgbClr val="00B0F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7" name="Picture 2" descr="C:\Users\anton\Desktop\bonolit_smp_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6706" y="5272770"/>
            <a:ext cx="2162195" cy="1037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anton\Бонолит\проекты\абсолютпроект\тип 3\оконч\6\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27" y="3481470"/>
            <a:ext cx="1210842" cy="88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2444387" y="3540856"/>
            <a:ext cx="4813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+</a:t>
            </a:r>
            <a:endParaRPr lang="ru-RU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1" name="Picture 5" descr="C:\Users\anton\Desktop\c94fbbfc9b25355a47141ea27c29ad3c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840" y="3164619"/>
            <a:ext cx="1971417" cy="131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авая фигурная скобка 22"/>
          <p:cNvSpPr/>
          <p:nvPr/>
        </p:nvSpPr>
        <p:spPr>
          <a:xfrm>
            <a:off x="6929443" y="2541085"/>
            <a:ext cx="162323" cy="3649257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4904926" y="2764115"/>
            <a:ext cx="1924783" cy="2190702"/>
            <a:chOff x="4825360" y="2639701"/>
            <a:chExt cx="2237252" cy="2315116"/>
          </a:xfrm>
        </p:grpSpPr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9437" y="2639701"/>
              <a:ext cx="2012706" cy="248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4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33758" y="3003038"/>
              <a:ext cx="684455" cy="207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5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5749" y="2862739"/>
              <a:ext cx="675961" cy="542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6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5360" y="3389034"/>
              <a:ext cx="624938" cy="3686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7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50276" y="2950956"/>
              <a:ext cx="692645" cy="393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8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6748" y="3390686"/>
              <a:ext cx="442240" cy="382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9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5428" y="3308457"/>
              <a:ext cx="540836" cy="5780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0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4246" y="3944210"/>
              <a:ext cx="1223643" cy="254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1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2859" y="3941053"/>
              <a:ext cx="674523" cy="261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2"/>
            <p:cNvPicPr>
              <a:picLocks noChangeAspect="1" noChangeArrowheads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179"/>
            <a:stretch/>
          </p:blipFill>
          <p:spPr bwMode="auto">
            <a:xfrm>
              <a:off x="6433082" y="3448050"/>
              <a:ext cx="629530" cy="346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13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4246" y="4343993"/>
              <a:ext cx="959211" cy="170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14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1834" y="4608415"/>
              <a:ext cx="1490238" cy="346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15"/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35846" y="4224971"/>
              <a:ext cx="916244" cy="367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8" name="Picture 2" descr="C:\Users\anton\Downloads\3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766" y="3863650"/>
            <a:ext cx="1996740" cy="935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anton\Бонолит\проекты\абсолютпроект\тип 1\окончательные\двг\5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08" y="2606722"/>
            <a:ext cx="978525" cy="774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" descr="C:\Users\anton\Бонолит\проекты\абсолютпроект\тип 2\1\3Д1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637" y="3053301"/>
            <a:ext cx="1119750" cy="770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Прямоугольник 53"/>
          <p:cNvSpPr/>
          <p:nvPr/>
        </p:nvSpPr>
        <p:spPr>
          <a:xfrm>
            <a:off x="2450145" y="5021660"/>
            <a:ext cx="4813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+</a:t>
            </a:r>
            <a:endParaRPr lang="ru-RU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55" name="Picture 12" descr="C:\Users\anton\Desktop\3эвап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86" y="5382365"/>
            <a:ext cx="1294615" cy="1117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Прямоугольник 55"/>
          <p:cNvSpPr/>
          <p:nvPr/>
        </p:nvSpPr>
        <p:spPr>
          <a:xfrm>
            <a:off x="1524295" y="5657116"/>
            <a:ext cx="4813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+</a:t>
            </a:r>
            <a:endParaRPr lang="ru-RU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57" name="Рисунок 5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062" y="5710680"/>
            <a:ext cx="2024586" cy="479662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59" name="Прямоугольник 58"/>
          <p:cNvSpPr/>
          <p:nvPr/>
        </p:nvSpPr>
        <p:spPr>
          <a:xfrm>
            <a:off x="4290373" y="5654248"/>
            <a:ext cx="4813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+</a:t>
            </a:r>
            <a:endParaRPr lang="ru-RU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CD395E44-D31E-408F-B48F-088DB1F331E7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330" y="5296627"/>
            <a:ext cx="897932" cy="1395326"/>
          </a:xfrm>
          <a:prstGeom prst="rect">
            <a:avLst/>
          </a:prstGeom>
        </p:spPr>
      </p:pic>
      <p:sp>
        <p:nvSpPr>
          <p:cNvPr id="61" name="Прямоугольник 60"/>
          <p:cNvSpPr/>
          <p:nvPr/>
        </p:nvSpPr>
        <p:spPr>
          <a:xfrm>
            <a:off x="3677927" y="5654248"/>
            <a:ext cx="4813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+</a:t>
            </a:r>
            <a:endParaRPr lang="ru-RU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7" name="Овал 36"/>
          <p:cNvSpPr/>
          <p:nvPr/>
        </p:nvSpPr>
        <p:spPr>
          <a:xfrm>
            <a:off x="216733" y="1185520"/>
            <a:ext cx="307731" cy="307731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443652" y="1185520"/>
            <a:ext cx="307731" cy="307731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2577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 flipV="1">
            <a:off x="2315764" y="826921"/>
            <a:ext cx="6828235" cy="45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DAFD529-EA41-47BD-9700-48B8A7A262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8" t="1172" r="25879" b="90892"/>
          <a:stretch/>
        </p:blipFill>
        <p:spPr>
          <a:xfrm>
            <a:off x="225134" y="679185"/>
            <a:ext cx="2033044" cy="33858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66422" y="1269240"/>
            <a:ext cx="4098684" cy="3723867"/>
          </a:xfrm>
          <a:prstGeom prst="rect">
            <a:avLst/>
          </a:prstGeom>
          <a:ln>
            <a:solidFill>
              <a:srgbClr val="00AAE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178BCD4A-FCFF-458E-B500-E61F5C09D5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74" y="1446660"/>
            <a:ext cx="3541179" cy="3341730"/>
          </a:xfrm>
          <a:prstGeom prst="rect">
            <a:avLst/>
          </a:prstGeom>
        </p:spPr>
      </p:pic>
      <p:sp>
        <p:nvSpPr>
          <p:cNvPr id="11" name="Заголовок 3"/>
          <p:cNvSpPr>
            <a:spLocks noGrp="1"/>
          </p:cNvSpPr>
          <p:nvPr>
            <p:ph type="ctrTitle"/>
          </p:nvPr>
        </p:nvSpPr>
        <p:spPr>
          <a:xfrm>
            <a:off x="4594932" y="1351128"/>
            <a:ext cx="4220916" cy="1690915"/>
          </a:xfrm>
        </p:spPr>
        <p:txBody>
          <a:bodyPr>
            <a:noAutofit/>
          </a:bodyPr>
          <a:lstStyle/>
          <a:p>
            <a:pPr algn="l"/>
            <a:r>
              <a:rPr lang="ru-RU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Руководитель направления развития Bonolit</a:t>
            </a:r>
            <a:br>
              <a:rPr lang="ru-RU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к.т.н., Антон </a:t>
            </a:r>
            <a:r>
              <a:rPr lang="ru-RU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Шеболдасов </a:t>
            </a:r>
            <a:r>
              <a:rPr lang="ru-RU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+</a:t>
            </a:r>
            <a:r>
              <a:rPr lang="ru-RU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 (926) </a:t>
            </a:r>
            <a:r>
              <a:rPr lang="ru-RU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390-7372    </a:t>
            </a:r>
            <a:r>
              <a:rPr lang="ru-RU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4"/>
              </a:rPr>
              <a:t>anton@bonolit.ru</a:t>
            </a:r>
            <a:endParaRPr lang="ru-RU" sz="12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D02FB1C-AC0E-4466-95AE-EA0957E0A8FB}"/>
              </a:ext>
            </a:extLst>
          </p:cNvPr>
          <p:cNvSpPr/>
          <p:nvPr/>
        </p:nvSpPr>
        <p:spPr>
          <a:xfrm>
            <a:off x="3794078" y="5370257"/>
            <a:ext cx="5361304" cy="502463"/>
          </a:xfrm>
          <a:prstGeom prst="rect">
            <a:avLst/>
          </a:prstGeom>
          <a:solidFill>
            <a:srgbClr val="1010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B0F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СПАСИБО ЗА ВНИМАНИЕ!</a:t>
            </a:r>
            <a:endParaRPr lang="ru-RU" b="1" dirty="0">
              <a:solidFill>
                <a:srgbClr val="00B0F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2577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420</Words>
  <Application>Microsoft Office PowerPoint</Application>
  <PresentationFormat>Экран (4:3)</PresentationFormat>
  <Paragraphs>83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Руководитель направления развития Bonolit  к.т.н., Антон Шеболдасов   +7 (926) 390-7372    anton@bonolit.ru</vt:lpstr>
    </vt:vector>
  </TitlesOfParts>
  <Company>a.s.malivanov@gmail.com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Artem Malivanov</dc:creator>
  <cp:lastModifiedBy>anton</cp:lastModifiedBy>
  <cp:revision>59</cp:revision>
  <dcterms:created xsi:type="dcterms:W3CDTF">2018-09-04T09:58:21Z</dcterms:created>
  <dcterms:modified xsi:type="dcterms:W3CDTF">2021-03-11T08:36:28Z</dcterms:modified>
</cp:coreProperties>
</file>