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0" r:id="rId1"/>
  </p:sldMasterIdLst>
  <p:notesMasterIdLst>
    <p:notesMasterId r:id="rId44"/>
  </p:notesMasterIdLst>
  <p:handoutMasterIdLst>
    <p:handoutMasterId r:id="rId45"/>
  </p:handoutMasterIdLst>
  <p:sldIdLst>
    <p:sldId id="680" r:id="rId2"/>
    <p:sldId id="429" r:id="rId3"/>
    <p:sldId id="691" r:id="rId4"/>
    <p:sldId id="805" r:id="rId5"/>
    <p:sldId id="806" r:id="rId6"/>
    <p:sldId id="799" r:id="rId7"/>
    <p:sldId id="807" r:id="rId8"/>
    <p:sldId id="394" r:id="rId9"/>
    <p:sldId id="800" r:id="rId10"/>
    <p:sldId id="801" r:id="rId11"/>
    <p:sldId id="802" r:id="rId12"/>
    <p:sldId id="803" r:id="rId13"/>
    <p:sldId id="804" r:id="rId14"/>
    <p:sldId id="776" r:id="rId15"/>
    <p:sldId id="781" r:id="rId16"/>
    <p:sldId id="780" r:id="rId17"/>
    <p:sldId id="782" r:id="rId18"/>
    <p:sldId id="779" r:id="rId19"/>
    <p:sldId id="697" r:id="rId20"/>
    <p:sldId id="777" r:id="rId21"/>
    <p:sldId id="778" r:id="rId22"/>
    <p:sldId id="783" r:id="rId23"/>
    <p:sldId id="788" r:id="rId24"/>
    <p:sldId id="789" r:id="rId25"/>
    <p:sldId id="763" r:id="rId26"/>
    <p:sldId id="710" r:id="rId27"/>
    <p:sldId id="711" r:id="rId28"/>
    <p:sldId id="758" r:id="rId29"/>
    <p:sldId id="712" r:id="rId30"/>
    <p:sldId id="723" r:id="rId31"/>
    <p:sldId id="713" r:id="rId32"/>
    <p:sldId id="714" r:id="rId33"/>
    <p:sldId id="740" r:id="rId34"/>
    <p:sldId id="751" r:id="rId35"/>
    <p:sldId id="791" r:id="rId36"/>
    <p:sldId id="792" r:id="rId37"/>
    <p:sldId id="793" r:id="rId38"/>
    <p:sldId id="794" r:id="rId39"/>
    <p:sldId id="795" r:id="rId40"/>
    <p:sldId id="796" r:id="rId41"/>
    <p:sldId id="797" r:id="rId42"/>
    <p:sldId id="365" r:id="rId43"/>
  </p:sldIdLst>
  <p:sldSz cx="9144000" cy="6858000" type="screen4x3"/>
  <p:notesSz cx="6797675" cy="9928225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9B00"/>
    <a:srgbClr val="000000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94" autoAdjust="0"/>
    <p:restoredTop sz="96278" autoAdjust="0"/>
  </p:normalViewPr>
  <p:slideViewPr>
    <p:cSldViewPr snapToObjects="1">
      <p:cViewPr>
        <p:scale>
          <a:sx n="110" d="100"/>
          <a:sy n="110" d="100"/>
        </p:scale>
        <p:origin x="-1818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notesViewPr>
    <p:cSldViewPr snapToObjects="1">
      <p:cViewPr varScale="1">
        <p:scale>
          <a:sx n="81" d="100"/>
          <a:sy n="81" d="100"/>
        </p:scale>
        <p:origin x="-4008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40"/>
      <c:rotY val="31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4546161537606926E-2"/>
          <c:y val="7.608855759542768E-2"/>
          <c:w val="0.84266562974484316"/>
          <c:h val="0.825175251665136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Sum-Volume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0000"/>
              </a:solidFill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FF9900"/>
              </a:solidFill>
            </c:spPr>
          </c:dPt>
          <c:dPt>
            <c:idx val="5"/>
            <c:bubble3D val="0"/>
            <c:spPr>
              <a:solidFill>
                <a:srgbClr val="00B0F0"/>
              </a:solidFill>
            </c:spPr>
          </c:dPt>
          <c:dPt>
            <c:idx val="7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Pt>
            <c:idx val="8"/>
            <c:bubble3D val="0"/>
            <c:explosion val="7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9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2622810428470911E-2"/>
                  <c:y val="-5.152354373043966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КПП</a:t>
                    </a:r>
                  </a:p>
                  <a:p>
                    <a:r>
                      <a:rPr lang="ru-RU" dirty="0" smtClean="0"/>
                      <a:t>(без РЭМЗ)</a:t>
                    </a:r>
                    <a:r>
                      <a:rPr lang="ru-RU" dirty="0"/>
                      <a:t>
9%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9024552827463618E-4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4.2776265600118504E-2"/>
                  <c:y val="-1.885816696833789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2.250282376032282E-2"/>
                  <c:y val="-3.727978743323852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7739001222086433E-2"/>
                  <c:y val="-2.7403101120790349E-2"/>
                </c:manualLayout>
              </c:layout>
              <c:tx>
                <c:rich>
                  <a:bodyPr/>
                  <a:lstStyle/>
                  <a:p>
                    <a:r>
                      <a:rPr lang="ru-RU" sz="1100" dirty="0" smtClean="0"/>
                      <a:t>КНС</a:t>
                    </a:r>
                    <a:r>
                      <a:rPr lang="ru-RU" sz="1100" dirty="0"/>
                      <a:t>
</a:t>
                    </a:r>
                    <a:r>
                      <a:rPr lang="ru-RU" sz="1100" dirty="0" smtClean="0"/>
                      <a:t>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1.1997046624449136E-2"/>
                  <c:y val="1.744759391188822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7.6896548531644633E-3"/>
                  <c:y val="-1.7493959145096431E-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-6.6798133540717697E-4"/>
                  <c:y val="3.034961169117188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-2.553697737288449E-2"/>
                  <c:y val="4.232628641231166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5.4398816798133541E-2"/>
                  <c:y val="-1.746417839915124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0"/>
              <c:layout>
                <c:manualLayout>
                  <c:x val="-4.5266961078398699E-2"/>
                  <c:y val="4.872290531684395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1"/>
              <c:layout>
                <c:manualLayout>
                  <c:x val="-8.6868935858978633E-2"/>
                  <c:y val="3.123590095672875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МБТ</a:t>
                    </a:r>
                    <a:r>
                      <a:rPr lang="ru-RU" dirty="0"/>
                      <a:t>
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2"/>
              <c:layout>
                <c:manualLayout>
                  <c:x val="4.2622578972706736E-2"/>
                  <c:y val="-9.64862286340980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Система</a:t>
                    </a:r>
                  </a:p>
                  <a:p>
                    <a:r>
                      <a:rPr lang="ru-RU" dirty="0" smtClean="0"/>
                      <a:t>вентиляции</a:t>
                    </a:r>
                    <a:r>
                      <a:rPr lang="ru-RU" dirty="0"/>
                      <a:t>
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3"/>
              <c:layout>
                <c:manualLayout>
                  <c:x val="-7.2468568307225117E-2"/>
                  <c:y val="-3.480869883106114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</c:dLbls>
          <c:cat>
            <c:strRef>
              <c:f>Лист1!$A$2:$A$15</c:f>
              <c:strCache>
                <c:ptCount val="14"/>
                <c:pt idx="0">
                  <c:v>КПП</c:v>
                </c:pt>
                <c:pt idx="1">
                  <c:v>Модульное оборудование</c:v>
                </c:pt>
                <c:pt idx="2">
                  <c:v>Источники света</c:v>
                </c:pt>
                <c:pt idx="3">
                  <c:v>Светотехника</c:v>
                </c:pt>
                <c:pt idx="4">
                  <c:v>Каб.нес.системы</c:v>
                </c:pt>
                <c:pt idx="5">
                  <c:v>Монтажные изделия</c:v>
                </c:pt>
                <c:pt idx="6">
                  <c:v>Промышленное оборудование</c:v>
                </c:pt>
                <c:pt idx="7">
                  <c:v>ЩО</c:v>
                </c:pt>
                <c:pt idx="8">
                  <c:v>Инструмент</c:v>
                </c:pt>
                <c:pt idx="9">
                  <c:v>КИП</c:v>
                </c:pt>
                <c:pt idx="10">
                  <c:v>ЭМУ</c:v>
                </c:pt>
                <c:pt idx="11">
                  <c:v>БыТех</c:v>
                </c:pt>
                <c:pt idx="12">
                  <c:v>Система вентиляции</c:v>
                </c:pt>
                <c:pt idx="13">
                  <c:v>Теплотехника</c:v>
                </c:pt>
              </c:strCache>
            </c:strRef>
          </c:cat>
          <c:val>
            <c:numRef>
              <c:f>Лист1!$B$2:$B$15</c:f>
              <c:numCache>
                <c:formatCode>#,##0.00"р.";\-#,##0.00"р."</c:formatCode>
                <c:ptCount val="14"/>
                <c:pt idx="0">
                  <c:v>864091162.83000016</c:v>
                </c:pt>
                <c:pt idx="1">
                  <c:v>898977990.56999731</c:v>
                </c:pt>
                <c:pt idx="2">
                  <c:v>536447661.02999955</c:v>
                </c:pt>
                <c:pt idx="3">
                  <c:v>1738136828.9400012</c:v>
                </c:pt>
                <c:pt idx="4">
                  <c:v>552586048.09999871</c:v>
                </c:pt>
                <c:pt idx="5">
                  <c:v>951316239.41000116</c:v>
                </c:pt>
                <c:pt idx="6">
                  <c:v>760325828.67999995</c:v>
                </c:pt>
                <c:pt idx="7">
                  <c:v>1387778549.5900013</c:v>
                </c:pt>
                <c:pt idx="8">
                  <c:v>186654845.36999956</c:v>
                </c:pt>
                <c:pt idx="9">
                  <c:v>127663752.13000058</c:v>
                </c:pt>
                <c:pt idx="10">
                  <c:v>1230174266.4100015</c:v>
                </c:pt>
                <c:pt idx="11">
                  <c:v>124043425.4600004</c:v>
                </c:pt>
                <c:pt idx="12">
                  <c:v>85318245.069999814</c:v>
                </c:pt>
                <c:pt idx="13">
                  <c:v>69566784.620000035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cat>
            <c:strRef>
              <c:f>Лист1!$A$2:$A$15</c:f>
              <c:strCache>
                <c:ptCount val="14"/>
                <c:pt idx="0">
                  <c:v>КПП</c:v>
                </c:pt>
                <c:pt idx="1">
                  <c:v>Модульное оборудование</c:v>
                </c:pt>
                <c:pt idx="2">
                  <c:v>Источники света</c:v>
                </c:pt>
                <c:pt idx="3">
                  <c:v>Светотехника</c:v>
                </c:pt>
                <c:pt idx="4">
                  <c:v>Каб.нес.системы</c:v>
                </c:pt>
                <c:pt idx="5">
                  <c:v>Монтажные изделия</c:v>
                </c:pt>
                <c:pt idx="6">
                  <c:v>Промышленное оборудование</c:v>
                </c:pt>
                <c:pt idx="7">
                  <c:v>ЩО</c:v>
                </c:pt>
                <c:pt idx="8">
                  <c:v>Инструмент</c:v>
                </c:pt>
                <c:pt idx="9">
                  <c:v>КИП</c:v>
                </c:pt>
                <c:pt idx="10">
                  <c:v>ЭМУ</c:v>
                </c:pt>
                <c:pt idx="11">
                  <c:v>БыТех</c:v>
                </c:pt>
                <c:pt idx="12">
                  <c:v>Система вентиляции</c:v>
                </c:pt>
                <c:pt idx="13">
                  <c:v>Теплотехника</c:v>
                </c:pt>
              </c:strCache>
            </c:strRef>
          </c:cat>
          <c:val>
            <c:numRef>
              <c:f>Лист1!$C$2:$C$15</c:f>
              <c:numCache>
                <c:formatCode>0%</c:formatCode>
                <c:ptCount val="14"/>
                <c:pt idx="0">
                  <c:v>9.0831887773109452E-2</c:v>
                </c:pt>
                <c:pt idx="1">
                  <c:v>9.4499135580228447E-2</c:v>
                </c:pt>
                <c:pt idx="2">
                  <c:v>5.639052433222299E-2</c:v>
                </c:pt>
                <c:pt idx="3">
                  <c:v>0.18271017708770068</c:v>
                </c:pt>
                <c:pt idx="4">
                  <c:v>5.808696589561109E-2</c:v>
                </c:pt>
                <c:pt idx="5">
                  <c:v>0.10000084899818132</c:v>
                </c:pt>
                <c:pt idx="6">
                  <c:v>7.9924240997295448E-2</c:v>
                </c:pt>
                <c:pt idx="7">
                  <c:v>0.1458810723829696</c:v>
                </c:pt>
                <c:pt idx="8">
                  <c:v>1.9620860270608324E-2</c:v>
                </c:pt>
                <c:pt idx="9">
                  <c:v>1.3419810437810993E-2</c:v>
                </c:pt>
                <c:pt idx="10">
                  <c:v>0.12931396097370326</c:v>
                </c:pt>
                <c:pt idx="11">
                  <c:v>1.3039247460272307E-2</c:v>
                </c:pt>
                <c:pt idx="12">
                  <c:v>8.9685181316007962E-3</c:v>
                </c:pt>
                <c:pt idx="13">
                  <c:v>7.312749678685334E-3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номенклатурных групп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5.8604514281626772E-3"/>
                  <c:y val="6.9941748659549399E-2"/>
                </c:manualLayout>
              </c:layout>
              <c:spPr/>
              <c:txPr>
                <a:bodyPr rot="0"/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2770723228156577E-3"/>
                  <c:y val="7.57703232862233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7.3084690652951674E-3"/>
                  <c:y val="7.28639493105991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8264943701882314E-3"/>
                  <c:y val="6.9961245288696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3085857562160961E-3"/>
                  <c:y val="7.57822506358194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7.2747453891624705E-3"/>
                  <c:y val="7.34946813318086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8.7229964081367642E-3"/>
                  <c:y val="7.5779956914743304E-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 smtClean="0"/>
                      <a:t>857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8.6892832059761432E-3"/>
                  <c:y val="5.24781341107871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8.6892832059760373E-3"/>
                  <c:y val="6.1224489795918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4.3445637361948152E-3"/>
                  <c:y val="6.4139941690962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5.7927896594388408E-3"/>
                  <c:y val="6.41394825646794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5.7929036929762106E-3"/>
                  <c:y val="5.83088083377332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5.7929036929759981E-3"/>
                  <c:y val="5.53935860058308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5.7929036929761039E-3"/>
                  <c:y val="6.1224489795918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Лист1!$I$1:$O$1</c:f>
              <c:strCach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2021 - прогноз</c:v>
                </c:pt>
              </c:strCache>
            </c:strRef>
          </c:cat>
          <c:val>
            <c:numRef>
              <c:f>Лист1!$I$2:$O$2</c:f>
              <c:numCache>
                <c:formatCode>General</c:formatCode>
                <c:ptCount val="7"/>
                <c:pt idx="0">
                  <c:v>368</c:v>
                </c:pt>
                <c:pt idx="1">
                  <c:v>431</c:v>
                </c:pt>
                <c:pt idx="2">
                  <c:v>506</c:v>
                </c:pt>
                <c:pt idx="3">
                  <c:v>588</c:v>
                </c:pt>
                <c:pt idx="4">
                  <c:v>678</c:v>
                </c:pt>
                <c:pt idx="5">
                  <c:v>764</c:v>
                </c:pt>
                <c:pt idx="6">
                  <c:v>857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номенклатурных позиций в ассортименте</c:v>
                </c:pt>
              </c:strCache>
            </c:strRef>
          </c:tx>
          <c:spPr>
            <a:solidFill>
              <a:srgbClr val="FF9900"/>
            </a:solidFill>
            <a:ln w="6350"/>
          </c:spPr>
          <c:invertIfNegative val="0"/>
          <c:dLbls>
            <c:dLbl>
              <c:idx val="0"/>
              <c:layout>
                <c:manualLayout>
                  <c:x val="1.1518210726766225E-2"/>
                  <c:y val="-1.1664259788684118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6406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6893555394641567E-3"/>
                  <c:y val="-1.1661807580174927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7374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1585807385952208E-2"/>
                  <c:y val="-1.1662037143316269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8334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0137467429170812E-2"/>
                  <c:y val="-5.8309037900874635E-3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9369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2932738069607768E-2"/>
                  <c:y val="-1.533788268621155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11233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1855797560856357E-2"/>
                  <c:y val="-8.076880025542878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12900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3337655565042419E-2"/>
                  <c:y val="-3.8833620734542358E-3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1</a:t>
                    </a:r>
                    <a:r>
                      <a:rPr lang="ru-RU" b="1" dirty="0" smtClean="0"/>
                      <a:t>4400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Лист1!$I$1:$O$1</c:f>
              <c:strCach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2021 - прогноз</c:v>
                </c:pt>
              </c:strCache>
            </c:strRef>
          </c:cat>
          <c:val>
            <c:numRef>
              <c:f>Лист1!$I$3:$O$3</c:f>
              <c:numCache>
                <c:formatCode>General</c:formatCode>
                <c:ptCount val="7"/>
                <c:pt idx="0">
                  <c:v>640.6</c:v>
                </c:pt>
                <c:pt idx="1">
                  <c:v>737.4</c:v>
                </c:pt>
                <c:pt idx="2">
                  <c:v>833.4</c:v>
                </c:pt>
                <c:pt idx="3">
                  <c:v>936.9</c:v>
                </c:pt>
                <c:pt idx="4">
                  <c:v>1123.3</c:v>
                </c:pt>
                <c:pt idx="5">
                  <c:v>1290</c:v>
                </c:pt>
                <c:pt idx="6">
                  <c:v>1440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gapDepth val="200"/>
        <c:shape val="cylinder"/>
        <c:axId val="130677760"/>
        <c:axId val="130568960"/>
        <c:axId val="0"/>
      </c:bar3DChart>
      <c:catAx>
        <c:axId val="13067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30568960"/>
        <c:crosses val="autoZero"/>
        <c:auto val="1"/>
        <c:lblAlgn val="ctr"/>
        <c:lblOffset val="100"/>
        <c:noMultiLvlLbl val="0"/>
      </c:catAx>
      <c:valAx>
        <c:axId val="1305689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0677760"/>
        <c:crosses val="autoZero"/>
        <c:crossBetween val="between"/>
      </c:valAx>
      <c:spPr>
        <a:effectLst>
          <a:outerShdw sx="1000" sy="1000" algn="ctr" rotWithShape="0">
            <a:srgbClr val="000000"/>
          </a:outerShdw>
        </a:effectLst>
      </c:spPr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0.0904</cdr:x>
      <cdr:y>0.70819</cdr:y>
    </cdr:from>
    <cdr:to>
      <cdr:x>0.13146</cdr:x>
      <cdr:y>0.77431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92783" y="3084934"/>
          <a:ext cx="360040" cy="2880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 smtClean="0">
              <a:solidFill>
                <a:schemeClr val="bg1"/>
              </a:solidFill>
            </a:rPr>
            <a:t>760</a:t>
          </a:r>
          <a:endParaRPr lang="ru-RU" sz="11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0.17252</cdr:x>
      <cdr:y>0.69166</cdr:y>
    </cdr:from>
    <cdr:to>
      <cdr:x>0.22179</cdr:x>
      <cdr:y>0.77431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12863" y="3012940"/>
          <a:ext cx="432048" cy="360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 smtClean="0">
              <a:solidFill>
                <a:schemeClr val="bg1"/>
              </a:solidFill>
            </a:rPr>
            <a:t>1211</a:t>
          </a:r>
          <a:endParaRPr lang="ru-RU" sz="1100" dirty="0">
            <a:solidFill>
              <a:schemeClr val="bg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01" cy="496653"/>
          </a:xfrm>
          <a:prstGeom prst="rect">
            <a:avLst/>
          </a:prstGeom>
        </p:spPr>
        <p:txBody>
          <a:bodyPr vert="horz" wrap="square" lIns="91425" tIns="45712" rIns="91425" bIns="4571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770" y="0"/>
            <a:ext cx="2946301" cy="496653"/>
          </a:xfrm>
          <a:prstGeom prst="rect">
            <a:avLst/>
          </a:prstGeom>
        </p:spPr>
        <p:txBody>
          <a:bodyPr vert="horz" wrap="square" lIns="91425" tIns="45712" rIns="91425" bIns="4571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D4529A4D-8056-48C7-9D2E-9053EF9A78B4}" type="datetime1">
              <a:rPr lang="en-US"/>
              <a:pPr>
                <a:defRPr/>
              </a:pPr>
              <a:t>3/10/2021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959"/>
            <a:ext cx="2946301" cy="496653"/>
          </a:xfrm>
          <a:prstGeom prst="rect">
            <a:avLst/>
          </a:prstGeom>
        </p:spPr>
        <p:txBody>
          <a:bodyPr vert="horz" wrap="square" lIns="91425" tIns="45712" rIns="91425" bIns="4571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770" y="9429959"/>
            <a:ext cx="2946301" cy="496653"/>
          </a:xfrm>
          <a:prstGeom prst="rect">
            <a:avLst/>
          </a:prstGeom>
        </p:spPr>
        <p:txBody>
          <a:bodyPr vert="horz" wrap="square" lIns="91425" tIns="45712" rIns="91425" bIns="4571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19EA2E41-DE37-4A18-A093-417999D7E7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82291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58870" y="49988"/>
            <a:ext cx="2946301" cy="496653"/>
          </a:xfrm>
          <a:prstGeom prst="rect">
            <a:avLst/>
          </a:prstGeom>
        </p:spPr>
        <p:txBody>
          <a:bodyPr vert="horz" wrap="square" lIns="91425" tIns="45712" rIns="91425" bIns="45712" numCol="1" anchor="t" anchorCtr="0" compatLnSpc="1">
            <a:prstTxWarp prst="textNoShape">
              <a:avLst/>
            </a:prstTxWarp>
          </a:bodyPr>
          <a:lstStyle>
            <a:lvl1pPr algn="ctr">
              <a:defRPr sz="1200" b="1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r>
              <a:rPr lang="ru-RU"/>
              <a:t>Новинки 2012</a:t>
            </a:r>
          </a:p>
          <a:p>
            <a:pPr>
              <a:defRPr/>
            </a:pPr>
            <a:r>
              <a:rPr lang="ru-RU"/>
              <a:t>Слет партнеров 11-13 июня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4955" y="98364"/>
            <a:ext cx="2946301" cy="496653"/>
          </a:xfrm>
          <a:prstGeom prst="rect">
            <a:avLst/>
          </a:prstGeom>
        </p:spPr>
        <p:txBody>
          <a:bodyPr vert="horz" wrap="square" lIns="91425" tIns="45712" rIns="91425" bIns="45712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5958168D-2FD0-46E0-AF94-887B59BCC803}" type="datetime1">
              <a:rPr lang="en-US"/>
              <a:pPr>
                <a:defRPr/>
              </a:pPr>
              <a:t>3/10/2021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25" tIns="45712" rIns="91425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806" y="4714980"/>
            <a:ext cx="5440066" cy="4468266"/>
          </a:xfrm>
          <a:prstGeom prst="rect">
            <a:avLst/>
          </a:prstGeom>
        </p:spPr>
        <p:txBody>
          <a:bodyPr vert="horz" wrap="square" lIns="91425" tIns="45712" rIns="91425" bIns="45712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endParaRPr lang="en-US" noProof="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959"/>
            <a:ext cx="2946301" cy="496653"/>
          </a:xfrm>
          <a:prstGeom prst="rect">
            <a:avLst/>
          </a:prstGeom>
        </p:spPr>
        <p:txBody>
          <a:bodyPr vert="horz" wrap="square" lIns="91425" tIns="45712" rIns="91425" bIns="45712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770" y="9429959"/>
            <a:ext cx="2946301" cy="496653"/>
          </a:xfrm>
          <a:prstGeom prst="rect">
            <a:avLst/>
          </a:prstGeom>
        </p:spPr>
        <p:txBody>
          <a:bodyPr vert="horz" wrap="square" lIns="91425" tIns="45712" rIns="91425" bIns="4571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C7B4A826-4C58-4CD9-A8EF-9900F721BF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785278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434B1-2CDC-4C1A-A4F4-1B7A5FB177B0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326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434B1-2CDC-4C1A-A4F4-1B7A5FB177B0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326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431C89F-E608-4584-AD26-38718B4F78C9}" type="slidenum">
              <a:rPr lang="en-US" smtClean="0">
                <a:latin typeface="Calibri" pitchFamily="34" charset="0"/>
              </a:rPr>
              <a:pPr eaLnBrk="1" hangingPunct="1"/>
              <a:t>8</a:t>
            </a:fld>
            <a:endParaRPr lang="en-US" smtClean="0">
              <a:latin typeface="Calibri" pitchFamily="34" charset="0"/>
            </a:endParaRPr>
          </a:p>
        </p:txBody>
      </p:sp>
      <p:sp>
        <p:nvSpPr>
          <p:cNvPr id="93188" name="Дата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D21BE81-57BB-4AE6-ACBC-8E604346ECB5}" type="datetime1">
              <a:rPr lang="en-US" smtClean="0">
                <a:latin typeface="Calibri" pitchFamily="34" charset="0"/>
              </a:rPr>
              <a:pPr eaLnBrk="1" hangingPunct="1"/>
              <a:t>3/10/2021</a:t>
            </a:fld>
            <a:endParaRPr lang="en-US" smtClean="0">
              <a:latin typeface="Calibri" pitchFamily="34" charset="0"/>
            </a:endParaRPr>
          </a:p>
        </p:txBody>
      </p:sp>
      <p:sp>
        <p:nvSpPr>
          <p:cNvPr id="93189" name="Верхний колонтитул 2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l" eaLnBrk="1" hangingPunct="1"/>
            <a:r>
              <a:rPr lang="ru-RU" smtClean="0">
                <a:latin typeface="Calibri" pitchFamily="34" charset="0"/>
              </a:rPr>
              <a:t>Новинки 2012</a:t>
            </a:r>
          </a:p>
          <a:p>
            <a:pPr algn="l" eaLnBrk="1" hangingPunct="1"/>
            <a:r>
              <a:rPr lang="ru-RU" smtClean="0">
                <a:latin typeface="Calibri" pitchFamily="34" charset="0"/>
              </a:rPr>
              <a:t>Слет партнеров 11-13 июня</a:t>
            </a:r>
          </a:p>
        </p:txBody>
      </p:sp>
      <p:sp>
        <p:nvSpPr>
          <p:cNvPr id="93190" name="Нижний колонтитул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mtClean="0">
                <a:latin typeface="Calibri" pitchFamily="34" charset="0"/>
              </a:rPr>
              <a:t>www.tdme.ru</a:t>
            </a:r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431C89F-E608-4584-AD26-38718B4F78C9}" type="slidenum">
              <a:rPr lang="en-US" smtClean="0">
                <a:latin typeface="Calibri" pitchFamily="34" charset="0"/>
              </a:rPr>
              <a:pPr eaLnBrk="1" hangingPunct="1"/>
              <a:t>14</a:t>
            </a:fld>
            <a:endParaRPr lang="en-US" smtClean="0">
              <a:latin typeface="Calibri" pitchFamily="34" charset="0"/>
            </a:endParaRPr>
          </a:p>
        </p:txBody>
      </p:sp>
      <p:sp>
        <p:nvSpPr>
          <p:cNvPr id="93188" name="Дата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D21BE81-57BB-4AE6-ACBC-8E604346ECB5}" type="datetime1">
              <a:rPr lang="en-US" smtClean="0">
                <a:latin typeface="Calibri" pitchFamily="34" charset="0"/>
              </a:rPr>
              <a:pPr eaLnBrk="1" hangingPunct="1"/>
              <a:t>3/10/2021</a:t>
            </a:fld>
            <a:endParaRPr lang="en-US" smtClean="0">
              <a:latin typeface="Calibri" pitchFamily="34" charset="0"/>
            </a:endParaRPr>
          </a:p>
        </p:txBody>
      </p:sp>
      <p:sp>
        <p:nvSpPr>
          <p:cNvPr id="93189" name="Верхний колонтитул 2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l" eaLnBrk="1" hangingPunct="1"/>
            <a:r>
              <a:rPr lang="ru-RU" smtClean="0">
                <a:latin typeface="Calibri" pitchFamily="34" charset="0"/>
              </a:rPr>
              <a:t>Новинки 2012</a:t>
            </a:r>
          </a:p>
          <a:p>
            <a:pPr algn="l" eaLnBrk="1" hangingPunct="1"/>
            <a:r>
              <a:rPr lang="ru-RU" smtClean="0">
                <a:latin typeface="Calibri" pitchFamily="34" charset="0"/>
              </a:rPr>
              <a:t>Слет партнеров 11-13 июня</a:t>
            </a:r>
          </a:p>
        </p:txBody>
      </p:sp>
      <p:sp>
        <p:nvSpPr>
          <p:cNvPr id="93190" name="Нижний колонтитул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mtClean="0">
                <a:latin typeface="Calibri" pitchFamily="34" charset="0"/>
              </a:rPr>
              <a:t>www.tdme.ru</a:t>
            </a:r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>
              <a:ea typeface="ＭＳ Ｐゴシック" pitchFamily="34" charset="-128"/>
            </a:endParaRPr>
          </a:p>
        </p:txBody>
      </p:sp>
      <p:sp>
        <p:nvSpPr>
          <p:cNvPr id="112644" name="Верхний колонтитул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054" indent="-289636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545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1963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381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8799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216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634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052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ru-RU" smtClean="0">
                <a:latin typeface="Calibri" pitchFamily="34" charset="0"/>
              </a:rPr>
              <a:t>Новинки 2012</a:t>
            </a:r>
          </a:p>
          <a:p>
            <a:pPr eaLnBrk="1" hangingPunct="1"/>
            <a:r>
              <a:rPr lang="ru-RU" smtClean="0">
                <a:latin typeface="Calibri" pitchFamily="34" charset="0"/>
              </a:rPr>
              <a:t>Слет партнеров 11-13 июня</a:t>
            </a:r>
          </a:p>
        </p:txBody>
      </p:sp>
      <p:sp>
        <p:nvSpPr>
          <p:cNvPr id="112645" name="Дата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054" indent="-289636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545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1963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381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8799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216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634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052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370C1956-B5AB-4F72-8B57-57193E44F833}" type="datetime1">
              <a:rPr lang="en-US" smtClean="0">
                <a:latin typeface="Calibri" pitchFamily="34" charset="0"/>
              </a:rPr>
              <a:pPr eaLnBrk="1" hangingPunct="1"/>
              <a:t>3/10/2021</a:t>
            </a:fld>
            <a:endParaRPr lang="en-US" smtClean="0">
              <a:latin typeface="Calibri" pitchFamily="34" charset="0"/>
            </a:endParaRPr>
          </a:p>
        </p:txBody>
      </p:sp>
      <p:sp>
        <p:nvSpPr>
          <p:cNvPr id="11264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054" indent="-289636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545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1963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381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8799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216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634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052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mtClean="0">
                <a:latin typeface="Calibri" pitchFamily="34" charset="0"/>
              </a:rPr>
              <a:t>www.tdme.ru</a:t>
            </a:r>
            <a:endParaRPr lang="ru-RU" smtClean="0">
              <a:latin typeface="Calibri" pitchFamily="34" charset="0"/>
            </a:endParaRPr>
          </a:p>
        </p:txBody>
      </p:sp>
      <p:sp>
        <p:nvSpPr>
          <p:cNvPr id="112647" name="Номер слайда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054" indent="-289636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545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1963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381" indent="-23170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8799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216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634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052" indent="-231709" defTabSz="46341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5A9E8F5-83D3-46FC-AA5A-02DFB405183C}" type="slidenum">
              <a:rPr lang="en-US" smtClean="0">
                <a:latin typeface="Calibri" pitchFamily="34" charset="0"/>
              </a:rPr>
              <a:pPr eaLnBrk="1" hangingPunct="1"/>
              <a:t>23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dirty="0" smtClean="0">
              <a:ea typeface="ＭＳ Ｐゴシック" pitchFamily="34" charset="-128"/>
            </a:endParaRPr>
          </a:p>
        </p:txBody>
      </p:sp>
      <p:sp>
        <p:nvSpPr>
          <p:cNvPr id="133124" name="Верхний колонтитул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ru-RU" dirty="0" smtClean="0">
                <a:latin typeface="Calibri" pitchFamily="34" charset="0"/>
              </a:rPr>
              <a:t>Новинки 2012</a:t>
            </a:r>
          </a:p>
          <a:p>
            <a:pPr eaLnBrk="1" hangingPunct="1"/>
            <a:r>
              <a:rPr lang="ru-RU" dirty="0" smtClean="0">
                <a:latin typeface="Calibri" pitchFamily="34" charset="0"/>
              </a:rPr>
              <a:t>Слет партнеров 11-13 июня</a:t>
            </a:r>
          </a:p>
        </p:txBody>
      </p:sp>
      <p:sp>
        <p:nvSpPr>
          <p:cNvPr id="133125" name="Дата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D8C0AADA-CB4E-41D1-85FF-9B4EB1F41EF3}" type="datetime1">
              <a:rPr lang="en-US" smtClean="0">
                <a:latin typeface="Calibri" pitchFamily="34" charset="0"/>
              </a:rPr>
              <a:pPr eaLnBrk="1" hangingPunct="1"/>
              <a:t>3/10/2021</a:t>
            </a:fld>
            <a:endParaRPr lang="en-US" dirty="0" smtClean="0">
              <a:latin typeface="Calibri" pitchFamily="34" charset="0"/>
            </a:endParaRPr>
          </a:p>
        </p:txBody>
      </p:sp>
      <p:sp>
        <p:nvSpPr>
          <p:cNvPr id="13312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dirty="0" smtClean="0">
                <a:latin typeface="Calibri" pitchFamily="34" charset="0"/>
              </a:rPr>
              <a:t>www.tdme.ru</a:t>
            </a:r>
            <a:endParaRPr lang="ru-RU" dirty="0" smtClean="0">
              <a:latin typeface="Calibri" pitchFamily="34" charset="0"/>
            </a:endParaRPr>
          </a:p>
        </p:txBody>
      </p:sp>
      <p:sp>
        <p:nvSpPr>
          <p:cNvPr id="133127" name="Номер слайда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62C3973-F536-4E74-B51E-79979409FA28}" type="slidenum">
              <a:rPr lang="en-US" smtClean="0">
                <a:latin typeface="Calibri" pitchFamily="34" charset="0"/>
              </a:rPr>
              <a:pPr eaLnBrk="1" hangingPunct="1"/>
              <a:t>37</a:t>
            </a:fld>
            <a:endParaRPr lang="en-US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>
              <a:ea typeface="ＭＳ Ｐゴシック" pitchFamily="34" charset="-128"/>
            </a:endParaRPr>
          </a:p>
        </p:txBody>
      </p:sp>
      <p:sp>
        <p:nvSpPr>
          <p:cNvPr id="134148" name="Верхний колонтитул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ru-RU" smtClean="0">
                <a:latin typeface="Calibri" pitchFamily="34" charset="0"/>
              </a:rPr>
              <a:t>Новинки 2012</a:t>
            </a:r>
          </a:p>
          <a:p>
            <a:pPr eaLnBrk="1" hangingPunct="1"/>
            <a:r>
              <a:rPr lang="ru-RU" smtClean="0">
                <a:latin typeface="Calibri" pitchFamily="34" charset="0"/>
              </a:rPr>
              <a:t>Слет партнеров 11-13 июня</a:t>
            </a:r>
          </a:p>
        </p:txBody>
      </p:sp>
      <p:sp>
        <p:nvSpPr>
          <p:cNvPr id="134149" name="Дата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D9609710-4531-4563-AA08-A9795FA68395}" type="datetime1">
              <a:rPr lang="en-US" smtClean="0">
                <a:latin typeface="Calibri" pitchFamily="34" charset="0"/>
              </a:rPr>
              <a:pPr eaLnBrk="1" hangingPunct="1"/>
              <a:t>3/10/2021</a:t>
            </a:fld>
            <a:endParaRPr lang="en-US" smtClean="0">
              <a:latin typeface="Calibri" pitchFamily="34" charset="0"/>
            </a:endParaRPr>
          </a:p>
        </p:txBody>
      </p:sp>
      <p:sp>
        <p:nvSpPr>
          <p:cNvPr id="134150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mtClean="0">
                <a:latin typeface="Calibri" pitchFamily="34" charset="0"/>
              </a:rPr>
              <a:t>www.tdme.ru</a:t>
            </a:r>
            <a:endParaRPr lang="ru-RU" smtClean="0">
              <a:latin typeface="Calibri" pitchFamily="34" charset="0"/>
            </a:endParaRPr>
          </a:p>
        </p:txBody>
      </p:sp>
      <p:sp>
        <p:nvSpPr>
          <p:cNvPr id="134151" name="Номер слайда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3128" indent="-2896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58659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2123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5586" indent="-23173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49050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2514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75977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39441" indent="-231732" defTabSz="46346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833DB274-F5DC-420B-B9BE-4E1485DE20A3}" type="slidenum">
              <a:rPr lang="en-US" smtClean="0">
                <a:latin typeface="Calibri" pitchFamily="34" charset="0"/>
              </a:rPr>
              <a:pPr eaLnBrk="1" hangingPunct="1"/>
              <a:t>42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6851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TDM_LOGO.wmf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2863850"/>
            <a:ext cx="7305675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528569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E13F55E5-4AFC-4D5D-8992-C388BBE5A4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Placeholder 1"/>
          <p:cNvSpPr txBox="1">
            <a:spLocks/>
          </p:cNvSpPr>
          <p:nvPr userDrawn="1"/>
        </p:nvSpPr>
        <p:spPr bwMode="auto">
          <a:xfrm>
            <a:off x="2555776" y="132477"/>
            <a:ext cx="6588224" cy="864000"/>
          </a:xfrm>
          <a:prstGeom prst="rect">
            <a:avLst/>
          </a:prstGeom>
          <a:solidFill>
            <a:srgbClr val="FF9B00"/>
          </a:solidFill>
          <a:ln>
            <a:noFill/>
          </a:ln>
          <a:extLst/>
        </p:spPr>
        <p:txBody>
          <a:bodyPr anchor="ctr"/>
          <a:lstStyle>
            <a:lvl1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 b="0" kern="1200">
                <a:solidFill>
                  <a:srgbClr val="595959"/>
                </a:solidFill>
                <a:latin typeface="Myriad Pro" pitchFamily="34" charset="0"/>
                <a:ea typeface="ＭＳ Ｐゴシック" charset="-128"/>
                <a:cs typeface="Myriad Pro" pitchFamily="34" charset="0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en-US" dirty="0" smtClean="0"/>
              <a:t> </a:t>
            </a:r>
            <a:endParaRPr lang="en-US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816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E13F55E5-4AFC-4D5D-8992-C388BBE5A4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Placeholder 1"/>
          <p:cNvSpPr txBox="1">
            <a:spLocks/>
          </p:cNvSpPr>
          <p:nvPr userDrawn="1"/>
        </p:nvSpPr>
        <p:spPr bwMode="auto">
          <a:xfrm>
            <a:off x="2555776" y="132477"/>
            <a:ext cx="6588224" cy="864000"/>
          </a:xfrm>
          <a:prstGeom prst="rect">
            <a:avLst/>
          </a:prstGeom>
          <a:solidFill>
            <a:srgbClr val="FF9B00"/>
          </a:solidFill>
          <a:ln>
            <a:noFill/>
          </a:ln>
          <a:extLst/>
        </p:spPr>
        <p:txBody>
          <a:bodyPr anchor="ctr"/>
          <a:lstStyle>
            <a:lvl1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 b="0" kern="1200">
                <a:solidFill>
                  <a:srgbClr val="595959"/>
                </a:solidFill>
                <a:latin typeface="Myriad Pro" pitchFamily="34" charset="0"/>
                <a:ea typeface="ＭＳ Ｐゴシック" charset="-128"/>
                <a:cs typeface="Myriad Pro" pitchFamily="34" charset="0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en-US" dirty="0" smtClean="0"/>
              <a:t> </a:t>
            </a:r>
            <a:endParaRPr lang="en-US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224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Title Slide"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8712" y="2608782"/>
            <a:ext cx="6708088" cy="113990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78712" y="3923862"/>
            <a:ext cx="6708088" cy="223989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1978025" y="6356350"/>
            <a:ext cx="87312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5562600" cy="365125"/>
          </a:xfrm>
        </p:spPr>
        <p:txBody>
          <a:bodyPr lIns="0" tIns="0" rIns="0" bIns="0"/>
          <a:lstStyle>
            <a:lvl1pPr algn="l">
              <a:defRPr sz="800">
                <a:solidFill>
                  <a:srgbClr val="595959"/>
                </a:solidFill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10" name="Picture 7" descr="TDM_LOGO.wm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2314112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4763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6238" y="274638"/>
            <a:ext cx="5976937" cy="3841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35050"/>
            <a:ext cx="2667000" cy="50911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286125" y="1035049"/>
            <a:ext cx="5400675" cy="50911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CA47A-7616-45B9-B69D-E722EC8785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552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E13F55E5-4AFC-4D5D-8992-C388BBE5A4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itle Placeholder 1"/>
          <p:cNvSpPr txBox="1">
            <a:spLocks/>
          </p:cNvSpPr>
          <p:nvPr userDrawn="1"/>
        </p:nvSpPr>
        <p:spPr bwMode="auto">
          <a:xfrm>
            <a:off x="1835696" y="132477"/>
            <a:ext cx="7308304" cy="550154"/>
          </a:xfrm>
          <a:prstGeom prst="rect">
            <a:avLst/>
          </a:prstGeom>
          <a:solidFill>
            <a:srgbClr val="FF9B00"/>
          </a:solidFill>
          <a:ln>
            <a:noFill/>
          </a:ln>
          <a:extLst/>
        </p:spPr>
        <p:txBody>
          <a:bodyPr anchor="ctr"/>
          <a:lstStyle>
            <a:lvl1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 b="0" kern="1200">
                <a:solidFill>
                  <a:srgbClr val="595959"/>
                </a:solidFill>
                <a:latin typeface="Myriad Pro" pitchFamily="34" charset="0"/>
                <a:ea typeface="ＭＳ Ｐゴシック" charset="-128"/>
                <a:cs typeface="Myriad Pro" pitchFamily="34" charset="0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en-US" dirty="0" smtClean="0"/>
              <a:t> </a:t>
            </a:r>
            <a:endParaRPr lang="en-US" dirty="0" smtClean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2477"/>
            <a:ext cx="1350786" cy="55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67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25F5-2BD4-477D-A2F0-71D41047FF2B}" type="datetimeFigureOut">
              <a:rPr lang="ru-RU" smtClean="0"/>
              <a:t>10.03.2021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0DC8-EE46-41EB-8003-F08E720CA2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244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FF15534F-D092-4472-B446-FFA75871D0EF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69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BB3C5A44-D206-47CB-9838-24721E352CAF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www.tdme.ru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9A043232-5F23-45D6-84BC-8425B50A28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78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E13F55E5-4AFC-4D5D-8992-C388BBE5A4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303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E13F55E5-4AFC-4D5D-8992-C388BBE5A4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303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2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2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9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9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9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9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9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9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3286125" y="274638"/>
            <a:ext cx="5400675" cy="38417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b="0"/>
            </a:lvl1pPr>
          </a:lstStyle>
          <a:p>
            <a:pPr lvl="0"/>
            <a:r>
              <a:rPr lang="en-US" dirty="0" smtClean="0"/>
              <a:t> 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65A033-002E-4D00-BC2D-586072EFA265}" type="datetime1">
              <a:rPr lang="en-US" smtClean="0"/>
              <a:t>3/10/2021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 b="0">
                <a:solidFill>
                  <a:srgbClr val="000000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 b="0">
                <a:solidFill>
                  <a:srgbClr val="898989"/>
                </a:solidFill>
                <a:latin typeface="Myriad Pro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D4CF9D40-2FA5-413E-9301-EA5606B0A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99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rgbClr val="898989"/>
                </a:solidFill>
                <a:latin typeface="Myriad Pro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  <a:latin typeface="Myriad Pro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www.tdme.ru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rgbClr val="898989"/>
                </a:solidFill>
                <a:latin typeface="Myriad Pro" pitchFamily="34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7B12F0AB-E357-476D-B9D5-D85151B027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7" name="Picture 9" descr="TDME_LOGO_orange.wmf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2656"/>
            <a:ext cx="2312988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244" r:id="rId1"/>
    <p:sldLayoutId id="2147485245" r:id="rId2"/>
    <p:sldLayoutId id="2147485246" r:id="rId3"/>
    <p:sldLayoutId id="2147485253" r:id="rId4"/>
    <p:sldLayoutId id="2147485247" r:id="rId5"/>
    <p:sldLayoutId id="2147485249" r:id="rId6"/>
    <p:sldLayoutId id="2147485252" r:id="rId7"/>
    <p:sldLayoutId id="2147485254" r:id="rId8"/>
    <p:sldLayoutId id="2147485255" r:id="rId9"/>
    <p:sldLayoutId id="2147485259" r:id="rId10"/>
    <p:sldLayoutId id="2147485262" r:id="rId11"/>
    <p:sldLayoutId id="2147485264" r:id="rId12"/>
    <p:sldLayoutId id="2147485265" r:id="rId13"/>
    <p:sldLayoutId id="2147485266" r:id="rId14"/>
    <p:sldLayoutId id="2147485267" r:id="rId15"/>
    <p:sldLayoutId id="2147485268" r:id="rId16"/>
    <p:sldLayoutId id="2147485269" r:id="rId17"/>
    <p:sldLayoutId id="2147485270" r:id="rId18"/>
    <p:sldLayoutId id="2147485271" r:id="rId19"/>
    <p:sldLayoutId id="2147485272" r:id="rId20"/>
    <p:sldLayoutId id="2147485273" r:id="rId21"/>
  </p:sldLayoutIdLst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r" defTabSz="457200" rtl="0" eaLnBrk="0" fontAlgn="base" hangingPunct="0">
        <a:spcBef>
          <a:spcPct val="0"/>
        </a:spcBef>
        <a:spcAft>
          <a:spcPts val="400"/>
        </a:spcAft>
        <a:defRPr sz="2000" kern="1200">
          <a:solidFill>
            <a:srgbClr val="595959"/>
          </a:solidFill>
          <a:latin typeface="Myriad Pro" pitchFamily="34" charset="0"/>
          <a:ea typeface="ＭＳ Ｐゴシック" charset="-128"/>
          <a:cs typeface="Myriad Pro" pitchFamily="34" charset="0"/>
        </a:defRPr>
      </a:lvl1pPr>
      <a:lvl2pPr algn="r" defTabSz="457200" rtl="0" eaLnBrk="0" fontAlgn="base" hangingPunct="0">
        <a:spcBef>
          <a:spcPct val="0"/>
        </a:spcBef>
        <a:spcAft>
          <a:spcPts val="400"/>
        </a:spcAft>
        <a:defRPr sz="2000">
          <a:solidFill>
            <a:srgbClr val="595959"/>
          </a:solidFill>
          <a:latin typeface="Myriad Pro" charset="0"/>
          <a:ea typeface="ＭＳ Ｐゴシック" charset="-128"/>
          <a:cs typeface="Myriad Pro" pitchFamily="34" charset="0"/>
        </a:defRPr>
      </a:lvl2pPr>
      <a:lvl3pPr algn="r" defTabSz="457200" rtl="0" eaLnBrk="0" fontAlgn="base" hangingPunct="0">
        <a:spcBef>
          <a:spcPct val="0"/>
        </a:spcBef>
        <a:spcAft>
          <a:spcPts val="400"/>
        </a:spcAft>
        <a:defRPr sz="2000">
          <a:solidFill>
            <a:srgbClr val="595959"/>
          </a:solidFill>
          <a:latin typeface="Myriad Pro" charset="0"/>
          <a:ea typeface="ＭＳ Ｐゴシック" charset="-128"/>
          <a:cs typeface="Myriad Pro" pitchFamily="34" charset="0"/>
        </a:defRPr>
      </a:lvl3pPr>
      <a:lvl4pPr algn="r" defTabSz="457200" rtl="0" eaLnBrk="0" fontAlgn="base" hangingPunct="0">
        <a:spcBef>
          <a:spcPct val="0"/>
        </a:spcBef>
        <a:spcAft>
          <a:spcPts val="400"/>
        </a:spcAft>
        <a:defRPr sz="2000">
          <a:solidFill>
            <a:srgbClr val="595959"/>
          </a:solidFill>
          <a:latin typeface="Myriad Pro" charset="0"/>
          <a:ea typeface="ＭＳ Ｐゴシック" charset="-128"/>
          <a:cs typeface="Myriad Pro" pitchFamily="34" charset="0"/>
        </a:defRPr>
      </a:lvl4pPr>
      <a:lvl5pPr algn="r" defTabSz="457200" rtl="0" eaLnBrk="0" fontAlgn="base" hangingPunct="0">
        <a:spcBef>
          <a:spcPct val="0"/>
        </a:spcBef>
        <a:spcAft>
          <a:spcPts val="400"/>
        </a:spcAft>
        <a:defRPr sz="2000">
          <a:solidFill>
            <a:srgbClr val="595959"/>
          </a:solidFill>
          <a:latin typeface="Myriad Pro" charset="0"/>
          <a:ea typeface="ＭＳ Ｐゴシック" charset="-128"/>
          <a:cs typeface="Myriad Pro" pitchFamily="34" charset="0"/>
        </a:defRPr>
      </a:lvl5pPr>
      <a:lvl6pPr marL="457200" algn="l" defTabSz="457200" rtl="0" fontAlgn="base">
        <a:spcBef>
          <a:spcPct val="0"/>
        </a:spcBef>
        <a:spcAft>
          <a:spcPts val="400"/>
        </a:spcAft>
        <a:defRPr sz="2400" b="1">
          <a:solidFill>
            <a:srgbClr val="595959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l" defTabSz="457200" rtl="0" fontAlgn="base">
        <a:spcBef>
          <a:spcPct val="0"/>
        </a:spcBef>
        <a:spcAft>
          <a:spcPts val="400"/>
        </a:spcAft>
        <a:defRPr sz="2400" b="1">
          <a:solidFill>
            <a:srgbClr val="595959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ts val="400"/>
        </a:spcAft>
        <a:defRPr sz="2400" b="1">
          <a:solidFill>
            <a:srgbClr val="595959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ts val="400"/>
        </a:spcAft>
        <a:defRPr sz="2400" b="1">
          <a:solidFill>
            <a:srgbClr val="595959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709613" algn="l" defTabSz="457200" rtl="0" eaLnBrk="0" fontAlgn="base" hangingPunct="0">
        <a:spcBef>
          <a:spcPts val="600"/>
        </a:spcBef>
        <a:spcAft>
          <a:spcPct val="0"/>
        </a:spcAft>
        <a:buClr>
          <a:srgbClr val="FF9900"/>
        </a:buClr>
        <a:buFont typeface="Wingdings" pitchFamily="2" charset="2"/>
        <a:buChar char="•"/>
        <a:defRPr sz="2000" kern="1200">
          <a:solidFill>
            <a:srgbClr val="595959"/>
          </a:solidFill>
          <a:latin typeface="Myriad Pro"/>
          <a:ea typeface="ＭＳ Ｐゴシック" charset="-128"/>
          <a:cs typeface="Myriad Pro"/>
        </a:defRPr>
      </a:lvl1pPr>
      <a:lvl2pPr marL="742950" indent="-1109663" algn="l" defTabSz="457200" rtl="0" eaLnBrk="0" fontAlgn="base" hangingPunct="0">
        <a:spcBef>
          <a:spcPts val="600"/>
        </a:spcBef>
        <a:spcAft>
          <a:spcPct val="0"/>
        </a:spcAft>
        <a:buClr>
          <a:srgbClr val="FF9900"/>
        </a:buClr>
        <a:buAutoNum type="circleNumDbPlain"/>
        <a:defRPr sz="2800" kern="1200">
          <a:solidFill>
            <a:srgbClr val="595959"/>
          </a:solidFill>
          <a:latin typeface="+mn-lt"/>
          <a:ea typeface="ＭＳ Ｐゴシック" charset="-128"/>
          <a:cs typeface="+mn-cs"/>
        </a:defRPr>
      </a:lvl2pPr>
      <a:lvl3pPr marL="1143000" indent="-1509713" algn="l" defTabSz="457200" rtl="0" eaLnBrk="0" fontAlgn="base" hangingPunct="0">
        <a:spcBef>
          <a:spcPts val="600"/>
        </a:spcBef>
        <a:spcAft>
          <a:spcPct val="0"/>
        </a:spcAft>
        <a:buClr>
          <a:srgbClr val="FF9900"/>
        </a:buClr>
        <a:buAutoNum type="circleNumDbPlain"/>
        <a:defRPr sz="1600" kern="1200">
          <a:solidFill>
            <a:srgbClr val="595959"/>
          </a:solidFill>
          <a:latin typeface="+mn-lt"/>
          <a:ea typeface="ＭＳ Ｐゴシック" charset="-128"/>
          <a:cs typeface="+mn-cs"/>
        </a:defRPr>
      </a:lvl3pPr>
      <a:lvl4pPr marL="1600200" indent="-1966913" algn="l" defTabSz="457200" rtl="0" eaLnBrk="0" fontAlgn="base" hangingPunct="0">
        <a:spcBef>
          <a:spcPts val="600"/>
        </a:spcBef>
        <a:spcAft>
          <a:spcPct val="0"/>
        </a:spcAft>
        <a:buClr>
          <a:srgbClr val="FF9900"/>
        </a:buClr>
        <a:buAutoNum type="circleNumDbPlain"/>
        <a:defRPr sz="1400" kern="1200">
          <a:solidFill>
            <a:srgbClr val="595959"/>
          </a:solidFill>
          <a:latin typeface="+mn-lt"/>
          <a:ea typeface="ＭＳ Ｐゴシック" charset="-128"/>
          <a:cs typeface="+mn-cs"/>
        </a:defRPr>
      </a:lvl4pPr>
      <a:lvl5pPr marL="2057400" indent="-2424113" algn="l" defTabSz="457200" rtl="0" eaLnBrk="0" fontAlgn="base" hangingPunct="0">
        <a:spcBef>
          <a:spcPts val="600"/>
        </a:spcBef>
        <a:spcAft>
          <a:spcPct val="0"/>
        </a:spcAft>
        <a:buClr>
          <a:srgbClr val="FF9900"/>
        </a:buClr>
        <a:buAutoNum type="circleNumDbPlain"/>
        <a:defRPr sz="1400" kern="1200">
          <a:solidFill>
            <a:srgbClr val="595959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dmproekt.r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://reg.tdmproekt.ru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jpg"/><Relationship Id="rId7" Type="http://schemas.openxmlformats.org/officeDocument/2006/relationships/image" Target="../media/image30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jpeg"/><Relationship Id="rId4" Type="http://schemas.openxmlformats.org/officeDocument/2006/relationships/image" Target="../media/image21.png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21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png"/><Relationship Id="rId7" Type="http://schemas.openxmlformats.org/officeDocument/2006/relationships/image" Target="../media/image51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6.jpeg"/><Relationship Id="rId5" Type="http://schemas.openxmlformats.org/officeDocument/2006/relationships/image" Target="../media/image21.png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58.jpg"/><Relationship Id="rId7" Type="http://schemas.openxmlformats.org/officeDocument/2006/relationships/image" Target="../media/image62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jpg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7.png"/><Relationship Id="rId18" Type="http://schemas.openxmlformats.org/officeDocument/2006/relationships/image" Target="../media/image92.png"/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12" Type="http://schemas.openxmlformats.org/officeDocument/2006/relationships/image" Target="../media/image86.jpeg"/><Relationship Id="rId17" Type="http://schemas.openxmlformats.org/officeDocument/2006/relationships/image" Target="../media/image91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9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0.png"/><Relationship Id="rId11" Type="http://schemas.openxmlformats.org/officeDocument/2006/relationships/image" Target="../media/image85.png"/><Relationship Id="rId5" Type="http://schemas.openxmlformats.org/officeDocument/2006/relationships/image" Target="../media/image79.jpeg"/><Relationship Id="rId15" Type="http://schemas.openxmlformats.org/officeDocument/2006/relationships/image" Target="../media/image89.png"/><Relationship Id="rId10" Type="http://schemas.openxmlformats.org/officeDocument/2006/relationships/image" Target="../media/image84.png"/><Relationship Id="rId4" Type="http://schemas.openxmlformats.org/officeDocument/2006/relationships/image" Target="../media/image78.png"/><Relationship Id="rId9" Type="http://schemas.openxmlformats.org/officeDocument/2006/relationships/image" Target="../media/image83.png"/><Relationship Id="rId14" Type="http://schemas.openxmlformats.org/officeDocument/2006/relationships/image" Target="../media/image8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7.png"/><Relationship Id="rId11" Type="http://schemas.openxmlformats.org/officeDocument/2006/relationships/image" Target="../media/image102.jpeg"/><Relationship Id="rId5" Type="http://schemas.openxmlformats.org/officeDocument/2006/relationships/image" Target="../media/image96.png"/><Relationship Id="rId10" Type="http://schemas.openxmlformats.org/officeDocument/2006/relationships/image" Target="../media/image101.png"/><Relationship Id="rId4" Type="http://schemas.openxmlformats.org/officeDocument/2006/relationships/image" Target="../media/image95.png"/><Relationship Id="rId9" Type="http://schemas.openxmlformats.org/officeDocument/2006/relationships/image" Target="../media/image10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4.jpeg"/><Relationship Id="rId7" Type="http://schemas.openxmlformats.org/officeDocument/2006/relationships/image" Target="../media/image108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Relationship Id="rId9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image" Target="../media/image111.jpg"/><Relationship Id="rId7" Type="http://schemas.openxmlformats.org/officeDocument/2006/relationships/image" Target="../media/image115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4.png"/><Relationship Id="rId11" Type="http://schemas.openxmlformats.org/officeDocument/2006/relationships/image" Target="../media/image118.jpeg"/><Relationship Id="rId5" Type="http://schemas.openxmlformats.org/officeDocument/2006/relationships/image" Target="../media/image113.jpg"/><Relationship Id="rId10" Type="http://schemas.openxmlformats.org/officeDocument/2006/relationships/image" Target="../media/image21.png"/><Relationship Id="rId4" Type="http://schemas.openxmlformats.org/officeDocument/2006/relationships/image" Target="../media/image112.jpg"/><Relationship Id="rId9" Type="http://schemas.openxmlformats.org/officeDocument/2006/relationships/image" Target="../media/image1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7" Type="http://schemas.openxmlformats.org/officeDocument/2006/relationships/image" Target="../media/image12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3.jpeg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3" Type="http://schemas.openxmlformats.org/officeDocument/2006/relationships/image" Target="../media/image130.jpeg"/><Relationship Id="rId7" Type="http://schemas.openxmlformats.org/officeDocument/2006/relationships/image" Target="../media/image133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2.png"/><Relationship Id="rId5" Type="http://schemas.openxmlformats.org/officeDocument/2006/relationships/image" Target="../media/image21.png"/><Relationship Id="rId4" Type="http://schemas.openxmlformats.org/officeDocument/2006/relationships/image" Target="../media/image13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jpg"/><Relationship Id="rId3" Type="http://schemas.openxmlformats.org/officeDocument/2006/relationships/image" Target="../media/image136.jpg"/><Relationship Id="rId7" Type="http://schemas.openxmlformats.org/officeDocument/2006/relationships/image" Target="../media/image140.jpg"/><Relationship Id="rId2" Type="http://schemas.openxmlformats.org/officeDocument/2006/relationships/image" Target="../media/image13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9.jpg"/><Relationship Id="rId5" Type="http://schemas.openxmlformats.org/officeDocument/2006/relationships/image" Target="../media/image138.jpg"/><Relationship Id="rId4" Type="http://schemas.openxmlformats.org/officeDocument/2006/relationships/image" Target="../media/image13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7" Type="http://schemas.openxmlformats.org/officeDocument/2006/relationships/image" Target="../media/image147.jpe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6.png"/><Relationship Id="rId5" Type="http://schemas.openxmlformats.org/officeDocument/2006/relationships/image" Target="../media/image145.png"/><Relationship Id="rId4" Type="http://schemas.openxmlformats.org/officeDocument/2006/relationships/image" Target="../media/image1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7" Type="http://schemas.openxmlformats.org/officeDocument/2006/relationships/image" Target="../media/image153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2.png"/><Relationship Id="rId5" Type="http://schemas.openxmlformats.org/officeDocument/2006/relationships/image" Target="../media/image151.png"/><Relationship Id="rId4" Type="http://schemas.openxmlformats.org/officeDocument/2006/relationships/image" Target="../media/image15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8.png"/><Relationship Id="rId5" Type="http://schemas.openxmlformats.org/officeDocument/2006/relationships/image" Target="../media/image157.png"/><Relationship Id="rId4" Type="http://schemas.openxmlformats.org/officeDocument/2006/relationships/image" Target="../media/image15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png"/><Relationship Id="rId3" Type="http://schemas.openxmlformats.org/officeDocument/2006/relationships/image" Target="../media/image160.png"/><Relationship Id="rId7" Type="http://schemas.openxmlformats.org/officeDocument/2006/relationships/image" Target="../media/image164.pn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63.png"/><Relationship Id="rId5" Type="http://schemas.openxmlformats.org/officeDocument/2006/relationships/image" Target="../media/image162.png"/><Relationship Id="rId10" Type="http://schemas.openxmlformats.org/officeDocument/2006/relationships/image" Target="../media/image167.png"/><Relationship Id="rId4" Type="http://schemas.openxmlformats.org/officeDocument/2006/relationships/image" Target="../media/image161.png"/><Relationship Id="rId9" Type="http://schemas.openxmlformats.org/officeDocument/2006/relationships/image" Target="../media/image16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1.jpeg"/><Relationship Id="rId4" Type="http://schemas.openxmlformats.org/officeDocument/2006/relationships/image" Target="../media/image17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75.jpeg"/><Relationship Id="rId4" Type="http://schemas.openxmlformats.org/officeDocument/2006/relationships/image" Target="../media/image17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9.jpeg"/><Relationship Id="rId5" Type="http://schemas.openxmlformats.org/officeDocument/2006/relationships/image" Target="../media/image178.jpeg"/><Relationship Id="rId4" Type="http://schemas.openxmlformats.org/officeDocument/2006/relationships/image" Target="../media/image17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jpe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3.jpeg"/><Relationship Id="rId4" Type="http://schemas.openxmlformats.org/officeDocument/2006/relationships/image" Target="../media/image18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jpeg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87.jpeg"/><Relationship Id="rId4" Type="http://schemas.openxmlformats.org/officeDocument/2006/relationships/image" Target="../media/image18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jpeg"/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91.jpeg"/><Relationship Id="rId4" Type="http://schemas.openxmlformats.org/officeDocument/2006/relationships/image" Target="../media/image19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jpeg"/><Relationship Id="rId2" Type="http://schemas.openxmlformats.org/officeDocument/2006/relationships/image" Target="../media/image192.jpeg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95.jpeg"/><Relationship Id="rId4" Type="http://schemas.openxmlformats.org/officeDocument/2006/relationships/image" Target="../media/image194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94602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>
          <a:xfrm>
            <a:off x="971601" y="2608263"/>
            <a:ext cx="7715200" cy="2981325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bg1"/>
                </a:solidFill>
                <a:ea typeface="ＭＳ Ｐゴシック" pitchFamily="34" charset="-128"/>
              </a:rPr>
              <a:t/>
            </a:r>
            <a:br>
              <a:rPr lang="ru-RU" sz="2400" b="1" dirty="0" smtClean="0">
                <a:solidFill>
                  <a:schemeClr val="bg1"/>
                </a:solidFill>
                <a:ea typeface="ＭＳ Ｐゴシック" pitchFamily="34" charset="-128"/>
              </a:rPr>
            </a:br>
            <a:r>
              <a:rPr lang="ru-RU" sz="2400" b="1" dirty="0">
                <a:solidFill>
                  <a:schemeClr val="bg1"/>
                </a:solidFill>
                <a:ea typeface="ＭＳ Ｐゴシック" pitchFamily="34" charset="-128"/>
              </a:rPr>
              <a:t>Комплексное предложение по электротехнического и светотехническому оборудованию для малоэтажного и деревянного домостроения. Сознание и сопровождение проекта.</a:t>
            </a:r>
            <a:br>
              <a:rPr lang="ru-RU" sz="2400" b="1" dirty="0">
                <a:solidFill>
                  <a:schemeClr val="bg1"/>
                </a:solidFill>
                <a:ea typeface="ＭＳ Ｐゴシック" pitchFamily="34" charset="-128"/>
              </a:rPr>
            </a:br>
            <a:r>
              <a:rPr lang="en-US" sz="2400" b="1" dirty="0">
                <a:solidFill>
                  <a:schemeClr val="bg1"/>
                </a:solidFill>
                <a:ea typeface="ＭＳ Ｐゴシック" pitchFamily="34" charset="-128"/>
              </a:rPr>
              <a:t/>
            </a:r>
            <a:br>
              <a:rPr lang="en-US" sz="2400" b="1" dirty="0">
                <a:solidFill>
                  <a:schemeClr val="bg1"/>
                </a:solidFill>
                <a:ea typeface="ＭＳ Ｐゴシック" pitchFamily="34" charset="-128"/>
              </a:rPr>
            </a:br>
            <a:r>
              <a:rPr lang="en-US" dirty="0" smtClean="0">
                <a:solidFill>
                  <a:schemeClr val="bg1"/>
                </a:solidFill>
                <a:ea typeface="ＭＳ Ｐゴシック" pitchFamily="34" charset="-128"/>
              </a:rPr>
              <a:t/>
            </a:r>
            <a:br>
              <a:rPr lang="en-US" dirty="0" smtClean="0">
                <a:solidFill>
                  <a:schemeClr val="bg1"/>
                </a:solidFill>
                <a:ea typeface="ＭＳ Ｐゴシック" pitchFamily="34" charset="-128"/>
              </a:rPr>
            </a:br>
            <a:endParaRPr lang="en-US" dirty="0" smtClean="0">
              <a:solidFill>
                <a:schemeClr val="bg1"/>
              </a:solidFill>
              <a:ea typeface="ＭＳ Ｐゴシック" pitchFamily="34" charset="-128"/>
            </a:endParaRPr>
          </a:p>
        </p:txBody>
      </p:sp>
      <p:sp>
        <p:nvSpPr>
          <p:cNvPr id="8195" name="Subtitle 2"/>
          <p:cNvSpPr>
            <a:spLocks noGrp="1"/>
          </p:cNvSpPr>
          <p:nvPr>
            <p:ph type="subTitle" idx="1"/>
          </p:nvPr>
        </p:nvSpPr>
        <p:spPr bwMode="auto">
          <a:xfrm>
            <a:off x="1978025" y="4221163"/>
            <a:ext cx="6708775" cy="208815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 smtClean="0">
              <a:solidFill>
                <a:srgbClr val="595959"/>
              </a:solidFill>
              <a:latin typeface="Myriad Pro" pitchFamily="34" charset="0"/>
              <a:ea typeface="ＭＳ Ｐゴシック" pitchFamily="34" charset="-128"/>
              <a:cs typeface="Myriad Pro" pitchFamily="34" charset="0"/>
            </a:endParaRPr>
          </a:p>
          <a:p>
            <a:endParaRPr lang="en-US" dirty="0" smtClean="0">
              <a:solidFill>
                <a:srgbClr val="595959"/>
              </a:solidFill>
              <a:latin typeface="Myriad Pro" pitchFamily="34" charset="0"/>
              <a:ea typeface="ＭＳ Ｐゴシック" pitchFamily="34" charset="-128"/>
              <a:cs typeface="Myriad Pro" pitchFamily="34" charset="0"/>
            </a:endParaRPr>
          </a:p>
          <a:p>
            <a:pPr algn="r"/>
            <a:r>
              <a:rPr lang="ru-RU" dirty="0" smtClean="0">
                <a:solidFill>
                  <a:srgbClr val="595959"/>
                </a:solidFill>
                <a:latin typeface="Myriad Pro" pitchFamily="34" charset="0"/>
                <a:ea typeface="ＭＳ Ｐゴシック" pitchFamily="34" charset="-128"/>
                <a:cs typeface="Myriad Pro" pitchFamily="34" charset="0"/>
              </a:rPr>
              <a:t>																</a:t>
            </a:r>
            <a:r>
              <a:rPr lang="ru-RU" sz="1600" dirty="0" smtClean="0">
                <a:solidFill>
                  <a:schemeClr val="bg1"/>
                </a:solidFill>
                <a:latin typeface="Myriad Pro" pitchFamily="34" charset="0"/>
                <a:ea typeface="ＭＳ Ｐゴシック" pitchFamily="34" charset="-128"/>
                <a:cs typeface="Myriad Pro" pitchFamily="34" charset="0"/>
              </a:rPr>
              <a:t>Директор по маркетингу </a:t>
            </a:r>
          </a:p>
          <a:p>
            <a:pPr algn="r"/>
            <a:r>
              <a:rPr lang="ru-RU" sz="1600" dirty="0" smtClean="0">
                <a:solidFill>
                  <a:schemeClr val="bg1"/>
                </a:solidFill>
                <a:latin typeface="Myriad Pro" pitchFamily="34" charset="0"/>
                <a:ea typeface="ＭＳ Ｐゴシック" pitchFamily="34" charset="-128"/>
                <a:cs typeface="Myriad Pro" pitchFamily="34" charset="0"/>
              </a:rPr>
              <a:t>Соловьев Дмитрий</a:t>
            </a:r>
          </a:p>
          <a:p>
            <a:pPr algn="r"/>
            <a:r>
              <a:rPr lang="ru-RU" sz="1600" dirty="0" smtClean="0">
                <a:solidFill>
                  <a:schemeClr val="bg1"/>
                </a:solidFill>
                <a:latin typeface="Myriad Pro" pitchFamily="34" charset="0"/>
                <a:ea typeface="ＭＳ Ｐゴシック" pitchFamily="34" charset="-128"/>
                <a:cs typeface="Myriad Pro" pitchFamily="34" charset="0"/>
              </a:rPr>
              <a:t>11 марта 2021 г.</a:t>
            </a:r>
            <a:endParaRPr lang="en-US" sz="1600" dirty="0" smtClean="0">
              <a:solidFill>
                <a:schemeClr val="bg1"/>
              </a:solidFill>
              <a:latin typeface="Myriad Pro" pitchFamily="34" charset="0"/>
              <a:ea typeface="ＭＳ Ｐゴシック" pitchFamily="34" charset="-128"/>
              <a:cs typeface="Myriad Pro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64704"/>
            <a:ext cx="8136904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13 лет на рынке РФ и стран СНГ</a:t>
            </a: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Динамичное развитие компании в течение всех лет работы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Лидер в комплексном производстве широкого спектра электро- и светотехнического оборудования</a:t>
            </a: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Собственное производство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Вся продукция проходит многоступенчатый контроль качества</a:t>
            </a: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Вся продукция сертифицирована и имеет протоколы испытаний</a:t>
            </a: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Многолетняя гарантия качества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Многолетний опыт сотрудничества со строительными и строительно-монтажными компаниями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Сотни объектов реализованы на оборудовании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TM TDM ELECTRIC</a:t>
            </a: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Сайт поддержки проектных продаж </a:t>
            </a:r>
            <a:r>
              <a:rPr lang="ru-RU" u="sng" dirty="0">
                <a:hlinkClick r:id="rId3"/>
              </a:rPr>
              <a:t>http://</a:t>
            </a:r>
            <a:r>
              <a:rPr lang="ru-RU" u="sng" dirty="0" smtClean="0">
                <a:hlinkClick r:id="rId3"/>
              </a:rPr>
              <a:t>tdmproekt.ru</a:t>
            </a:r>
            <a:r>
              <a:rPr lang="ru-RU" u="sng" dirty="0">
                <a:hlinkClick r:id="rId3"/>
              </a:rPr>
              <a:t>/</a:t>
            </a:r>
            <a:r>
              <a:rPr lang="ru-RU" dirty="0"/>
              <a:t>                                                                                </a:t>
            </a: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Р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егистрация и защита проектов через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web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интерфейс </a:t>
            </a:r>
            <a:r>
              <a:rPr lang="ru-RU" u="sng" dirty="0">
                <a:hlinkClick r:id="rId4"/>
              </a:rPr>
              <a:t>http://</a:t>
            </a:r>
            <a:r>
              <a:rPr lang="ru-RU" u="sng" dirty="0" smtClean="0">
                <a:hlinkClick r:id="rId4"/>
              </a:rPr>
              <a:t>reg.tdmproekt.ru</a:t>
            </a:r>
            <a:r>
              <a:rPr lang="ru-RU" u="sng" dirty="0">
                <a:hlinkClick r:id="rId4"/>
              </a:rPr>
              <a:t>/</a:t>
            </a:r>
            <a:r>
              <a:rPr lang="ru-RU" dirty="0"/>
              <a:t>    </a:t>
            </a: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56330" y="332656"/>
            <a:ext cx="248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b="1" dirty="0">
                <a:solidFill>
                  <a:srgbClr val="FFC000"/>
                </a:solidFill>
                <a:latin typeface="Myriad Pro" pitchFamily="34" charset="0"/>
                <a:cs typeface="+mn-cs"/>
              </a:rPr>
              <a:t>TDM ELECTRIC </a:t>
            </a:r>
            <a:r>
              <a:rPr lang="ru-RU" b="1" dirty="0">
                <a:solidFill>
                  <a:srgbClr val="FFC000"/>
                </a:solidFill>
                <a:latin typeface="Myriad Pro" pitchFamily="34" charset="0"/>
                <a:cs typeface="+mn-cs"/>
              </a:rPr>
              <a:t>2021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CF9D40-2FA5-413E-9301-EA5606B0ABA3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0256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>
          <a:xfrm>
            <a:off x="3195637" y="116633"/>
            <a:ext cx="5624835" cy="1872506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Myriad Pro" pitchFamily="34" charset="0"/>
                <a:cs typeface="Myriad Pro" pitchFamily="34" charset="0"/>
              </a:rPr>
              <a:t>В конце 2019 года компания </a:t>
            </a:r>
            <a:r>
              <a:rPr lang="ru-RU" b="1" dirty="0">
                <a:solidFill>
                  <a:srgbClr val="FFC000"/>
                </a:solidFill>
                <a:ea typeface="ＭＳ Ｐゴシック" pitchFamily="34" charset="-128"/>
                <a:cs typeface="+mn-cs"/>
              </a:rPr>
              <a:t>TDM ELECTRIC</a:t>
            </a:r>
            <a:r>
              <a:rPr lang="ru-RU" sz="2000" dirty="0" smtClean="0">
                <a:solidFill>
                  <a:schemeClr val="tx1"/>
                </a:solidFill>
                <a:latin typeface="Myriad Pro" pitchFamily="34" charset="0"/>
                <a:cs typeface="Myriad Pro" pitchFamily="34" charset="0"/>
              </a:rPr>
              <a:t> приобрела завод по производству кабельной продукции —</a:t>
            </a:r>
            <a:br>
              <a:rPr lang="ru-RU" sz="2000" dirty="0" smtClean="0">
                <a:solidFill>
                  <a:schemeClr val="tx1"/>
                </a:solidFill>
                <a:latin typeface="Myriad Pro" pitchFamily="34" charset="0"/>
                <a:cs typeface="Myriad Pro" pitchFamily="34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Myriad Pro" pitchFamily="34" charset="0"/>
                <a:cs typeface="Myriad Pro" pitchFamily="34" charset="0"/>
              </a:rPr>
              <a:t>ООО "РЫБИНСКИЙ ЭЛЕКТРОМОНТАЖНЫЙ ЗАВОД"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30C31F-02F6-4850-9D1A-4EAC96B6C759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3292677" y="2047259"/>
            <a:ext cx="5634037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Предприятие начало свою деятельность в 2011 году и сразу зарекомендовало себя как надёжный и ответственный партнер.</a:t>
            </a:r>
          </a:p>
          <a:p>
            <a:pPr eaLnBrk="1" hangingPunct="1">
              <a:defRPr/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eaLnBrk="1" hangingPunct="1"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Предприятие выпускает: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Кабели силовые для стационарной прокладки на напряжение до 1 </a:t>
            </a:r>
            <a:r>
              <a:rPr lang="ru-RU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кВ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Кабели с пониженным </a:t>
            </a:r>
            <a:r>
              <a:rPr lang="ru-RU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дымовыделением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Огнестойкие кабели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Кабели не содержащие галогенов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Провода силовые для электрических установок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Провода осветительные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Провода силовые общего назначения</a:t>
            </a:r>
          </a:p>
          <a:p>
            <a:pPr marL="285750" indent="-285750" eaLnBrk="1" hangingPunct="1"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Армированные провода 2-х и 3-х контактными вилками, а так же силовые и бытовые удлинители.</a:t>
            </a:r>
          </a:p>
        </p:txBody>
      </p:sp>
      <p:pic>
        <p:nvPicPr>
          <p:cNvPr id="48133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2190750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989138"/>
            <a:ext cx="2878137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384675"/>
            <a:ext cx="2865437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02837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3195638" y="333375"/>
            <a:ext cx="5761037" cy="719138"/>
          </a:xfrm>
        </p:spPr>
        <p:txBody>
          <a:bodyPr>
            <a:noAutofit/>
          </a:bodyPr>
          <a:lstStyle/>
          <a:p>
            <a:pPr>
              <a:spcAft>
                <a:spcPct val="0"/>
              </a:spcAft>
            </a:pPr>
            <a:r>
              <a:rPr lang="ru-RU" b="1" dirty="0">
                <a:solidFill>
                  <a:srgbClr val="FFC000"/>
                </a:solidFill>
                <a:ea typeface="ＭＳ Ｐゴシック" pitchFamily="34" charset="-128"/>
                <a:cs typeface="+mn-cs"/>
              </a:rPr>
              <a:t>Полный цикл производства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08DCBC-A21B-4A3D-BC94-27E20BA029B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49156" name="TextBox 3"/>
          <p:cNvSpPr txBox="1">
            <a:spLocks noChangeArrowheads="1"/>
          </p:cNvSpPr>
          <p:nvPr/>
        </p:nvSpPr>
        <p:spPr bwMode="auto">
          <a:xfrm>
            <a:off x="3259138" y="1052736"/>
            <a:ext cx="5634037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Предприятие осуществляет полный цикл производства кабельной продукции: от переработки медной катанки до выпуска готовых упакованных изделий.</a:t>
            </a:r>
          </a:p>
          <a:p>
            <a:pPr eaLnBrk="1" hangingPunct="1"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Площадь завода составляет более 20 000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м²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и вмещает 73 единицы оборудования. Объем переработки меди — более 600 тонн в месяц.</a:t>
            </a:r>
          </a:p>
          <a:p>
            <a:pPr eaLnBrk="1" hangingPunct="1">
              <a:defRPr/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Грубое волочение медной проволоки диаметром от 1,1 мм до 3,5 мм производится на машине с совмещённым отжигом проволоки.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Для среднего волочения проволоки используются итальянская 16-ти проволочная волочильная машина фирмы SAMP и китайская 16-ти проволочная волочильная машина фирмы HONTA.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Скрутка гибкой токопроводящей жилы производится на машинах двойной скрутки итальянского и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китайского производителей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Myriad Pro" pitchFamily="34" charset="0"/>
                <a:ea typeface="MS PGothic" pitchFamily="34" charset="-128"/>
              </a:rPr>
              <a:t>Наличие собственного производства </a:t>
            </a:r>
            <a:r>
              <a:rPr lang="ru-RU" sz="1600" dirty="0" smtClean="0">
                <a:solidFill>
                  <a:srgbClr val="000000"/>
                </a:solidFill>
                <a:latin typeface="Myriad Pro" pitchFamily="34" charset="0"/>
                <a:ea typeface="MS PGothic" pitchFamily="34" charset="-128"/>
              </a:rPr>
              <a:t>ПВХ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Myriad Pro" pitchFamily="34" charset="0"/>
                <a:ea typeface="MS PGothic" pitchFamily="34" charset="-128"/>
              </a:rPr>
              <a:t>Продукция имеет строгое соответствие Техническому регламенту ЕАЭС №37 «Об ограничении применения опасных веществ в изделиях электротехники и радиоэлектроники (ТР ЕАЭС 037/2016</a:t>
            </a:r>
            <a:r>
              <a:rPr lang="ru-RU" sz="1600" dirty="0" smtClean="0">
                <a:solidFill>
                  <a:srgbClr val="000000"/>
                </a:solidFill>
                <a:latin typeface="Myriad Pro" pitchFamily="34" charset="0"/>
                <a:ea typeface="MS PGothic" pitchFamily="34" charset="-128"/>
              </a:rPr>
              <a:t>).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</p:txBody>
      </p:sp>
      <p:pic>
        <p:nvPicPr>
          <p:cNvPr id="491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80728"/>
            <a:ext cx="2609850" cy="187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675" y="152947"/>
            <a:ext cx="1871886" cy="95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2924944"/>
            <a:ext cx="2609850" cy="1452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437112"/>
            <a:ext cx="2609851" cy="1994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264" y="5994151"/>
            <a:ext cx="728411" cy="724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9507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253366"/>
            <a:ext cx="8136904" cy="426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Объем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продаж 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в 2020 году – </a:t>
            </a:r>
            <a:r>
              <a:rPr lang="ru-RU" dirty="0" smtClean="0">
                <a:solidFill>
                  <a:srgbClr val="000000"/>
                </a:solidFill>
              </a:rPr>
              <a:t>11,25 млрд. руб. (с НДС)</a:t>
            </a: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План продаж на 2021 год +25% 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Рост объёмов продаж 2020 к 2019– </a:t>
            </a:r>
            <a:r>
              <a:rPr lang="ru-RU" dirty="0" smtClean="0">
                <a:solidFill>
                  <a:srgbClr val="000000"/>
                </a:solidFill>
                <a:latin typeface="Myriad Pro" pitchFamily="34" charset="0"/>
              </a:rPr>
              <a:t>40,3% (с РЭМЗ); 20,1% (без РЭМЗ)</a:t>
            </a: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Доля КПП в обороте 2020 – 22%.</a:t>
            </a: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Товарный запас по всем группам на 3 складах по состоянию</a:t>
            </a:r>
          </a:p>
          <a:p>
            <a:pPr algn="just" defTabSz="360363" eaLnBrk="0" hangingPunct="0">
              <a:spcBef>
                <a:spcPts val="600"/>
              </a:spcBef>
              <a:buClr>
                <a:srgbClr val="FF9900"/>
              </a:buClr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	на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01 марта 2021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года 5,4 млрд. руб.</a:t>
            </a:r>
          </a:p>
          <a:p>
            <a:pPr algn="just" defTabSz="360363" eaLnBrk="0" hangingPunct="0">
              <a:spcBef>
                <a:spcPts val="600"/>
              </a:spcBef>
              <a:buClr>
                <a:srgbClr val="FF9900"/>
              </a:buClr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	Склад Чехов – 4,7 млрд. руб. (в ценах База -30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%).</a:t>
            </a:r>
          </a:p>
          <a:p>
            <a:pPr marL="360363" indent="-360363"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  <a:buFontTx/>
              <a:buChar char="■"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Склад Рыбинск – 300 млн. (КПП+КНС).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856 сотрудников компании. 603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TDM ELECTRIC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и 253 РЭМЗ</a:t>
            </a:r>
          </a:p>
          <a:p>
            <a:pPr marL="360363" indent="-360363" algn="just" defTabSz="360363" eaLnBrk="0" hangingPunct="0">
              <a:spcBef>
                <a:spcPts val="600"/>
              </a:spcBef>
              <a:buClr>
                <a:srgbClr val="FF9900"/>
              </a:buClr>
              <a:buFontTx/>
              <a:buChar char="■"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За продукцию отвечают -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35 Руководителей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Myriad Pro" pitchFamily="34" charset="0"/>
              </a:rPr>
              <a:t>Товарных Направлений</a:t>
            </a:r>
          </a:p>
          <a:p>
            <a:pPr algn="just" defTabSz="360363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9900"/>
              </a:buClr>
            </a:pPr>
            <a:endParaRPr lang="ru-RU" dirty="0" smtClean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65759" y="332656"/>
            <a:ext cx="5970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b="1" dirty="0">
                <a:solidFill>
                  <a:srgbClr val="FFC000"/>
                </a:solidFill>
                <a:latin typeface="Myriad Pro" pitchFamily="34" charset="0"/>
                <a:cs typeface="+mn-cs"/>
              </a:rPr>
              <a:t>Показатели работы компании </a:t>
            </a:r>
            <a:r>
              <a:rPr lang="en-US" b="1" dirty="0">
                <a:solidFill>
                  <a:srgbClr val="FFC000"/>
                </a:solidFill>
                <a:latin typeface="Myriad Pro" pitchFamily="34" charset="0"/>
                <a:cs typeface="+mn-cs"/>
              </a:rPr>
              <a:t>TDM ELECTRIC </a:t>
            </a:r>
            <a:r>
              <a:rPr lang="ru-RU" b="1" dirty="0" smtClean="0">
                <a:solidFill>
                  <a:srgbClr val="FFC000"/>
                </a:solidFill>
                <a:latin typeface="Myriad Pro" pitchFamily="34" charset="0"/>
                <a:cs typeface="+mn-cs"/>
              </a:rPr>
              <a:t>2021</a:t>
            </a:r>
            <a:endParaRPr lang="ru-RU" b="1" dirty="0">
              <a:solidFill>
                <a:srgbClr val="FFC000"/>
              </a:solidFill>
              <a:latin typeface="Myriad Pro" pitchFamily="34" charset="0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CF9D40-2FA5-413E-9301-EA5606B0ABA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3482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3" y="0"/>
            <a:ext cx="91198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38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 txBox="1">
            <a:spLocks/>
          </p:cNvSpPr>
          <p:nvPr/>
        </p:nvSpPr>
        <p:spPr bwMode="auto">
          <a:xfrm>
            <a:off x="900113" y="2781300"/>
            <a:ext cx="8004175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>
              <a:spcAft>
                <a:spcPts val="400"/>
              </a:spcAft>
            </a:pPr>
            <a:r>
              <a:rPr lang="ru-RU" sz="3200">
                <a:solidFill>
                  <a:schemeClr val="bg1"/>
                </a:solidFill>
                <a:latin typeface="Myriad Pro" pitchFamily="34" charset="0"/>
              </a:rPr>
              <a:t>ПОКАЗАТЕЛИ РОСТА АССОРТИМЕНТА</a:t>
            </a:r>
          </a:p>
          <a:p>
            <a:pPr algn="r">
              <a:spcAft>
                <a:spcPts val="400"/>
              </a:spcAft>
            </a:pPr>
            <a:r>
              <a:rPr lang="ru-RU" sz="3200">
                <a:solidFill>
                  <a:schemeClr val="bg1"/>
                </a:solidFill>
                <a:latin typeface="Myriad Pro" pitchFamily="34" charset="0"/>
              </a:rPr>
              <a:t>ПРОДУКЦИИ ТМ </a:t>
            </a:r>
            <a:r>
              <a:rPr lang="en-US" sz="3200">
                <a:solidFill>
                  <a:schemeClr val="bg1"/>
                </a:solidFill>
                <a:latin typeface="Myriad Pro" pitchFamily="34" charset="0"/>
              </a:rPr>
              <a:t>TDM ELECTRIC</a:t>
            </a:r>
            <a:endParaRPr lang="ru-RU" sz="3200">
              <a:solidFill>
                <a:schemeClr val="bg1"/>
              </a:solidFill>
              <a:latin typeface="Myriad Pro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B802A32B-1409-4D91-A599-267E091BFB42}" type="slidenum">
              <a:rPr lang="en-US" smtClean="0">
                <a:solidFill>
                  <a:srgbClr val="898989"/>
                </a:solidFill>
                <a:latin typeface="Myriad Pro" pitchFamily="34" charset="0"/>
              </a:rPr>
              <a:pPr eaLnBrk="1" hangingPunct="1"/>
              <a:t>9</a:t>
            </a:fld>
            <a:endParaRPr lang="en-US" smtClean="0">
              <a:solidFill>
                <a:srgbClr val="898989"/>
              </a:solidFill>
              <a:latin typeface="Myriad Pro" pitchFamily="34" charset="0"/>
            </a:endParaRPr>
          </a:p>
        </p:txBody>
      </p:sp>
      <p:sp>
        <p:nvSpPr>
          <p:cNvPr id="13316" name="TextBox 68"/>
          <p:cNvSpPr txBox="1">
            <a:spLocks noChangeArrowheads="1"/>
          </p:cNvSpPr>
          <p:nvPr/>
        </p:nvSpPr>
        <p:spPr bwMode="auto">
          <a:xfrm>
            <a:off x="303213" y="764704"/>
            <a:ext cx="86614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ru-RU" sz="1100" b="1" dirty="0" smtClean="0">
                <a:solidFill>
                  <a:srgbClr val="FFC000"/>
                </a:solidFill>
                <a:latin typeface="Myriad Pro" pitchFamily="34" charset="0"/>
              </a:rPr>
              <a:t>12 973</a:t>
            </a:r>
            <a:r>
              <a:rPr lang="ru-RU" sz="1100" b="1" dirty="0" smtClean="0">
                <a:solidFill>
                  <a:srgbClr val="00B050"/>
                </a:solidFill>
                <a:latin typeface="Myriad Pro" pitchFamily="34" charset="0"/>
              </a:rPr>
              <a:t> </a:t>
            </a:r>
            <a:r>
              <a:rPr lang="ru-RU" sz="1100" dirty="0" smtClean="0">
                <a:latin typeface="Myriad Pro" pitchFamily="34" charset="0"/>
              </a:rPr>
              <a:t>позиции </a:t>
            </a:r>
            <a:r>
              <a:rPr lang="ru-RU" sz="1100" dirty="0">
                <a:latin typeface="Myriad Pro" pitchFamily="34" charset="0"/>
              </a:rPr>
              <a:t>и </a:t>
            </a:r>
            <a:r>
              <a:rPr lang="ru-RU" sz="1100" b="1" dirty="0" smtClean="0">
                <a:solidFill>
                  <a:srgbClr val="FFC000"/>
                </a:solidFill>
                <a:latin typeface="Myriad Pro" pitchFamily="34" charset="0"/>
              </a:rPr>
              <a:t>768</a:t>
            </a:r>
            <a:r>
              <a:rPr lang="ru-RU" sz="1100" b="1" dirty="0" smtClean="0">
                <a:latin typeface="Myriad Pro" pitchFamily="34" charset="0"/>
              </a:rPr>
              <a:t> </a:t>
            </a:r>
            <a:r>
              <a:rPr lang="ru-RU" sz="1100" dirty="0" smtClean="0">
                <a:latin typeface="Myriad Pro" pitchFamily="34" charset="0"/>
              </a:rPr>
              <a:t>номенклатурных групп </a:t>
            </a:r>
            <a:r>
              <a:rPr lang="ru-RU" sz="1100" dirty="0">
                <a:latin typeface="Myriad Pro" pitchFamily="34" charset="0"/>
              </a:rPr>
              <a:t>продукции </a:t>
            </a:r>
            <a:r>
              <a:rPr lang="ru-RU" sz="1100" dirty="0" smtClean="0">
                <a:latin typeface="Myriad Pro" pitchFamily="34" charset="0"/>
              </a:rPr>
              <a:t>в </a:t>
            </a:r>
            <a:r>
              <a:rPr lang="ru-RU" sz="1100" dirty="0">
                <a:latin typeface="Myriad Pro" pitchFamily="34" charset="0"/>
              </a:rPr>
              <a:t>разрезе продаж </a:t>
            </a:r>
            <a:r>
              <a:rPr lang="ru-RU" sz="1100" dirty="0" smtClean="0">
                <a:latin typeface="Myriad Pro" pitchFamily="34" charset="0"/>
              </a:rPr>
              <a:t>на 01 февраля 2021 </a:t>
            </a:r>
            <a:r>
              <a:rPr lang="ru-RU" sz="1100" dirty="0">
                <a:latin typeface="Myriad Pro" pitchFamily="34" charset="0"/>
              </a:rPr>
              <a:t>года.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067623342"/>
              </p:ext>
            </p:extLst>
          </p:nvPr>
        </p:nvGraphicFramePr>
        <p:xfrm>
          <a:off x="251520" y="1061710"/>
          <a:ext cx="8640960" cy="5607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3438525" y="260648"/>
            <a:ext cx="54006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 b="0" kern="1200">
                <a:solidFill>
                  <a:srgbClr val="595959"/>
                </a:solidFill>
                <a:latin typeface="Myriad Pro" pitchFamily="34" charset="0"/>
                <a:ea typeface="ＭＳ Ｐゴシック" charset="-128"/>
                <a:cs typeface="Myriad Pro" pitchFamily="34" charset="0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>
              <a:defRPr/>
            </a:pPr>
            <a:r>
              <a:rPr lang="ru-RU" cap="all" dirty="0" smtClean="0">
                <a:ea typeface="ＭＳ Ｐゴシック" pitchFamily="34" charset="-128"/>
              </a:rPr>
              <a:t>ПРОДАЖИ </a:t>
            </a:r>
            <a:r>
              <a:rPr lang="ru-RU" cap="all" dirty="0" smtClean="0"/>
              <a:t>2020 и ЯНВАРЬ-февраль 2021</a:t>
            </a:r>
            <a:endParaRPr lang="ru-RU" cap="all" dirty="0"/>
          </a:p>
        </p:txBody>
      </p:sp>
    </p:spTree>
    <p:extLst>
      <p:ext uri="{BB962C8B-B14F-4D97-AF65-F5344CB8AC3E}">
        <p14:creationId xmlns:p14="http://schemas.microsoft.com/office/powerpoint/2010/main" val="37236564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7" y="274638"/>
            <a:ext cx="6131024" cy="384175"/>
          </a:xfrm>
        </p:spPr>
        <p:txBody>
          <a:bodyPr/>
          <a:lstStyle/>
          <a:p>
            <a:pPr>
              <a:defRPr/>
            </a:pPr>
            <a:r>
              <a:rPr lang="ru-RU" sz="1600" cap="all" dirty="0"/>
              <a:t>График развития </a:t>
            </a:r>
            <a:r>
              <a:rPr lang="ru-RU" sz="1600" cap="all" dirty="0" smtClean="0"/>
              <a:t>ассортимента</a:t>
            </a:r>
            <a:endParaRPr lang="ru-RU" sz="1600" dirty="0"/>
          </a:p>
        </p:txBody>
      </p:sp>
      <p:sp>
        <p:nvSpPr>
          <p:cNvPr id="14339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B7CB379E-EE11-43E2-8DE4-BF9C24573693}" type="slidenum">
              <a:rPr lang="en-US" smtClean="0">
                <a:solidFill>
                  <a:srgbClr val="898989"/>
                </a:solidFill>
                <a:latin typeface="Myriad Pro" pitchFamily="34" charset="0"/>
              </a:rPr>
              <a:pPr eaLnBrk="1" hangingPunct="1"/>
              <a:t>10</a:t>
            </a:fld>
            <a:endParaRPr lang="en-US" smtClean="0">
              <a:solidFill>
                <a:srgbClr val="898989"/>
              </a:solidFill>
              <a:latin typeface="Myriad Pro" pitchFamily="34" charset="0"/>
            </a:endParaRPr>
          </a:p>
        </p:txBody>
      </p:sp>
      <p:sp>
        <p:nvSpPr>
          <p:cNvPr id="14340" name="TextBox 68"/>
          <p:cNvSpPr txBox="1">
            <a:spLocks noChangeArrowheads="1"/>
          </p:cNvSpPr>
          <p:nvPr/>
        </p:nvSpPr>
        <p:spPr bwMode="auto">
          <a:xfrm>
            <a:off x="172856" y="799022"/>
            <a:ext cx="8840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ru-RU" dirty="0" smtClean="0">
                <a:latin typeface="Myriad Pro" pitchFamily="34" charset="0"/>
              </a:rPr>
              <a:t>До конца 2021 </a:t>
            </a:r>
            <a:r>
              <a:rPr lang="ru-RU" dirty="0">
                <a:latin typeface="Myriad Pro" pitchFamily="34" charset="0"/>
              </a:rPr>
              <a:t>года в ассортимент компании планируется </a:t>
            </a:r>
            <a:r>
              <a:rPr lang="ru-RU" dirty="0" smtClean="0">
                <a:latin typeface="Myriad Pro" pitchFamily="34" charset="0"/>
              </a:rPr>
              <a:t>ввести</a:t>
            </a:r>
          </a:p>
          <a:p>
            <a:pPr eaLnBrk="1" hangingPunct="1"/>
            <a:r>
              <a:rPr lang="ru-RU" b="1" dirty="0" smtClean="0">
                <a:solidFill>
                  <a:srgbClr val="FFC000"/>
                </a:solidFill>
                <a:latin typeface="Myriad Pro" pitchFamily="34" charset="0"/>
              </a:rPr>
              <a:t>93</a:t>
            </a:r>
            <a:r>
              <a:rPr lang="ru-RU" b="1" dirty="0" smtClean="0">
                <a:latin typeface="Myriad Pro" pitchFamily="34" charset="0"/>
              </a:rPr>
              <a:t> </a:t>
            </a:r>
            <a:r>
              <a:rPr lang="ru-RU" dirty="0">
                <a:latin typeface="Myriad Pro" pitchFamily="34" charset="0"/>
              </a:rPr>
              <a:t>новых номенклатурных </a:t>
            </a:r>
            <a:r>
              <a:rPr lang="ru-RU" dirty="0" smtClean="0">
                <a:latin typeface="Myriad Pro" pitchFamily="34" charset="0"/>
              </a:rPr>
              <a:t>группы, </a:t>
            </a:r>
            <a:r>
              <a:rPr lang="ru-RU" dirty="0">
                <a:latin typeface="Myriad Pro" pitchFamily="34" charset="0"/>
              </a:rPr>
              <a:t>еще в </a:t>
            </a:r>
            <a:r>
              <a:rPr lang="ru-RU" b="1" dirty="0" smtClean="0">
                <a:solidFill>
                  <a:srgbClr val="FFC000"/>
                </a:solidFill>
                <a:latin typeface="Myriad Pro" pitchFamily="34" charset="0"/>
              </a:rPr>
              <a:t>57</a:t>
            </a:r>
            <a:r>
              <a:rPr lang="ru-RU" b="1" dirty="0" smtClean="0">
                <a:latin typeface="Myriad Pro" pitchFamily="34" charset="0"/>
              </a:rPr>
              <a:t> </a:t>
            </a:r>
            <a:r>
              <a:rPr lang="ru-RU" dirty="0">
                <a:latin typeface="Myriad Pro" pitchFamily="34" charset="0"/>
              </a:rPr>
              <a:t>группах планируется расширение. </a:t>
            </a:r>
          </a:p>
          <a:p>
            <a:pPr eaLnBrk="1" hangingPunct="1"/>
            <a:r>
              <a:rPr lang="ru-RU" dirty="0">
                <a:latin typeface="Myriad Pro" pitchFamily="34" charset="0"/>
              </a:rPr>
              <a:t>К концу </a:t>
            </a:r>
            <a:r>
              <a:rPr lang="ru-RU" dirty="0" smtClean="0">
                <a:latin typeface="Myriad Pro" pitchFamily="34" charset="0"/>
              </a:rPr>
              <a:t>2021 </a:t>
            </a:r>
            <a:r>
              <a:rPr lang="ru-RU" dirty="0">
                <a:latin typeface="Myriad Pro" pitchFamily="34" charset="0"/>
              </a:rPr>
              <a:t>года в ассортименте компании будут </a:t>
            </a:r>
            <a:r>
              <a:rPr lang="ru-RU" dirty="0" smtClean="0">
                <a:latin typeface="Myriad Pro" pitchFamily="34" charset="0"/>
              </a:rPr>
              <a:t>представлены</a:t>
            </a:r>
          </a:p>
          <a:p>
            <a:pPr eaLnBrk="1" hangingPunct="1"/>
            <a:r>
              <a:rPr lang="ru-RU" b="1" dirty="0" smtClean="0">
                <a:solidFill>
                  <a:srgbClr val="FFC000"/>
                </a:solidFill>
                <a:latin typeface="Myriad Pro" pitchFamily="34" charset="0"/>
              </a:rPr>
              <a:t>857</a:t>
            </a:r>
            <a:r>
              <a:rPr lang="ru-RU" b="1" dirty="0" smtClean="0">
                <a:latin typeface="Myriad Pro" pitchFamily="34" charset="0"/>
              </a:rPr>
              <a:t> </a:t>
            </a:r>
            <a:r>
              <a:rPr lang="ru-RU" dirty="0">
                <a:latin typeface="Myriad Pro" pitchFamily="34" charset="0"/>
              </a:rPr>
              <a:t>номенклатурных </a:t>
            </a:r>
            <a:r>
              <a:rPr lang="ru-RU" dirty="0" smtClean="0">
                <a:latin typeface="Myriad Pro" pitchFamily="34" charset="0"/>
              </a:rPr>
              <a:t>группы продукции.</a:t>
            </a:r>
            <a:endParaRPr lang="ru-RU" dirty="0">
              <a:latin typeface="Myriad Pro" pitchFamily="34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772207"/>
              </p:ext>
            </p:extLst>
          </p:nvPr>
        </p:nvGraphicFramePr>
        <p:xfrm>
          <a:off x="305416" y="2132856"/>
          <a:ext cx="8569647" cy="4071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1"/>
          <p:cNvSpPr txBox="1"/>
          <p:nvPr/>
        </p:nvSpPr>
        <p:spPr>
          <a:xfrm>
            <a:off x="7632201" y="2113447"/>
            <a:ext cx="484001" cy="277700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>
                <a:solidFill>
                  <a:srgbClr val="FFC000"/>
                </a:solidFill>
                <a:latin typeface="Myriad Pro" pitchFamily="34" charset="0"/>
                <a:ea typeface="ＭＳ Ｐゴシック" pitchFamily="34" charset="-128"/>
                <a:cs typeface="Arial" charset="0"/>
              </a:rPr>
              <a:t>+</a:t>
            </a:r>
            <a:r>
              <a:rPr lang="ru-RU" sz="1200" b="1" dirty="0">
                <a:solidFill>
                  <a:srgbClr val="FFC000"/>
                </a:solidFill>
                <a:latin typeface="Myriad Pro" pitchFamily="34" charset="0"/>
                <a:ea typeface="ＭＳ Ｐゴシック" pitchFamily="34" charset="-128"/>
                <a:cs typeface="Arial" charset="0"/>
              </a:rPr>
              <a:t>1500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7236296" y="3284984"/>
            <a:ext cx="395907" cy="27282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>
                <a:solidFill>
                  <a:srgbClr val="FFC000"/>
                </a:solidFill>
                <a:latin typeface="Myriad Pro" pitchFamily="34" charset="0"/>
                <a:ea typeface="ＭＳ Ｐゴシック" pitchFamily="34" charset="-128"/>
                <a:cs typeface="Arial" charset="0"/>
              </a:rPr>
              <a:t>+</a:t>
            </a:r>
            <a:r>
              <a:rPr lang="ru-RU" sz="1200" b="1" dirty="0">
                <a:solidFill>
                  <a:srgbClr val="FFC000"/>
                </a:solidFill>
                <a:latin typeface="Myriad Pro" pitchFamily="34" charset="0"/>
                <a:ea typeface="ＭＳ Ｐゴシック" pitchFamily="34" charset="-128"/>
                <a:cs typeface="Arial" charset="0"/>
              </a:rPr>
              <a:t>93</a:t>
            </a:r>
          </a:p>
        </p:txBody>
      </p:sp>
    </p:spTree>
    <p:extLst>
      <p:ext uri="{BB962C8B-B14F-4D97-AF65-F5344CB8AC3E}">
        <p14:creationId xmlns:p14="http://schemas.microsoft.com/office/powerpoint/2010/main" val="37177487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sz="4333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ПОДДЕРЖКА</a:t>
            </a:r>
            <a:br>
              <a:rPr lang="ru-RU" sz="4333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333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ПРОЕКТНЫХ ПРОДАЖ </a:t>
            </a:r>
            <a:endParaRPr lang="en-US" sz="4333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377588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42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505245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 txBox="1">
            <a:spLocks/>
          </p:cNvSpPr>
          <p:nvPr/>
        </p:nvSpPr>
        <p:spPr bwMode="auto">
          <a:xfrm>
            <a:off x="900113" y="2781300"/>
            <a:ext cx="8004175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>
              <a:spcAft>
                <a:spcPts val="400"/>
              </a:spcAft>
            </a:pPr>
            <a:r>
              <a:rPr lang="ru-RU" sz="3200" dirty="0" smtClean="0">
                <a:solidFill>
                  <a:schemeClr val="bg1"/>
                </a:solidFill>
                <a:latin typeface="Myriad Pro" pitchFamily="34" charset="0"/>
              </a:rPr>
              <a:t>ПРОДУКЦИЯ ДЛЯ МАЛОЭТАЖНОГО ЗАГОРОДНОГО ДОМОСТРОЕНИЯ</a:t>
            </a:r>
            <a:endParaRPr lang="ru-RU" sz="3200" dirty="0">
              <a:solidFill>
                <a:schemeClr val="bg1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2138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55776" y="132477"/>
            <a:ext cx="6408712" cy="864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КАБЕЛЬНО ПРОВОДНИКОВАЯ ПРОДУКЦИЯ и</a:t>
            </a:r>
            <a:b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</a:br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КАБЕЛЕНЕСУЩИЕ ИЗДЕЛИЯ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1" name="TextBox 25"/>
          <p:cNvSpPr txBox="1">
            <a:spLocks noChangeArrowheads="1"/>
          </p:cNvSpPr>
          <p:nvPr/>
        </p:nvSpPr>
        <p:spPr bwMode="auto">
          <a:xfrm>
            <a:off x="4677348" y="6218148"/>
            <a:ext cx="40711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Трубы гофрированные двустенные</a:t>
            </a:r>
          </a:p>
          <a:p>
            <a:pPr algn="ctr"/>
            <a:r>
              <a:rPr lang="ru-RU" sz="1400" dirty="0" smtClean="0"/>
              <a:t>из ПНД красные и синие</a:t>
            </a:r>
            <a:endParaRPr lang="ru-RU" sz="1400" dirty="0"/>
          </a:p>
        </p:txBody>
      </p:sp>
      <p:sp>
        <p:nvSpPr>
          <p:cNvPr id="22" name="TextBox 25"/>
          <p:cNvSpPr txBox="1">
            <a:spLocks noChangeArrowheads="1"/>
          </p:cNvSpPr>
          <p:nvPr/>
        </p:nvSpPr>
        <p:spPr bwMode="auto">
          <a:xfrm>
            <a:off x="251519" y="6218148"/>
            <a:ext cx="35634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Трубы гофрированные из ПНД</a:t>
            </a:r>
          </a:p>
          <a:p>
            <a:pPr algn="ctr"/>
            <a:r>
              <a:rPr lang="ru-RU" sz="1400" dirty="0" smtClean="0"/>
              <a:t>с зондом красные и синие</a:t>
            </a:r>
            <a:endParaRPr lang="ru-RU" sz="1400" dirty="0"/>
          </a:p>
        </p:txBody>
      </p:sp>
      <p:pic>
        <p:nvPicPr>
          <p:cNvPr id="972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558" y="4074355"/>
            <a:ext cx="2482535" cy="193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829690"/>
            <a:ext cx="2921030" cy="2446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65"/>
          <p:cNvGrpSpPr>
            <a:grpSpLocks/>
          </p:cNvGrpSpPr>
          <p:nvPr/>
        </p:nvGrpSpPr>
        <p:grpSpPr bwMode="auto">
          <a:xfrm>
            <a:off x="113639" y="4000196"/>
            <a:ext cx="1439863" cy="704850"/>
            <a:chOff x="2841111" y="1154112"/>
            <a:chExt cx="1386555" cy="838200"/>
          </a:xfrm>
        </p:grpSpPr>
        <p:pic>
          <p:nvPicPr>
            <p:cNvPr id="24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grpSp>
        <p:nvGrpSpPr>
          <p:cNvPr id="32" name="Группа 65"/>
          <p:cNvGrpSpPr>
            <a:grpSpLocks/>
          </p:cNvGrpSpPr>
          <p:nvPr/>
        </p:nvGrpSpPr>
        <p:grpSpPr bwMode="auto">
          <a:xfrm>
            <a:off x="266039" y="5100414"/>
            <a:ext cx="1439863" cy="704850"/>
            <a:chOff x="2841111" y="1154112"/>
            <a:chExt cx="1386555" cy="838200"/>
          </a:xfrm>
        </p:grpSpPr>
        <p:pic>
          <p:nvPicPr>
            <p:cNvPr id="33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TextBox 18"/>
            <p:cNvSpPr txBox="1">
              <a:spLocks noChangeArrowheads="1"/>
            </p:cNvSpPr>
            <p:nvPr/>
          </p:nvSpPr>
          <p:spPr bwMode="auto">
            <a:xfrm rot="20991461">
              <a:off x="2941983" y="1325197"/>
              <a:ext cx="1216043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КРАСНАЯ-СЕНТЯБРЬ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grpSp>
        <p:nvGrpSpPr>
          <p:cNvPr id="35" name="Группа 65"/>
          <p:cNvGrpSpPr>
            <a:grpSpLocks/>
          </p:cNvGrpSpPr>
          <p:nvPr/>
        </p:nvGrpSpPr>
        <p:grpSpPr bwMode="auto">
          <a:xfrm>
            <a:off x="5076353" y="5085184"/>
            <a:ext cx="1439863" cy="704850"/>
            <a:chOff x="2841111" y="1154112"/>
            <a:chExt cx="1386555" cy="838200"/>
          </a:xfrm>
        </p:grpSpPr>
        <p:pic>
          <p:nvPicPr>
            <p:cNvPr id="36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СИНЯЯ– ОКТЯБРЬ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grpSp>
        <p:nvGrpSpPr>
          <p:cNvPr id="38" name="Группа 65"/>
          <p:cNvGrpSpPr>
            <a:grpSpLocks/>
          </p:cNvGrpSpPr>
          <p:nvPr/>
        </p:nvGrpSpPr>
        <p:grpSpPr bwMode="auto">
          <a:xfrm>
            <a:off x="4139952" y="3948286"/>
            <a:ext cx="1439863" cy="704850"/>
            <a:chOff x="2841111" y="1154112"/>
            <a:chExt cx="1386555" cy="838200"/>
          </a:xfrm>
        </p:grpSpPr>
        <p:pic>
          <p:nvPicPr>
            <p:cNvPr id="39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sp>
        <p:nvSpPr>
          <p:cNvPr id="20" name="TextBox 25"/>
          <p:cNvSpPr txBox="1">
            <a:spLocks noChangeArrowheads="1"/>
          </p:cNvSpPr>
          <p:nvPr/>
        </p:nvSpPr>
        <p:spPr bwMode="auto">
          <a:xfrm>
            <a:off x="3462769" y="3390091"/>
            <a:ext cx="283742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Провод термостойкий РКГМ</a:t>
            </a:r>
            <a:endParaRPr lang="ru-RU" sz="1400" dirty="0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669" y="1362270"/>
            <a:ext cx="3041732" cy="2027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17" y="1129214"/>
            <a:ext cx="3521195" cy="2349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TextBox 25"/>
          <p:cNvSpPr txBox="1">
            <a:spLocks noChangeArrowheads="1"/>
          </p:cNvSpPr>
          <p:nvPr/>
        </p:nvSpPr>
        <p:spPr bwMode="auto">
          <a:xfrm>
            <a:off x="179512" y="3409255"/>
            <a:ext cx="283742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Кабель </a:t>
            </a:r>
            <a:r>
              <a:rPr lang="en-US" sz="1400" dirty="0" smtClean="0"/>
              <a:t>NYM-O </a:t>
            </a:r>
            <a:r>
              <a:rPr lang="ru-RU" sz="1400" dirty="0" smtClean="0"/>
              <a:t>и </a:t>
            </a:r>
            <a:r>
              <a:rPr lang="en-US" sz="1400" dirty="0" smtClean="0"/>
              <a:t>NYM-J</a:t>
            </a:r>
            <a:endParaRPr lang="ru-RU" sz="1400" dirty="0"/>
          </a:p>
        </p:txBody>
      </p:sp>
      <p:grpSp>
        <p:nvGrpSpPr>
          <p:cNvPr id="29" name="Группа 65"/>
          <p:cNvGrpSpPr>
            <a:grpSpLocks/>
          </p:cNvGrpSpPr>
          <p:nvPr/>
        </p:nvGrpSpPr>
        <p:grpSpPr bwMode="auto">
          <a:xfrm>
            <a:off x="395536" y="1052736"/>
            <a:ext cx="1439863" cy="704850"/>
            <a:chOff x="2841111" y="1154112"/>
            <a:chExt cx="1386555" cy="838200"/>
          </a:xfrm>
        </p:grpSpPr>
        <p:pic>
          <p:nvPicPr>
            <p:cNvPr id="30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grpSp>
        <p:nvGrpSpPr>
          <p:cNvPr id="41" name="Группа 65"/>
          <p:cNvGrpSpPr>
            <a:grpSpLocks/>
          </p:cNvGrpSpPr>
          <p:nvPr/>
        </p:nvGrpSpPr>
        <p:grpSpPr bwMode="auto">
          <a:xfrm>
            <a:off x="3276153" y="1052736"/>
            <a:ext cx="1439863" cy="704850"/>
            <a:chOff x="2841111" y="1154112"/>
            <a:chExt cx="1386555" cy="838200"/>
          </a:xfrm>
        </p:grpSpPr>
        <p:pic>
          <p:nvPicPr>
            <p:cNvPr id="42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083" flipV="1">
            <a:off x="6695519" y="2725998"/>
            <a:ext cx="2022990" cy="573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7399848" y="1528172"/>
            <a:ext cx="1438806" cy="126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TextBox 25"/>
          <p:cNvSpPr txBox="1">
            <a:spLocks noChangeArrowheads="1"/>
          </p:cNvSpPr>
          <p:nvPr/>
        </p:nvSpPr>
        <p:spPr bwMode="auto">
          <a:xfrm>
            <a:off x="6271081" y="3376156"/>
            <a:ext cx="283742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Провод ПВС белый и черный</a:t>
            </a:r>
            <a:endParaRPr lang="ru-RU" sz="1400" dirty="0"/>
          </a:p>
        </p:txBody>
      </p:sp>
      <p:grpSp>
        <p:nvGrpSpPr>
          <p:cNvPr id="48" name="Группа 65"/>
          <p:cNvGrpSpPr>
            <a:grpSpLocks/>
          </p:cNvGrpSpPr>
          <p:nvPr/>
        </p:nvGrpSpPr>
        <p:grpSpPr bwMode="auto">
          <a:xfrm>
            <a:off x="6300192" y="1170542"/>
            <a:ext cx="1439863" cy="704850"/>
            <a:chOff x="2841111" y="1154112"/>
            <a:chExt cx="1386555" cy="838200"/>
          </a:xfrm>
        </p:grpSpPr>
        <p:pic>
          <p:nvPicPr>
            <p:cNvPr id="49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0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02321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55776" y="132477"/>
            <a:ext cx="6408712" cy="864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pPr algn="ctr"/>
            <a:r>
              <a:rPr lang="ru-RU" sz="1800" b="0" dirty="0" smtClean="0">
                <a:solidFill>
                  <a:schemeClr val="bg1"/>
                </a:solidFill>
                <a:latin typeface="Myriad Pro" pitchFamily="34" charset="0"/>
                <a:ea typeface="+mn-ea"/>
                <a:cs typeface="+mn-cs"/>
              </a:rPr>
              <a:t>КАБЕЛЬНО-ПРОВОДНИКОВАЯ ПРОДУКЦИЯ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11" name="TextBox 25"/>
          <p:cNvSpPr txBox="1">
            <a:spLocks noChangeArrowheads="1"/>
          </p:cNvSpPr>
          <p:nvPr/>
        </p:nvSpPr>
        <p:spPr bwMode="auto">
          <a:xfrm>
            <a:off x="3275857" y="3053730"/>
            <a:ext cx="280298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Огнестойкий кабель КПС/</a:t>
            </a:r>
            <a:r>
              <a:rPr lang="ru-RU" sz="1400" dirty="0" err="1" smtClean="0"/>
              <a:t>КПСЭнг</a:t>
            </a:r>
            <a:r>
              <a:rPr lang="ru-RU" sz="1400" dirty="0" smtClean="0"/>
              <a:t>(А) </a:t>
            </a:r>
            <a:r>
              <a:rPr lang="en-US" sz="1400" dirty="0"/>
              <a:t>FRLS, </a:t>
            </a:r>
            <a:r>
              <a:rPr lang="en-US" sz="1400" dirty="0" smtClean="0"/>
              <a:t>FRHF, </a:t>
            </a:r>
            <a:r>
              <a:rPr lang="en-US" sz="1400" dirty="0" err="1" smtClean="0"/>
              <a:t>FRLSLTx</a:t>
            </a:r>
            <a:r>
              <a:rPr lang="en-US" sz="1400" dirty="0" smtClean="0"/>
              <a:t> </a:t>
            </a:r>
            <a:endParaRPr lang="ru-RU" sz="14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209793"/>
            <a:ext cx="2736304" cy="182477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5" y="1196752"/>
            <a:ext cx="2782122" cy="1855328"/>
          </a:xfrm>
          <a:prstGeom prst="rect">
            <a:avLst/>
          </a:prstGeom>
        </p:spPr>
      </p:pic>
      <p:sp>
        <p:nvSpPr>
          <p:cNvPr id="20" name="TextBox 25"/>
          <p:cNvSpPr txBox="1">
            <a:spLocks noChangeArrowheads="1"/>
          </p:cNvSpPr>
          <p:nvPr/>
        </p:nvSpPr>
        <p:spPr bwMode="auto">
          <a:xfrm>
            <a:off x="6012160" y="3052080"/>
            <a:ext cx="30243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Кабель витая пара </a:t>
            </a:r>
            <a:r>
              <a:rPr lang="en-US" sz="1400" dirty="0" smtClean="0"/>
              <a:t>F/UTP</a:t>
            </a:r>
          </a:p>
          <a:p>
            <a:pPr algn="ctr"/>
            <a:r>
              <a:rPr lang="ru-RU" sz="1400" dirty="0" smtClean="0"/>
              <a:t>с тросом для наружной прокладки</a:t>
            </a:r>
            <a:endParaRPr lang="ru-RU" sz="1400" dirty="0"/>
          </a:p>
        </p:txBody>
      </p:sp>
      <p:grpSp>
        <p:nvGrpSpPr>
          <p:cNvPr id="15" name="Группа 65"/>
          <p:cNvGrpSpPr>
            <a:grpSpLocks/>
          </p:cNvGrpSpPr>
          <p:nvPr/>
        </p:nvGrpSpPr>
        <p:grpSpPr bwMode="auto">
          <a:xfrm>
            <a:off x="3270825" y="1124744"/>
            <a:ext cx="1439863" cy="704850"/>
            <a:chOff x="2841111" y="1154112"/>
            <a:chExt cx="1386555" cy="838200"/>
          </a:xfrm>
        </p:grpSpPr>
        <p:pic>
          <p:nvPicPr>
            <p:cNvPr id="16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sp>
        <p:nvSpPr>
          <p:cNvPr id="30" name="TextBox 20"/>
          <p:cNvSpPr txBox="1">
            <a:spLocks noChangeArrowheads="1"/>
          </p:cNvSpPr>
          <p:nvPr/>
        </p:nvSpPr>
        <p:spPr bwMode="auto">
          <a:xfrm>
            <a:off x="251520" y="3039343"/>
            <a:ext cx="275872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Саморегулирующийся кабель «</a:t>
            </a:r>
            <a:r>
              <a:rPr lang="ru-RU" sz="1400" dirty="0" err="1"/>
              <a:t>Стоплёд</a:t>
            </a:r>
            <a:r>
              <a:rPr lang="ru-RU" sz="1400" dirty="0"/>
              <a:t>» в комплектах:</a:t>
            </a:r>
          </a:p>
          <a:p>
            <a:pPr algn="ctr"/>
            <a:r>
              <a:rPr lang="ru-RU" sz="1400" dirty="0"/>
              <a:t>на трубу, в трубу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77072"/>
            <a:ext cx="1918608" cy="1232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908" y="4085253"/>
            <a:ext cx="198022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TextBox 20"/>
          <p:cNvSpPr txBox="1">
            <a:spLocks noChangeArrowheads="1"/>
          </p:cNvSpPr>
          <p:nvPr/>
        </p:nvSpPr>
        <p:spPr bwMode="auto">
          <a:xfrm>
            <a:off x="251520" y="6074712"/>
            <a:ext cx="275872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Кабель КВК. Комбинированный кабель для систем видеонаблюдения</a:t>
            </a:r>
            <a:endParaRPr lang="ru-RU" sz="1400" dirty="0"/>
          </a:p>
        </p:txBody>
      </p:sp>
      <p:pic>
        <p:nvPicPr>
          <p:cNvPr id="45" name="Picture 7" descr="\\profile\redirected-wst$\yakushin\Рабочий стол\ПуВ, ПуГВ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4057" flipH="1">
            <a:off x="3453420" y="5337084"/>
            <a:ext cx="1206133" cy="651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20"/>
          <p:cNvSpPr txBox="1">
            <a:spLocks noChangeArrowheads="1"/>
          </p:cNvSpPr>
          <p:nvPr/>
        </p:nvSpPr>
        <p:spPr bwMode="auto">
          <a:xfrm>
            <a:off x="3253431" y="6074712"/>
            <a:ext cx="27587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Провода установочные </a:t>
            </a:r>
            <a:r>
              <a:rPr lang="ru-RU" sz="1400" dirty="0" err="1" smtClean="0"/>
              <a:t>ПуВ</a:t>
            </a:r>
            <a:r>
              <a:rPr lang="ru-RU" sz="1400" dirty="0" smtClean="0"/>
              <a:t> </a:t>
            </a:r>
            <a:r>
              <a:rPr lang="ru-RU" sz="1400" dirty="0"/>
              <a:t>(</a:t>
            </a:r>
            <a:r>
              <a:rPr lang="ru-RU" sz="1400" dirty="0" smtClean="0"/>
              <a:t>ПВ-1) и </a:t>
            </a:r>
            <a:r>
              <a:rPr lang="ru-RU" sz="1400" dirty="0" err="1" smtClean="0"/>
              <a:t>ПуГВ</a:t>
            </a:r>
            <a:r>
              <a:rPr lang="ru-RU" sz="1400" dirty="0" smtClean="0"/>
              <a:t> </a:t>
            </a:r>
            <a:r>
              <a:rPr lang="ru-RU" sz="1400" dirty="0"/>
              <a:t>(</a:t>
            </a:r>
            <a:r>
              <a:rPr lang="ru-RU" sz="1400" dirty="0" smtClean="0"/>
              <a:t>ПВ-3)</a:t>
            </a:r>
            <a:endParaRPr lang="ru-RU" sz="1400" dirty="0"/>
          </a:p>
        </p:txBody>
      </p:sp>
      <p:sp>
        <p:nvSpPr>
          <p:cNvPr id="47" name="TextBox 20"/>
          <p:cNvSpPr txBox="1">
            <a:spLocks noChangeArrowheads="1"/>
          </p:cNvSpPr>
          <p:nvPr/>
        </p:nvSpPr>
        <p:spPr bwMode="auto">
          <a:xfrm>
            <a:off x="6133751" y="6093296"/>
            <a:ext cx="27587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Провод нагревательный ПНСВ 1,2 мм и 3 мм</a:t>
            </a:r>
            <a:endParaRPr lang="ru-RU" sz="14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25" y="5157192"/>
            <a:ext cx="1174524" cy="949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05064"/>
            <a:ext cx="1932235" cy="181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9" y="1133221"/>
            <a:ext cx="2811929" cy="1901345"/>
          </a:xfrm>
          <a:prstGeom prst="rect">
            <a:avLst/>
          </a:prstGeom>
        </p:spPr>
      </p:pic>
      <p:grpSp>
        <p:nvGrpSpPr>
          <p:cNvPr id="41" name="Группа 65"/>
          <p:cNvGrpSpPr>
            <a:grpSpLocks/>
          </p:cNvGrpSpPr>
          <p:nvPr/>
        </p:nvGrpSpPr>
        <p:grpSpPr bwMode="auto">
          <a:xfrm>
            <a:off x="107801" y="908720"/>
            <a:ext cx="1439863" cy="704850"/>
            <a:chOff x="2841111" y="1154112"/>
            <a:chExt cx="1386555" cy="838200"/>
          </a:xfrm>
        </p:grpSpPr>
        <p:pic>
          <p:nvPicPr>
            <p:cNvPr id="42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TextBox 18"/>
            <p:cNvSpPr txBox="1">
              <a:spLocks noChangeArrowheads="1"/>
            </p:cNvSpPr>
            <p:nvPr/>
          </p:nvSpPr>
          <p:spPr bwMode="auto">
            <a:xfrm rot="20991461">
              <a:off x="2969348" y="1420251"/>
              <a:ext cx="1129146" cy="292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ноябрь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06705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55776" y="132477"/>
            <a:ext cx="6408712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800" b="0" dirty="0" smtClean="0">
                <a:solidFill>
                  <a:schemeClr val="bg1"/>
                </a:solidFill>
                <a:latin typeface="Myriad Pro" pitchFamily="34" charset="0"/>
                <a:ea typeface="+mn-ea"/>
                <a:cs typeface="+mn-cs"/>
              </a:rPr>
              <a:t>КАБЕЛЬНО-ПРОВОДНИКОВАЯ ПРОДУКЦИЯ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14" name="TextBox 25"/>
          <p:cNvSpPr txBox="1">
            <a:spLocks noChangeArrowheads="1"/>
          </p:cNvSpPr>
          <p:nvPr/>
        </p:nvSpPr>
        <p:spPr bwMode="auto">
          <a:xfrm>
            <a:off x="3347864" y="6046269"/>
            <a:ext cx="28029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Коаксиальный кабель</a:t>
            </a:r>
          </a:p>
          <a:p>
            <a:pPr algn="ctr"/>
            <a:r>
              <a:rPr lang="en-US" sz="1400" dirty="0" smtClean="0"/>
              <a:t>SAT-703</a:t>
            </a:r>
            <a:endParaRPr lang="ru-RU" sz="1400" dirty="0"/>
          </a:p>
        </p:txBody>
      </p:sp>
      <p:sp>
        <p:nvSpPr>
          <p:cNvPr id="18" name="TextBox 25"/>
          <p:cNvSpPr txBox="1">
            <a:spLocks noChangeArrowheads="1"/>
          </p:cNvSpPr>
          <p:nvPr/>
        </p:nvSpPr>
        <p:spPr bwMode="auto">
          <a:xfrm>
            <a:off x="6300192" y="6046269"/>
            <a:ext cx="24456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Ретро провод </a:t>
            </a:r>
            <a:r>
              <a:rPr lang="en-US" sz="1400" dirty="0" smtClean="0"/>
              <a:t>TV+INTERNET</a:t>
            </a:r>
            <a:r>
              <a:rPr lang="ru-RU" sz="1400" dirty="0" smtClean="0"/>
              <a:t> витой</a:t>
            </a:r>
            <a:endParaRPr lang="ru-RU" sz="1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518" y="3952167"/>
            <a:ext cx="2615154" cy="1743981"/>
          </a:xfrm>
          <a:prstGeom prst="rect">
            <a:avLst/>
          </a:prstGeom>
        </p:spPr>
      </p:pic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6722" y="3919066"/>
            <a:ext cx="1456382" cy="1489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3" name="Группа 65"/>
          <p:cNvGrpSpPr>
            <a:grpSpLocks/>
          </p:cNvGrpSpPr>
          <p:nvPr/>
        </p:nvGrpSpPr>
        <p:grpSpPr bwMode="auto">
          <a:xfrm>
            <a:off x="6878425" y="3271987"/>
            <a:ext cx="1439863" cy="704850"/>
            <a:chOff x="2841111" y="1154112"/>
            <a:chExt cx="1386555" cy="838200"/>
          </a:xfrm>
        </p:grpSpPr>
        <p:pic>
          <p:nvPicPr>
            <p:cNvPr id="24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22" y="3797783"/>
            <a:ext cx="1828154" cy="126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5509037"/>
            <a:ext cx="1871757" cy="53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5013176"/>
            <a:ext cx="1609818" cy="52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TextBox 25"/>
          <p:cNvSpPr txBox="1">
            <a:spLocks noChangeArrowheads="1"/>
          </p:cNvSpPr>
          <p:nvPr/>
        </p:nvSpPr>
        <p:spPr bwMode="auto">
          <a:xfrm>
            <a:off x="395536" y="6165304"/>
            <a:ext cx="280298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Шнур ШВВП белый и черный</a:t>
            </a:r>
            <a:endParaRPr lang="ru-RU" sz="1400" dirty="0"/>
          </a:p>
        </p:txBody>
      </p:sp>
      <p:grpSp>
        <p:nvGrpSpPr>
          <p:cNvPr id="35" name="Группа 65"/>
          <p:cNvGrpSpPr>
            <a:grpSpLocks/>
          </p:cNvGrpSpPr>
          <p:nvPr/>
        </p:nvGrpSpPr>
        <p:grpSpPr bwMode="auto">
          <a:xfrm>
            <a:off x="2195736" y="3429000"/>
            <a:ext cx="1439863" cy="704850"/>
            <a:chOff x="2841111" y="1154112"/>
            <a:chExt cx="1386555" cy="838200"/>
          </a:xfrm>
        </p:grpSpPr>
        <p:pic>
          <p:nvPicPr>
            <p:cNvPr id="36" name="Picture 56" descr="F:\Untitled-7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253" y="4485790"/>
            <a:ext cx="1107982" cy="375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961" y="5061188"/>
            <a:ext cx="1063274" cy="352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940" y="5528102"/>
            <a:ext cx="1107958" cy="36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47" y="4028823"/>
            <a:ext cx="1025919" cy="339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77" y="980728"/>
            <a:ext cx="2712639" cy="18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25"/>
          <p:cNvSpPr txBox="1">
            <a:spLocks noChangeArrowheads="1"/>
          </p:cNvSpPr>
          <p:nvPr/>
        </p:nvSpPr>
        <p:spPr bwMode="auto">
          <a:xfrm>
            <a:off x="323528" y="2689756"/>
            <a:ext cx="28029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Кабель витая пара:</a:t>
            </a:r>
          </a:p>
          <a:p>
            <a:pPr algn="ctr"/>
            <a:r>
              <a:rPr lang="ru-RU" sz="1400" dirty="0" smtClean="0"/>
              <a:t>25 м, 50 м, 100 м</a:t>
            </a:r>
            <a:endParaRPr lang="ru-RU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996477"/>
            <a:ext cx="2820144" cy="1877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353194" y="2833191"/>
            <a:ext cx="280298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Кабель витая пара 305 м</a:t>
            </a:r>
            <a:endParaRPr lang="ru-RU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96477"/>
            <a:ext cx="2847106" cy="188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6161506" y="2852936"/>
            <a:ext cx="280298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Провод ПВС ЭКО беж. и </a:t>
            </a:r>
            <a:r>
              <a:rPr lang="ru-RU" sz="1400" dirty="0" err="1" smtClean="0"/>
              <a:t>кор</a:t>
            </a:r>
            <a:r>
              <a:rPr lang="ru-RU" sz="1400" dirty="0" smtClean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0052338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5816" y="132477"/>
            <a:ext cx="6120680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ea typeface="+mn-ea"/>
                <a:cs typeface="+mn-cs"/>
              </a:rPr>
              <a:t>КОРПУСА ЭЛЕКТРОЩИТОВ ПЛАСТИКОВЫЕ</a:t>
            </a:r>
            <a:endParaRPr lang="ru-RU" sz="16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5" name="TextBox 25"/>
          <p:cNvSpPr txBox="1">
            <a:spLocks noChangeArrowheads="1"/>
          </p:cNvSpPr>
          <p:nvPr/>
        </p:nvSpPr>
        <p:spPr bwMode="auto">
          <a:xfrm>
            <a:off x="323528" y="3429000"/>
            <a:ext cx="42484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Щиты </a:t>
            </a:r>
            <a:r>
              <a:rPr lang="ru-RU" sz="1400" dirty="0" err="1" smtClean="0"/>
              <a:t>полиэстеровые</a:t>
            </a:r>
            <a:r>
              <a:rPr lang="ru-RU" sz="1400" dirty="0" smtClean="0"/>
              <a:t> с монтажной панелью</a:t>
            </a:r>
          </a:p>
          <a:p>
            <a:pPr algn="ctr"/>
            <a:r>
              <a:rPr lang="ru-RU" sz="1400" dirty="0" smtClean="0"/>
              <a:t>ЩПМП (антивандальные)</a:t>
            </a:r>
            <a:endParaRPr lang="ru-RU" sz="1400" dirty="0"/>
          </a:p>
        </p:txBody>
      </p:sp>
      <p:sp>
        <p:nvSpPr>
          <p:cNvPr id="12" name="TextBox 25"/>
          <p:cNvSpPr txBox="1">
            <a:spLocks noChangeArrowheads="1"/>
          </p:cNvSpPr>
          <p:nvPr/>
        </p:nvSpPr>
        <p:spPr bwMode="auto">
          <a:xfrm>
            <a:off x="4932040" y="3409255"/>
            <a:ext cx="403244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Корпуса вводного устройства</a:t>
            </a:r>
            <a:endParaRPr lang="ru-RU" sz="1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24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60" y="1052736"/>
            <a:ext cx="3981980" cy="2318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149080"/>
            <a:ext cx="150872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00054"/>
            <a:ext cx="1209029" cy="1174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485" y="4535700"/>
            <a:ext cx="1524676" cy="150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25"/>
          <p:cNvSpPr txBox="1">
            <a:spLocks noChangeArrowheads="1"/>
          </p:cNvSpPr>
          <p:nvPr/>
        </p:nvSpPr>
        <p:spPr bwMode="auto">
          <a:xfrm>
            <a:off x="4932040" y="6093296"/>
            <a:ext cx="35283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Боксы пластиковые ЩРН и ЩРВ. </a:t>
            </a:r>
            <a:r>
              <a:rPr lang="en-US" sz="1400" dirty="0" smtClean="0"/>
              <a:t>IP40 </a:t>
            </a:r>
            <a:r>
              <a:rPr lang="ru-RU" sz="1400" dirty="0" smtClean="0"/>
              <a:t>(</a:t>
            </a:r>
            <a:r>
              <a:rPr lang="ru-RU" sz="1400" dirty="0" err="1" smtClean="0"/>
              <a:t>встр</a:t>
            </a:r>
            <a:r>
              <a:rPr lang="ru-RU" sz="1400" dirty="0" smtClean="0"/>
              <a:t>.) и </a:t>
            </a:r>
            <a:r>
              <a:rPr lang="en-US" sz="1400" dirty="0" smtClean="0"/>
              <a:t>IP41 </a:t>
            </a:r>
            <a:r>
              <a:rPr lang="ru-RU" sz="1400" dirty="0" smtClean="0"/>
              <a:t>(накл.) Народные</a:t>
            </a:r>
            <a:endParaRPr lang="ru-RU" sz="1400" dirty="0"/>
          </a:p>
        </p:txBody>
      </p:sp>
      <p:sp>
        <p:nvSpPr>
          <p:cNvPr id="37" name="TextBox 25"/>
          <p:cNvSpPr txBox="1">
            <a:spLocks noChangeArrowheads="1"/>
          </p:cNvSpPr>
          <p:nvPr/>
        </p:nvSpPr>
        <p:spPr bwMode="auto">
          <a:xfrm>
            <a:off x="611560" y="6093296"/>
            <a:ext cx="34563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Мультимедийные шкафы</a:t>
            </a:r>
            <a:endParaRPr lang="ru-RU" sz="1400" dirty="0"/>
          </a:p>
        </p:txBody>
      </p:sp>
      <p:pic>
        <p:nvPicPr>
          <p:cNvPr id="38" name="Picture 2" descr="D:\Гулиев\Слёт\Фото\ПО АРТИКУЛАМ TDM ELECTRIC\SQ09\TDM-SQ0915-02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09744"/>
            <a:ext cx="2592288" cy="172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D:\Гулиев\Слёт\Фото\ПО АРТИКУЛАМ TDM ELECTRIC\SQ09\TDM-SQ0906-060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660" y="1052736"/>
            <a:ext cx="3257417" cy="217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D:\Гулиев\Слёт\Фото\ПО АРТИКУЛАМ TDM ELECTRIC\SQ09\TDM-SQ0906-0602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52" r="23997"/>
          <a:stretch/>
        </p:blipFill>
        <p:spPr bwMode="auto">
          <a:xfrm>
            <a:off x="7215832" y="1052737"/>
            <a:ext cx="1532632" cy="217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1244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88" y="908720"/>
            <a:ext cx="4236228" cy="2829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5816" y="132477"/>
            <a:ext cx="6228184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600" b="0" dirty="0" smtClean="0">
                <a:solidFill>
                  <a:schemeClr val="bg1"/>
                </a:solidFill>
                <a:latin typeface="Myriad Pro" pitchFamily="34" charset="0"/>
                <a:ea typeface="+mn-ea"/>
                <a:cs typeface="+mn-cs"/>
              </a:rPr>
              <a:t>ОБОРУДОВАНИЕ АЛЬТЕРНАТИВНОГО ПИТАНИЯ и ЗАЩИТА</a:t>
            </a:r>
            <a:endParaRPr lang="ru-RU" sz="16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5" name="TextBox 25"/>
          <p:cNvSpPr txBox="1">
            <a:spLocks noChangeArrowheads="1"/>
          </p:cNvSpPr>
          <p:nvPr/>
        </p:nvSpPr>
        <p:spPr bwMode="auto">
          <a:xfrm>
            <a:off x="5436096" y="3337828"/>
            <a:ext cx="303150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Устройство автоматического ввода резерва АВР ПН/ПНД</a:t>
            </a:r>
            <a:endParaRPr lang="ru-RU" sz="1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836712"/>
            <a:ext cx="3913625" cy="2609899"/>
          </a:xfrm>
          <a:prstGeom prst="rect">
            <a:avLst/>
          </a:prstGeom>
        </p:spPr>
      </p:pic>
      <p:sp>
        <p:nvSpPr>
          <p:cNvPr id="17" name="TextBox 25"/>
          <p:cNvSpPr txBox="1">
            <a:spLocks noChangeArrowheads="1"/>
          </p:cNvSpPr>
          <p:nvPr/>
        </p:nvSpPr>
        <p:spPr bwMode="auto">
          <a:xfrm>
            <a:off x="1036439" y="3337828"/>
            <a:ext cx="317552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Блок автоматического ввода резерва </a:t>
            </a:r>
            <a:r>
              <a:rPr lang="ru-RU" sz="1400" dirty="0" smtClean="0"/>
              <a:t>БАВР </a:t>
            </a:r>
            <a:r>
              <a:rPr lang="ru-RU" sz="1400" dirty="0"/>
              <a:t>3П </a:t>
            </a:r>
            <a:r>
              <a:rPr lang="ru-RU" sz="1400" dirty="0" smtClean="0"/>
              <a:t>50; 63; 80; 100 </a:t>
            </a:r>
            <a:r>
              <a:rPr lang="ru-RU" sz="1400" dirty="0"/>
              <a:t>А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87" y="4059044"/>
            <a:ext cx="3233489" cy="2156333"/>
          </a:xfrm>
          <a:prstGeom prst="rect">
            <a:avLst/>
          </a:prstGeom>
        </p:spPr>
      </p:pic>
      <p:sp>
        <p:nvSpPr>
          <p:cNvPr id="21" name="TextBox 25"/>
          <p:cNvSpPr txBox="1">
            <a:spLocks noChangeArrowheads="1"/>
          </p:cNvSpPr>
          <p:nvPr/>
        </p:nvSpPr>
        <p:spPr bwMode="auto">
          <a:xfrm>
            <a:off x="611560" y="6218148"/>
            <a:ext cx="330549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Электродвигатели асинхронные</a:t>
            </a:r>
          </a:p>
          <a:p>
            <a:pPr algn="ctr"/>
            <a:r>
              <a:rPr lang="ru-RU" sz="1400" smtClean="0"/>
              <a:t>серии АИР. </a:t>
            </a:r>
            <a:r>
              <a:rPr lang="ru-RU" sz="1400" dirty="0" smtClean="0"/>
              <a:t>24 модели</a:t>
            </a:r>
            <a:endParaRPr lang="ru-RU" sz="1400" dirty="0"/>
          </a:p>
        </p:txBody>
      </p:sp>
      <p:sp>
        <p:nvSpPr>
          <p:cNvPr id="22" name="TextBox 25"/>
          <p:cNvSpPr txBox="1">
            <a:spLocks noChangeArrowheads="1"/>
          </p:cNvSpPr>
          <p:nvPr/>
        </p:nvSpPr>
        <p:spPr bwMode="auto">
          <a:xfrm>
            <a:off x="5010919" y="6237312"/>
            <a:ext cx="330549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Комплект заземления</a:t>
            </a:r>
          </a:p>
          <a:p>
            <a:pPr algn="ctr"/>
            <a:r>
              <a:rPr lang="ru-RU" sz="1400" dirty="0" smtClean="0"/>
              <a:t>для частного дома</a:t>
            </a:r>
            <a:endParaRPr lang="ru-RU" sz="1400" dirty="0"/>
          </a:p>
        </p:txBody>
      </p:sp>
      <p:grpSp>
        <p:nvGrpSpPr>
          <p:cNvPr id="24" name="Группа 65"/>
          <p:cNvGrpSpPr>
            <a:grpSpLocks/>
          </p:cNvGrpSpPr>
          <p:nvPr/>
        </p:nvGrpSpPr>
        <p:grpSpPr bwMode="auto">
          <a:xfrm>
            <a:off x="135259" y="4012591"/>
            <a:ext cx="1439863" cy="704850"/>
            <a:chOff x="2841111" y="1154112"/>
            <a:chExt cx="1386555" cy="838200"/>
          </a:xfrm>
        </p:grpSpPr>
        <p:pic>
          <p:nvPicPr>
            <p:cNvPr id="26" name="Picture 56" descr="F:\Untitled-7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Box 18"/>
            <p:cNvSpPr txBox="1">
              <a:spLocks noChangeArrowheads="1"/>
            </p:cNvSpPr>
            <p:nvPr/>
          </p:nvSpPr>
          <p:spPr bwMode="auto">
            <a:xfrm rot="20991461">
              <a:off x="2915355" y="1330286"/>
              <a:ext cx="1223241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Обмотка статора</a:t>
              </a:r>
              <a:endParaRPr lang="en-US" sz="1000" b="1" dirty="0" smtClean="0">
                <a:solidFill>
                  <a:srgbClr val="FF9900"/>
                </a:solidFill>
                <a:latin typeface="Myriad Pro" pitchFamily="34" charset="0"/>
              </a:endParaRP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МЕДЬ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pic>
        <p:nvPicPr>
          <p:cNvPr id="28" name="Picture 3" descr="D:\Гулиев\Слёт\Фото\ПО АРТИКУЛАМ TDM ELECTRIC\SQ24\TDM-SQ2402-00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344" y="3933056"/>
            <a:ext cx="3391080" cy="225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7816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5816" y="132477"/>
            <a:ext cx="6120680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600" b="0" dirty="0" smtClean="0">
                <a:solidFill>
                  <a:schemeClr val="bg1"/>
                </a:solidFill>
                <a:latin typeface="Myriad Pro" pitchFamily="34" charset="0"/>
                <a:ea typeface="+mn-ea"/>
                <a:cs typeface="+mn-cs"/>
              </a:rPr>
              <a:t>ОБОРУДОВАНИЕ ЗАЩИТЫ И АВТОМАТИЗАЦИИ</a:t>
            </a:r>
            <a:endParaRPr lang="ru-RU" sz="16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5" name="TextBox 25"/>
          <p:cNvSpPr txBox="1">
            <a:spLocks noChangeArrowheads="1"/>
          </p:cNvSpPr>
          <p:nvPr/>
        </p:nvSpPr>
        <p:spPr bwMode="auto">
          <a:xfrm>
            <a:off x="5846418" y="2967335"/>
            <a:ext cx="32620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Переключатели фаз ПФ. Питание </a:t>
            </a:r>
            <a:r>
              <a:rPr lang="ru-RU" sz="1200" dirty="0" err="1" smtClean="0"/>
              <a:t>приоритетн</a:t>
            </a:r>
            <a:r>
              <a:rPr lang="ru-RU" sz="1200" dirty="0" smtClean="0"/>
              <a:t> нагрузки при </a:t>
            </a:r>
            <a:r>
              <a:rPr lang="ru-RU" sz="1200" dirty="0" err="1" smtClean="0"/>
              <a:t>налич</a:t>
            </a:r>
            <a:r>
              <a:rPr lang="ru-RU" sz="1200" dirty="0" smtClean="0"/>
              <a:t>. 1-й из фаз</a:t>
            </a:r>
            <a:endParaRPr lang="ru-RU" sz="1200" dirty="0"/>
          </a:p>
        </p:txBody>
      </p:sp>
      <p:sp>
        <p:nvSpPr>
          <p:cNvPr id="14" name="TextBox 25"/>
          <p:cNvSpPr txBox="1">
            <a:spLocks noChangeArrowheads="1"/>
          </p:cNvSpPr>
          <p:nvPr/>
        </p:nvSpPr>
        <p:spPr bwMode="auto">
          <a:xfrm>
            <a:off x="179512" y="2970530"/>
            <a:ext cx="30243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Реле времени на </a:t>
            </a:r>
            <a:r>
              <a:rPr lang="en-US" sz="1200" dirty="0" smtClean="0"/>
              <a:t>DIN </a:t>
            </a:r>
            <a:r>
              <a:rPr lang="ru-RU" sz="1200" dirty="0" smtClean="0"/>
              <a:t>рейку. </a:t>
            </a:r>
            <a:r>
              <a:rPr lang="ru-RU" sz="1200" dirty="0" err="1" smtClean="0"/>
              <a:t>Вкл</a:t>
            </a:r>
            <a:r>
              <a:rPr lang="ru-RU" sz="1200" dirty="0" smtClean="0"/>
              <a:t>/</a:t>
            </a:r>
            <a:r>
              <a:rPr lang="ru-RU" sz="1200" dirty="0" err="1" smtClean="0"/>
              <a:t>выкл</a:t>
            </a:r>
            <a:r>
              <a:rPr lang="ru-RU" sz="1200" dirty="0" smtClean="0"/>
              <a:t> </a:t>
            </a:r>
            <a:r>
              <a:rPr lang="ru-RU" sz="1200" dirty="0" err="1" smtClean="0"/>
              <a:t>разл</a:t>
            </a:r>
            <a:r>
              <a:rPr lang="ru-RU" sz="1200" dirty="0" smtClean="0"/>
              <a:t>. </a:t>
            </a:r>
            <a:r>
              <a:rPr lang="ru-RU" sz="1200" dirty="0" err="1" smtClean="0"/>
              <a:t>оборуд</a:t>
            </a:r>
            <a:r>
              <a:rPr lang="ru-RU" sz="1200" dirty="0" smtClean="0"/>
              <a:t> с </a:t>
            </a:r>
            <a:r>
              <a:rPr lang="ru-RU" sz="1200" dirty="0" err="1" smtClean="0"/>
              <a:t>разн</a:t>
            </a:r>
            <a:r>
              <a:rPr lang="ru-RU" sz="1200" dirty="0" smtClean="0"/>
              <a:t>. врем интервалами</a:t>
            </a:r>
            <a:endParaRPr lang="ru-RU" sz="1200" dirty="0"/>
          </a:p>
        </p:txBody>
      </p:sp>
      <p:sp>
        <p:nvSpPr>
          <p:cNvPr id="12" name="TextBox 25"/>
          <p:cNvSpPr txBox="1">
            <a:spLocks noChangeArrowheads="1"/>
          </p:cNvSpPr>
          <p:nvPr/>
        </p:nvSpPr>
        <p:spPr bwMode="auto">
          <a:xfrm>
            <a:off x="489778" y="5540911"/>
            <a:ext cx="2498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Реле напряжения АЗМ-1М (компактное)</a:t>
            </a:r>
            <a:endParaRPr lang="ru-RU" sz="1200" dirty="0"/>
          </a:p>
        </p:txBody>
      </p:sp>
      <p:sp>
        <p:nvSpPr>
          <p:cNvPr id="13" name="TextBox 25"/>
          <p:cNvSpPr txBox="1">
            <a:spLocks noChangeArrowheads="1"/>
          </p:cNvSpPr>
          <p:nvPr/>
        </p:nvSpPr>
        <p:spPr bwMode="auto">
          <a:xfrm>
            <a:off x="6588224" y="5560075"/>
            <a:ext cx="21314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Реле напряжения РН2</a:t>
            </a:r>
          </a:p>
          <a:p>
            <a:pPr algn="ctr"/>
            <a:r>
              <a:rPr lang="ru-RU" sz="1200" dirty="0" smtClean="0"/>
              <a:t>(с дисплеем)</a:t>
            </a:r>
            <a:endParaRPr lang="ru-RU" sz="12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66" y="1061873"/>
            <a:ext cx="2678066" cy="17859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813" y="3860083"/>
            <a:ext cx="2678066" cy="17859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66" y="3859030"/>
            <a:ext cx="2678066" cy="17859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859030"/>
            <a:ext cx="2678066" cy="17859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067001"/>
            <a:ext cx="2678066" cy="17859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067001"/>
            <a:ext cx="2678066" cy="1785935"/>
          </a:xfrm>
          <a:prstGeom prst="rect">
            <a:avLst/>
          </a:prstGeom>
        </p:spPr>
      </p:pic>
      <p:sp>
        <p:nvSpPr>
          <p:cNvPr id="19" name="TextBox 25"/>
          <p:cNvSpPr txBox="1">
            <a:spLocks noChangeArrowheads="1"/>
          </p:cNvSpPr>
          <p:nvPr/>
        </p:nvSpPr>
        <p:spPr bwMode="auto">
          <a:xfrm>
            <a:off x="3203848" y="2967335"/>
            <a:ext cx="28220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Реле импульсные освещения РИО. Управление </a:t>
            </a:r>
            <a:r>
              <a:rPr lang="ru-RU" sz="1200" dirty="0" err="1" smtClean="0"/>
              <a:t>освещ</a:t>
            </a:r>
            <a:r>
              <a:rPr lang="ru-RU" sz="1200" dirty="0" smtClean="0"/>
              <a:t>. из </a:t>
            </a:r>
            <a:r>
              <a:rPr lang="ru-RU" sz="1200" dirty="0" err="1" smtClean="0"/>
              <a:t>разн</a:t>
            </a:r>
            <a:r>
              <a:rPr lang="ru-RU" sz="1200" dirty="0" smtClean="0"/>
              <a:t>. мест</a:t>
            </a:r>
            <a:endParaRPr lang="ru-RU" sz="1200" dirty="0"/>
          </a:p>
        </p:txBody>
      </p:sp>
      <p:sp>
        <p:nvSpPr>
          <p:cNvPr id="20" name="TextBox 25"/>
          <p:cNvSpPr txBox="1">
            <a:spLocks noChangeArrowheads="1"/>
          </p:cNvSpPr>
          <p:nvPr/>
        </p:nvSpPr>
        <p:spPr bwMode="auto">
          <a:xfrm>
            <a:off x="3635896" y="5593174"/>
            <a:ext cx="23042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Реле напряжения АЗМ (бюджетное)</a:t>
            </a:r>
            <a:endParaRPr lang="ru-RU" sz="1200" dirty="0"/>
          </a:p>
        </p:txBody>
      </p:sp>
      <p:grpSp>
        <p:nvGrpSpPr>
          <p:cNvPr id="21" name="Группа 65"/>
          <p:cNvGrpSpPr>
            <a:grpSpLocks/>
          </p:cNvGrpSpPr>
          <p:nvPr/>
        </p:nvGrpSpPr>
        <p:grpSpPr bwMode="auto">
          <a:xfrm>
            <a:off x="251520" y="3501008"/>
            <a:ext cx="1439863" cy="704850"/>
            <a:chOff x="2841111" y="1154112"/>
            <a:chExt cx="1386555" cy="838200"/>
          </a:xfrm>
        </p:grpSpPr>
        <p:pic>
          <p:nvPicPr>
            <p:cNvPr id="22" name="Picture 56" descr="F:\Untitled-7.pn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Box 18"/>
            <p:cNvSpPr txBox="1">
              <a:spLocks noChangeArrowheads="1"/>
            </p:cNvSpPr>
            <p:nvPr/>
          </p:nvSpPr>
          <p:spPr bwMode="auto">
            <a:xfrm rot="20991461">
              <a:off x="2939098" y="1327539"/>
              <a:ext cx="1200606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ЭКСКЛЮЗИВНО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24" name="TextBox 25"/>
          <p:cNvSpPr txBox="1">
            <a:spLocks noChangeArrowheads="1"/>
          </p:cNvSpPr>
          <p:nvPr/>
        </p:nvSpPr>
        <p:spPr bwMode="auto">
          <a:xfrm>
            <a:off x="1738801" y="6217567"/>
            <a:ext cx="571351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Защитное отключение нагрузки при скачках напряжения в сети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6098736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5814" y="132477"/>
            <a:ext cx="6120682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600" b="0" dirty="0" smtClean="0">
                <a:solidFill>
                  <a:schemeClr val="bg1"/>
                </a:solidFill>
                <a:latin typeface="Myriad Pro" pitchFamily="34" charset="0"/>
                <a:ea typeface="+mn-ea"/>
                <a:cs typeface="+mn-cs"/>
              </a:rPr>
              <a:t>МОДУЛЬНОЕ ОБОРУДОВАНИЕ</a:t>
            </a:r>
            <a:endParaRPr lang="ru-RU" sz="16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5" name="TextBox 25"/>
          <p:cNvSpPr txBox="1">
            <a:spLocks noChangeArrowheads="1"/>
          </p:cNvSpPr>
          <p:nvPr/>
        </p:nvSpPr>
        <p:spPr bwMode="auto">
          <a:xfrm>
            <a:off x="251520" y="3068960"/>
            <a:ext cx="266429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Автоматические выключатели </a:t>
            </a:r>
            <a:r>
              <a:rPr lang="ru-RU" sz="1400" dirty="0" smtClean="0"/>
              <a:t>ВА60-26 «КОМПАКТ»</a:t>
            </a:r>
            <a:endParaRPr lang="ru-RU" sz="1400" dirty="0"/>
          </a:p>
        </p:txBody>
      </p:sp>
      <p:sp>
        <p:nvSpPr>
          <p:cNvPr id="14" name="TextBox 25"/>
          <p:cNvSpPr txBox="1">
            <a:spLocks noChangeArrowheads="1"/>
          </p:cNvSpPr>
          <p:nvPr/>
        </p:nvSpPr>
        <p:spPr bwMode="auto">
          <a:xfrm>
            <a:off x="6250648" y="3114546"/>
            <a:ext cx="26060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Дифференциальные автоматы АВДТ 63</a:t>
            </a:r>
            <a:r>
              <a:rPr lang="en-US" sz="1400" dirty="0" smtClean="0"/>
              <a:t>S</a:t>
            </a:r>
            <a:endParaRPr lang="ru-RU" sz="1400" dirty="0"/>
          </a:p>
        </p:txBody>
      </p:sp>
      <p:sp>
        <p:nvSpPr>
          <p:cNvPr id="12" name="TextBox 25"/>
          <p:cNvSpPr txBox="1">
            <a:spLocks noChangeArrowheads="1"/>
          </p:cNvSpPr>
          <p:nvPr/>
        </p:nvSpPr>
        <p:spPr bwMode="auto">
          <a:xfrm>
            <a:off x="489778" y="6021288"/>
            <a:ext cx="249804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Дифференциальные автоматы </a:t>
            </a:r>
            <a:r>
              <a:rPr lang="ru-RU" sz="1400" dirty="0" smtClean="0"/>
              <a:t>АД12, 3 модуля</a:t>
            </a:r>
            <a:endParaRPr lang="ru-RU" sz="1400" dirty="0"/>
          </a:p>
        </p:txBody>
      </p:sp>
      <p:sp>
        <p:nvSpPr>
          <p:cNvPr id="13" name="TextBox 25"/>
          <p:cNvSpPr txBox="1">
            <a:spLocks noChangeArrowheads="1"/>
          </p:cNvSpPr>
          <p:nvPr/>
        </p:nvSpPr>
        <p:spPr bwMode="auto">
          <a:xfrm>
            <a:off x="6372200" y="6073551"/>
            <a:ext cx="25202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Контактор модульный с ручным управлением КМ63</a:t>
            </a:r>
            <a:endParaRPr lang="ru-RU" sz="1400" dirty="0"/>
          </a:p>
        </p:txBody>
      </p:sp>
      <p:sp>
        <p:nvSpPr>
          <p:cNvPr id="19" name="TextBox 25"/>
          <p:cNvSpPr txBox="1">
            <a:spLocks noChangeArrowheads="1"/>
          </p:cNvSpPr>
          <p:nvPr/>
        </p:nvSpPr>
        <p:spPr bwMode="auto">
          <a:xfrm>
            <a:off x="3240082" y="3121804"/>
            <a:ext cx="23762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Автоматические выключатели ВА47-60 6кА</a:t>
            </a:r>
            <a:endParaRPr lang="ru-RU" sz="1400" dirty="0"/>
          </a:p>
        </p:txBody>
      </p:sp>
      <p:sp>
        <p:nvSpPr>
          <p:cNvPr id="20" name="TextBox 25"/>
          <p:cNvSpPr txBox="1">
            <a:spLocks noChangeArrowheads="1"/>
          </p:cNvSpPr>
          <p:nvPr/>
        </p:nvSpPr>
        <p:spPr bwMode="auto">
          <a:xfrm>
            <a:off x="3275856" y="6040452"/>
            <a:ext cx="26642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Автоматические выключатели </a:t>
            </a:r>
            <a:r>
              <a:rPr lang="ru-RU" sz="1400" dirty="0" smtClean="0"/>
              <a:t>ВА47-100 125 А</a:t>
            </a:r>
            <a:endParaRPr lang="ru-RU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567" y="1278850"/>
            <a:ext cx="2753544" cy="1835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874" y="1304163"/>
            <a:ext cx="2677606" cy="1785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78" y="1304164"/>
            <a:ext cx="2651337" cy="1764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247" y="3933056"/>
            <a:ext cx="2856154" cy="1904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79" y="3933056"/>
            <a:ext cx="2856153" cy="1904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92" y="4091528"/>
            <a:ext cx="2376095" cy="1587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2556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5816" y="132477"/>
            <a:ext cx="6048671" cy="864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УМНЫЙ ДОМ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2405767" y="3111351"/>
            <a:ext cx="42722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Радиоуправляемые устройства в: розетку, монтажную коробку, патрон. </a:t>
            </a:r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Радиовыключатель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 и пульт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93787"/>
            <a:ext cx="1241430" cy="1047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767" y="1408696"/>
            <a:ext cx="1201034" cy="118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149" y="1166738"/>
            <a:ext cx="1109790" cy="162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081964"/>
            <a:ext cx="648072" cy="1842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605" y="1166738"/>
            <a:ext cx="867483" cy="1724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2" y="4003746"/>
            <a:ext cx="30480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05064"/>
            <a:ext cx="30480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156" y="4003747"/>
            <a:ext cx="30480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14"/>
          <p:cNvSpPr txBox="1">
            <a:spLocks noChangeArrowheads="1"/>
          </p:cNvSpPr>
          <p:nvPr/>
        </p:nvSpPr>
        <p:spPr bwMode="auto">
          <a:xfrm>
            <a:off x="2411760" y="6279703"/>
            <a:ext cx="42722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УЗО: на шнур, в розетку </a:t>
            </a:r>
            <a:r>
              <a:rPr lang="en-US" sz="1200" dirty="0" smtClean="0">
                <a:solidFill>
                  <a:srgbClr val="000000"/>
                </a:solidFill>
                <a:latin typeface="Myriad Pro" pitchFamily="34" charset="0"/>
              </a:rPr>
              <a:t>IP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40 и </a:t>
            </a:r>
            <a:r>
              <a:rPr lang="en-US" sz="1200" dirty="0" smtClean="0">
                <a:solidFill>
                  <a:srgbClr val="000000"/>
                </a:solidFill>
                <a:latin typeface="Myriad Pro" pitchFamily="34" charset="0"/>
              </a:rPr>
              <a:t>IP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44.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Защита электрооборудования в металлических корпусах</a:t>
            </a:r>
          </a:p>
        </p:txBody>
      </p:sp>
    </p:spTree>
    <p:extLst>
      <p:ext uri="{BB962C8B-B14F-4D97-AF65-F5344CB8AC3E}">
        <p14:creationId xmlns:p14="http://schemas.microsoft.com/office/powerpoint/2010/main" val="40144871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CF9D40-2FA5-413E-9301-EA5606B0ABA3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53667"/>
          <a:stretch>
            <a:fillRect/>
          </a:stretch>
        </p:blipFill>
        <p:spPr bwMode="auto">
          <a:xfrm>
            <a:off x="129205" y="1026988"/>
            <a:ext cx="951433" cy="109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r="56454"/>
          <a:stretch>
            <a:fillRect/>
          </a:stretch>
        </p:blipFill>
        <p:spPr bwMode="auto">
          <a:xfrm>
            <a:off x="1190332" y="1056179"/>
            <a:ext cx="841622" cy="1033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7744" y="1056179"/>
            <a:ext cx="1432739" cy="109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http://www.necm.ru/upload/images_for_news/rozetki_taimyr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36" y="5963726"/>
            <a:ext cx="2282555" cy="679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62" y="4676229"/>
            <a:ext cx="1689942" cy="1129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661688"/>
            <a:ext cx="1665869" cy="111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879" y="1066725"/>
            <a:ext cx="1797050" cy="315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7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698754" y="1066725"/>
            <a:ext cx="1617662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396879" y="4253755"/>
            <a:ext cx="3887788" cy="248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75" y="5937523"/>
            <a:ext cx="97313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2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05" y="3861048"/>
            <a:ext cx="325682" cy="37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87" y="3587485"/>
            <a:ext cx="1378496" cy="92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9666" y="2226140"/>
            <a:ext cx="1757697" cy="1311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75502" y="2226140"/>
            <a:ext cx="1620434" cy="1208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 descr="http://www.tdme.ru/upload/images_for_news/krepezh_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80558" y="3753434"/>
            <a:ext cx="662404" cy="480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http://www.tdme.ru/upload/images_for_news/gofra_eko_6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2204864"/>
            <a:ext cx="718154" cy="67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26417" y="3505543"/>
            <a:ext cx="1169519" cy="976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4495039" y="395372"/>
            <a:ext cx="2162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ПРОДУКЦИЯ ЭКО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11438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6" name="Picture 4" descr="http://img1.liveinternet.ru/images/attach/c/1/57/675/57675863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12418" y="2708920"/>
            <a:ext cx="5580062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CF9D40-2FA5-413E-9301-EA5606B0ABA3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362" y="1401465"/>
            <a:ext cx="971141" cy="1087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782" y="1192337"/>
            <a:ext cx="2265778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572" y="1509137"/>
            <a:ext cx="1021146" cy="871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135" y="1057370"/>
            <a:ext cx="1511701" cy="165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810" y="1036255"/>
            <a:ext cx="1476551" cy="1613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9163"/>
            <a:ext cx="1131289" cy="1407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 descr="D:\2018_11_30\2018_11_29_РЕНТАБЕЛЬНОСТИ ВОССТАНОВЛЕНИЕ\ЛАДОГА\Угловая розетка\фото\SQ1801-0443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3" y="3212976"/>
            <a:ext cx="1176939" cy="847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145" y="3212976"/>
            <a:ext cx="1279981" cy="847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95039" y="395372"/>
            <a:ext cx="2162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ПРОДУКЦИЯ ЭКО</a:t>
            </a:r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3" y="4221088"/>
            <a:ext cx="3024336" cy="201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5668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5816" y="132477"/>
            <a:ext cx="6048672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ПРОДУКЦИЯ СЕРИИ «ЭКО»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672" y="4030446"/>
            <a:ext cx="2738470" cy="182621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87447"/>
            <a:ext cx="1967713" cy="131221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147" y="1124744"/>
            <a:ext cx="3347325" cy="2232248"/>
          </a:xfrm>
          <a:prstGeom prst="rect">
            <a:avLst/>
          </a:prstGeom>
        </p:spPr>
      </p:pic>
      <p:sp>
        <p:nvSpPr>
          <p:cNvPr id="30" name="TextBox 14"/>
          <p:cNvSpPr txBox="1">
            <a:spLocks noChangeArrowheads="1"/>
          </p:cNvSpPr>
          <p:nvPr/>
        </p:nvSpPr>
        <p:spPr bwMode="auto">
          <a:xfrm>
            <a:off x="5868144" y="3327375"/>
            <a:ext cx="28083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Светильники направленного света «СПОТЫ»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31" name="TextBox 14"/>
          <p:cNvSpPr txBox="1">
            <a:spLocks noChangeArrowheads="1"/>
          </p:cNvSpPr>
          <p:nvPr/>
        </p:nvSpPr>
        <p:spPr bwMode="auto">
          <a:xfrm>
            <a:off x="827584" y="3310097"/>
            <a:ext cx="40324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Светильники накладные круг и квадрат</a:t>
            </a:r>
          </a:p>
          <a:p>
            <a:pPr algn="ctr" eaLnBrk="1" hangingPunct="1"/>
            <a:r>
              <a:rPr lang="en-US" sz="1200" dirty="0" smtClean="0">
                <a:solidFill>
                  <a:srgbClr val="000000"/>
                </a:solidFill>
                <a:latin typeface="Myriad Pro" pitchFamily="34" charset="0"/>
              </a:rPr>
              <a:t>LED 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«</a:t>
            </a:r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Даунлайт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» СПО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98" y="1581409"/>
            <a:ext cx="2303515" cy="1536157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751" y="1389080"/>
            <a:ext cx="2880322" cy="1920814"/>
          </a:xfrm>
          <a:prstGeom prst="rect">
            <a:avLst/>
          </a:prstGeom>
        </p:spPr>
      </p:pic>
      <p:sp>
        <p:nvSpPr>
          <p:cNvPr id="34" name="TextBox 14"/>
          <p:cNvSpPr txBox="1">
            <a:spLocks noChangeArrowheads="1"/>
          </p:cNvSpPr>
          <p:nvPr/>
        </p:nvSpPr>
        <p:spPr bwMode="auto">
          <a:xfrm>
            <a:off x="251520" y="6032321"/>
            <a:ext cx="46826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Светильники серии НПБ круг и овал</a:t>
            </a:r>
          </a:p>
          <a:p>
            <a:pPr algn="ctr" eaLnBrk="1" hangingPunct="1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 деревянным основанием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91320"/>
            <a:ext cx="2124236" cy="1413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3328"/>
            <a:ext cx="1969605" cy="1311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4"/>
          <p:cNvSpPr txBox="1">
            <a:spLocks noChangeArrowheads="1"/>
          </p:cNvSpPr>
          <p:nvPr/>
        </p:nvSpPr>
        <p:spPr bwMode="auto">
          <a:xfrm>
            <a:off x="5220072" y="6104329"/>
            <a:ext cx="38884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Датчики движения потолочные и 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grpSp>
        <p:nvGrpSpPr>
          <p:cNvPr id="17" name="Группа 65"/>
          <p:cNvGrpSpPr>
            <a:grpSpLocks/>
          </p:cNvGrpSpPr>
          <p:nvPr/>
        </p:nvGrpSpPr>
        <p:grpSpPr bwMode="auto">
          <a:xfrm>
            <a:off x="5059908" y="3742928"/>
            <a:ext cx="1384300" cy="838200"/>
            <a:chOff x="2841111" y="1154112"/>
            <a:chExt cx="1386555" cy="838200"/>
          </a:xfrm>
        </p:grpSpPr>
        <p:pic>
          <p:nvPicPr>
            <p:cNvPr id="20" name="Picture 56" descr="F:\Untitled-7.png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TextBox 18"/>
            <p:cNvSpPr txBox="1">
              <a:spLocks noChangeArrowheads="1"/>
            </p:cNvSpPr>
            <p:nvPr/>
          </p:nvSpPr>
          <p:spPr bwMode="auto">
            <a:xfrm rot="20847743">
              <a:off x="2903826" y="1442523"/>
              <a:ext cx="1289076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rgbClr val="FF9900"/>
                  </a:solidFill>
                  <a:latin typeface="Myriad Pro" pitchFamily="34" charset="0"/>
                </a:rPr>
                <a:t>НОВИНКА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7492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55776" y="132477"/>
            <a:ext cx="6408711" cy="864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СВЕТОТЕХНИКА: </a:t>
            </a:r>
            <a:r>
              <a:rPr lang="ru-RU" sz="1800" dirty="0" smtClean="0">
                <a:solidFill>
                  <a:schemeClr val="bg1"/>
                </a:solidFill>
              </a:rPr>
              <a:t>ЛАМПЫ </a:t>
            </a:r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«ФИЛАМЕНТ» и ФИТО. ГИРЛЯНДЫ </a:t>
            </a:r>
            <a:r>
              <a:rPr lang="en-US" sz="1800" dirty="0" smtClean="0">
                <a:solidFill>
                  <a:schemeClr val="bg1"/>
                </a:solidFill>
                <a:ea typeface="+mn-ea"/>
                <a:cs typeface="+mn-cs"/>
              </a:rPr>
              <a:t>LED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16" name="TextBox 25"/>
          <p:cNvSpPr txBox="1">
            <a:spLocks noChangeArrowheads="1"/>
          </p:cNvSpPr>
          <p:nvPr/>
        </p:nvSpPr>
        <p:spPr bwMode="auto">
          <a:xfrm>
            <a:off x="3275856" y="6002124"/>
            <a:ext cx="31584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Лампы светодиодные «ФИТО»</a:t>
            </a:r>
          </a:p>
          <a:p>
            <a:pPr algn="ctr"/>
            <a:r>
              <a:rPr lang="ru-RU" sz="1400" dirty="0" smtClean="0"/>
              <a:t>9 Вт и 18 Вт, </a:t>
            </a:r>
            <a:r>
              <a:rPr lang="en-US" sz="1400" dirty="0" smtClean="0"/>
              <a:t>G</a:t>
            </a:r>
            <a:r>
              <a:rPr lang="ru-RU" sz="1400" dirty="0" smtClean="0"/>
              <a:t>13</a:t>
            </a:r>
            <a:endParaRPr lang="ru-RU" sz="1400" dirty="0"/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102473"/>
            <a:ext cx="3568852" cy="1582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27" name="TextBox 25"/>
          <p:cNvSpPr txBox="1">
            <a:spLocks noChangeArrowheads="1"/>
          </p:cNvSpPr>
          <p:nvPr/>
        </p:nvSpPr>
        <p:spPr bwMode="auto">
          <a:xfrm>
            <a:off x="875183" y="3140968"/>
            <a:ext cx="340878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Calibri (Основной текст)"/>
              </a:rPr>
              <a:t>Светодиодные лампы </a:t>
            </a:r>
            <a:r>
              <a:rPr lang="en-US" sz="1400" dirty="0" smtClean="0">
                <a:latin typeface="Calibri (Основной текст)"/>
              </a:rPr>
              <a:t>G4, G9 </a:t>
            </a:r>
            <a:r>
              <a:rPr lang="ru-RU" sz="1400" dirty="0" smtClean="0">
                <a:latin typeface="Calibri (Основной текст)"/>
              </a:rPr>
              <a:t>и </a:t>
            </a:r>
            <a:r>
              <a:rPr lang="en-US" sz="1400" dirty="0" smtClean="0">
                <a:latin typeface="Calibri (Основной текст)"/>
              </a:rPr>
              <a:t>T14</a:t>
            </a:r>
            <a:endParaRPr lang="ru-RU" sz="1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666" y="1484784"/>
            <a:ext cx="805518" cy="15237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664" y="1498902"/>
            <a:ext cx="749965" cy="151183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422666" y="3140968"/>
            <a:ext cx="331592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smtClean="0">
                <a:latin typeface="Calibri (Основной текст)"/>
              </a:rPr>
              <a:t>LED</a:t>
            </a:r>
            <a:r>
              <a:rPr lang="ru-RU" sz="1400" dirty="0" smtClean="0">
                <a:latin typeface="Calibri (Основной текст)"/>
              </a:rPr>
              <a:t> </a:t>
            </a:r>
            <a:r>
              <a:rPr lang="ru-RU" sz="1400" dirty="0">
                <a:latin typeface="Calibri (Основной текст)"/>
              </a:rPr>
              <a:t>лампы «</a:t>
            </a:r>
            <a:r>
              <a:rPr lang="ru-RU" sz="1400" dirty="0" err="1" smtClean="0">
                <a:latin typeface="Calibri (Основной текст)"/>
              </a:rPr>
              <a:t>Филамент</a:t>
            </a:r>
            <a:endParaRPr lang="ru-RU" sz="14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851966"/>
            <a:ext cx="2748003" cy="1832575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35496" y="6002124"/>
            <a:ext cx="32403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Calibri (Основной текст)"/>
              </a:rPr>
              <a:t>Светодиодные лампы «</a:t>
            </a:r>
            <a:r>
              <a:rPr lang="ru-RU" sz="1400" dirty="0" err="1">
                <a:latin typeface="Calibri (Основной текст)"/>
              </a:rPr>
              <a:t>Филамент</a:t>
            </a:r>
            <a:r>
              <a:rPr lang="ru-RU" sz="1400" dirty="0">
                <a:latin typeface="Calibri (Основной текст)"/>
              </a:rPr>
              <a:t>»</a:t>
            </a:r>
            <a:endParaRPr lang="ru-RU" sz="1400" dirty="0"/>
          </a:p>
          <a:p>
            <a:pPr algn="ctr"/>
            <a:r>
              <a:rPr lang="ru-RU" sz="1400" dirty="0" smtClean="0">
                <a:latin typeface="Calibri (Основной текст)"/>
              </a:rPr>
              <a:t>ФИТО, А60 8 Вт Е27</a:t>
            </a:r>
            <a:endParaRPr lang="ru-RU" sz="1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6516216" y="6002124"/>
            <a:ext cx="21602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Calibri (Основной текст)"/>
              </a:rPr>
              <a:t>Гирлянды </a:t>
            </a:r>
            <a:r>
              <a:rPr lang="en-US" sz="1400" dirty="0" smtClean="0">
                <a:latin typeface="Calibri (Основной текст)"/>
              </a:rPr>
              <a:t>LED</a:t>
            </a:r>
            <a:endParaRPr lang="ru-RU" sz="14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47629"/>
            <a:ext cx="1925166" cy="19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78" y="1868636"/>
            <a:ext cx="1224609" cy="91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96700"/>
            <a:ext cx="522221" cy="1197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90652"/>
            <a:ext cx="3127891" cy="1434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" name="Группа 65"/>
          <p:cNvGrpSpPr>
            <a:grpSpLocks/>
          </p:cNvGrpSpPr>
          <p:nvPr/>
        </p:nvGrpSpPr>
        <p:grpSpPr bwMode="auto">
          <a:xfrm>
            <a:off x="2555776" y="3717032"/>
            <a:ext cx="1384300" cy="838200"/>
            <a:chOff x="2841111" y="1154112"/>
            <a:chExt cx="1386555" cy="838200"/>
          </a:xfrm>
        </p:grpSpPr>
        <p:pic>
          <p:nvPicPr>
            <p:cNvPr id="44" name="Picture 56" descr="F:\Untitled-7.png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5" name="TextBox 18"/>
            <p:cNvSpPr txBox="1">
              <a:spLocks noChangeArrowheads="1"/>
            </p:cNvSpPr>
            <p:nvPr/>
          </p:nvSpPr>
          <p:spPr bwMode="auto">
            <a:xfrm rot="20847743">
              <a:off x="2903826" y="1350190"/>
              <a:ext cx="128907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rgbClr val="FF9900"/>
                  </a:solidFill>
                  <a:latin typeface="Myriad Pro" pitchFamily="34" charset="0"/>
                </a:rPr>
                <a:t>ДЛЯ РАСТЕНИЙ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pic>
        <p:nvPicPr>
          <p:cNvPr id="46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591" y="3679525"/>
            <a:ext cx="1987807" cy="198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2615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5816" y="132477"/>
            <a:ext cx="6048672" cy="864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СВЕТИЛЬНИКИ САДОВО-ПАРКОВЫЕ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16" name="TextBox 25"/>
          <p:cNvSpPr txBox="1">
            <a:spLocks noChangeArrowheads="1"/>
          </p:cNvSpPr>
          <p:nvPr/>
        </p:nvSpPr>
        <p:spPr bwMode="auto">
          <a:xfrm>
            <a:off x="742551" y="3300178"/>
            <a:ext cx="210413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Серия «РИМ»</a:t>
            </a:r>
            <a:endParaRPr lang="ru-RU" sz="1400" dirty="0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852" y="3091670"/>
            <a:ext cx="2627457" cy="3577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52" y="1369776"/>
            <a:ext cx="2626350" cy="175144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237003"/>
            <a:ext cx="2825447" cy="18842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415433"/>
            <a:ext cx="2530964" cy="1687837"/>
          </a:xfrm>
          <a:prstGeom prst="rect">
            <a:avLst/>
          </a:prstGeom>
        </p:spPr>
      </p:pic>
      <p:sp>
        <p:nvSpPr>
          <p:cNvPr id="12" name="TextBox 25"/>
          <p:cNvSpPr txBox="1">
            <a:spLocks noChangeArrowheads="1"/>
          </p:cNvSpPr>
          <p:nvPr/>
        </p:nvSpPr>
        <p:spPr bwMode="auto">
          <a:xfrm>
            <a:off x="4067944" y="6145559"/>
            <a:ext cx="16561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Серия «ПАРИЖ»</a:t>
            </a:r>
            <a:endParaRPr lang="ru-RU" sz="1400" dirty="0"/>
          </a:p>
        </p:txBody>
      </p:sp>
      <p:sp>
        <p:nvSpPr>
          <p:cNvPr id="13" name="TextBox 25"/>
          <p:cNvSpPr txBox="1">
            <a:spLocks noChangeArrowheads="1"/>
          </p:cNvSpPr>
          <p:nvPr/>
        </p:nvSpPr>
        <p:spPr bwMode="auto">
          <a:xfrm>
            <a:off x="3779912" y="3265239"/>
            <a:ext cx="18722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Серия «МАРСЕЛЬ»</a:t>
            </a:r>
            <a:endParaRPr lang="ru-RU" sz="1400" dirty="0"/>
          </a:p>
        </p:txBody>
      </p:sp>
      <p:sp>
        <p:nvSpPr>
          <p:cNvPr id="14" name="TextBox 25"/>
          <p:cNvSpPr txBox="1">
            <a:spLocks noChangeArrowheads="1"/>
          </p:cNvSpPr>
          <p:nvPr/>
        </p:nvSpPr>
        <p:spPr bwMode="auto">
          <a:xfrm>
            <a:off x="683568" y="6145559"/>
            <a:ext cx="210413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Серия «ВЕНА»</a:t>
            </a:r>
            <a:endParaRPr lang="ru-RU" sz="14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791" y="4221088"/>
            <a:ext cx="2689512" cy="1793568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822" y="1094801"/>
            <a:ext cx="2952328" cy="1968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5"/>
          <p:cNvSpPr txBox="1">
            <a:spLocks noChangeArrowheads="1"/>
          </p:cNvSpPr>
          <p:nvPr/>
        </p:nvSpPr>
        <p:spPr bwMode="auto">
          <a:xfrm>
            <a:off x="7425829" y="3212976"/>
            <a:ext cx="161066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Серия «МИЛАН»</a:t>
            </a:r>
            <a:endParaRPr lang="ru-RU" sz="1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0147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5816" y="132477"/>
            <a:ext cx="6048671" cy="864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БАКТЕРИЦИДНЫЕ ОБЛУЧАТЕЛИ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246802" name="TextBox 25"/>
          <p:cNvSpPr txBox="1">
            <a:spLocks noChangeArrowheads="1"/>
          </p:cNvSpPr>
          <p:nvPr/>
        </p:nvSpPr>
        <p:spPr bwMode="auto">
          <a:xfrm>
            <a:off x="2699792" y="6021288"/>
            <a:ext cx="38884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Лампы бактерицидные 15 Вт и 30 Вт</a:t>
            </a:r>
            <a:endParaRPr lang="ru-RU" sz="1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386" y="3813597"/>
            <a:ext cx="5827918" cy="2207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82240"/>
            <a:ext cx="2332856" cy="155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562" y="1127379"/>
            <a:ext cx="3097438" cy="2064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372946"/>
            <a:ext cx="2088232" cy="1389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25"/>
          <p:cNvSpPr txBox="1">
            <a:spLocks noChangeArrowheads="1"/>
          </p:cNvSpPr>
          <p:nvPr/>
        </p:nvSpPr>
        <p:spPr bwMode="auto">
          <a:xfrm>
            <a:off x="251519" y="3068960"/>
            <a:ext cx="288032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Облучатели бактерицидные закрытого и открытого типа ОБН</a:t>
            </a:r>
            <a:endParaRPr lang="ru-RU" sz="1400" dirty="0"/>
          </a:p>
        </p:txBody>
      </p:sp>
      <p:sp>
        <p:nvSpPr>
          <p:cNvPr id="18" name="TextBox 25"/>
          <p:cNvSpPr txBox="1">
            <a:spLocks noChangeArrowheads="1"/>
          </p:cNvSpPr>
          <p:nvPr/>
        </p:nvSpPr>
        <p:spPr bwMode="auto">
          <a:xfrm>
            <a:off x="4067944" y="3068960"/>
            <a:ext cx="38884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Облучатели-</a:t>
            </a:r>
            <a:r>
              <a:rPr lang="ru-RU" sz="1400" dirty="0" err="1" smtClean="0"/>
              <a:t>рециркуляторы</a:t>
            </a:r>
            <a:r>
              <a:rPr lang="ru-RU" sz="1400" dirty="0" smtClean="0"/>
              <a:t> бактерицидные закрытого и открытого типа ОРБ</a:t>
            </a:r>
            <a:endParaRPr lang="ru-RU" sz="1400" dirty="0"/>
          </a:p>
        </p:txBody>
      </p:sp>
      <p:grpSp>
        <p:nvGrpSpPr>
          <p:cNvPr id="11" name="Группа 65"/>
          <p:cNvGrpSpPr>
            <a:grpSpLocks/>
          </p:cNvGrpSpPr>
          <p:nvPr/>
        </p:nvGrpSpPr>
        <p:grpSpPr bwMode="auto">
          <a:xfrm>
            <a:off x="395833" y="908720"/>
            <a:ext cx="1439863" cy="704850"/>
            <a:chOff x="2841111" y="1154112"/>
            <a:chExt cx="1386555" cy="838200"/>
          </a:xfrm>
        </p:grpSpPr>
        <p:pic>
          <p:nvPicPr>
            <p:cNvPr id="12" name="Picture 56" descr="F:\Untitled-7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Box 18"/>
            <p:cNvSpPr txBox="1">
              <a:spLocks noChangeArrowheads="1"/>
            </p:cNvSpPr>
            <p:nvPr/>
          </p:nvSpPr>
          <p:spPr bwMode="auto">
            <a:xfrm rot="20991461">
              <a:off x="2931988" y="1420220"/>
              <a:ext cx="1204138" cy="292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СТЕРИЛЬНОСТЬ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45120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70408" y="132477"/>
            <a:ext cx="6094079" cy="864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ТЕПЛОВОЕ ОБОРУДОВАНИЕ</a:t>
            </a:r>
            <a:endParaRPr lang="ru-RU" sz="1800" b="0" dirty="0">
              <a:solidFill>
                <a:schemeClr val="bg1"/>
              </a:solidFill>
              <a:ea typeface="+mn-ea"/>
              <a:cs typeface="+mn-cs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40138"/>
            <a:ext cx="3024336" cy="2016854"/>
          </a:xfrm>
          <a:prstGeom prst="rect">
            <a:avLst/>
          </a:prstGeom>
        </p:spPr>
      </p:pic>
      <p:sp>
        <p:nvSpPr>
          <p:cNvPr id="18" name="TextBox 20"/>
          <p:cNvSpPr txBox="1">
            <a:spLocks noChangeArrowheads="1"/>
          </p:cNvSpPr>
          <p:nvPr/>
        </p:nvSpPr>
        <p:spPr bwMode="auto">
          <a:xfrm>
            <a:off x="107504" y="3399383"/>
            <a:ext cx="33261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Тепловые пушки в круглом корпусе: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2 кВт; 3 кВт; 5 кВт, 9 кВт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19" name="TextBox 20"/>
          <p:cNvSpPr txBox="1">
            <a:spLocks noChangeArrowheads="1"/>
          </p:cNvSpPr>
          <p:nvPr/>
        </p:nvSpPr>
        <p:spPr bwMode="auto">
          <a:xfrm>
            <a:off x="6156176" y="3399383"/>
            <a:ext cx="27363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Тепловентиляторы серии ТВ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2 кВт с регулировкой мощности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28" name="TextBox 20"/>
          <p:cNvSpPr txBox="1">
            <a:spLocks noChangeArrowheads="1"/>
          </p:cNvSpPr>
          <p:nvPr/>
        </p:nvSpPr>
        <p:spPr bwMode="auto">
          <a:xfrm>
            <a:off x="2978472" y="6279703"/>
            <a:ext cx="30336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Тепловые завесы ЗТС: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3000 Вт (на складе)  5000 Вт (октябрь)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322794"/>
            <a:ext cx="2762905" cy="1842512"/>
          </a:xfrm>
          <a:prstGeom prst="rect">
            <a:avLst/>
          </a:prstGeom>
        </p:spPr>
      </p:pic>
      <p:sp>
        <p:nvSpPr>
          <p:cNvPr id="35" name="TextBox 20"/>
          <p:cNvSpPr txBox="1">
            <a:spLocks noChangeArrowheads="1"/>
          </p:cNvSpPr>
          <p:nvPr/>
        </p:nvSpPr>
        <p:spPr bwMode="auto">
          <a:xfrm>
            <a:off x="395536" y="6279703"/>
            <a:ext cx="26642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Инфракрасные обогреватели: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0,8 кВт; 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1 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кВт; 1,5 кВт; 2 кВт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172" y="1323625"/>
            <a:ext cx="2706300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Группа 65"/>
          <p:cNvGrpSpPr>
            <a:grpSpLocks/>
          </p:cNvGrpSpPr>
          <p:nvPr/>
        </p:nvGrpSpPr>
        <p:grpSpPr bwMode="auto">
          <a:xfrm>
            <a:off x="323528" y="3948286"/>
            <a:ext cx="1439863" cy="704850"/>
            <a:chOff x="2841111" y="1154112"/>
            <a:chExt cx="1386555" cy="838200"/>
          </a:xfrm>
        </p:grpSpPr>
        <p:pic>
          <p:nvPicPr>
            <p:cNvPr id="21" name="Picture 56" descr="F:\Untitled-7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296073"/>
            <a:ext cx="2587823" cy="1725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5" name="Группа 65"/>
          <p:cNvGrpSpPr>
            <a:grpSpLocks/>
          </p:cNvGrpSpPr>
          <p:nvPr/>
        </p:nvGrpSpPr>
        <p:grpSpPr bwMode="auto">
          <a:xfrm>
            <a:off x="2988121" y="3876278"/>
            <a:ext cx="1439863" cy="704850"/>
            <a:chOff x="2841111" y="1154112"/>
            <a:chExt cx="1386555" cy="838200"/>
          </a:xfrm>
        </p:grpSpPr>
        <p:pic>
          <p:nvPicPr>
            <p:cNvPr id="31" name="Picture 56" descr="F:\Untitled-7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grpSp>
        <p:nvGrpSpPr>
          <p:cNvPr id="38" name="Группа 65"/>
          <p:cNvGrpSpPr>
            <a:grpSpLocks/>
          </p:cNvGrpSpPr>
          <p:nvPr/>
        </p:nvGrpSpPr>
        <p:grpSpPr bwMode="auto">
          <a:xfrm>
            <a:off x="6084168" y="995958"/>
            <a:ext cx="1439863" cy="704850"/>
            <a:chOff x="2841111" y="1154112"/>
            <a:chExt cx="1386555" cy="838200"/>
          </a:xfrm>
        </p:grpSpPr>
        <p:pic>
          <p:nvPicPr>
            <p:cNvPr id="39" name="Picture 56" descr="F:\Untitled-7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Компактное решение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637" y="1484784"/>
            <a:ext cx="2483499" cy="1656184"/>
          </a:xfrm>
          <a:prstGeom prst="rect">
            <a:avLst/>
          </a:prstGeom>
        </p:spPr>
      </p:pic>
      <p:grpSp>
        <p:nvGrpSpPr>
          <p:cNvPr id="23" name="Группа 65"/>
          <p:cNvGrpSpPr>
            <a:grpSpLocks/>
          </p:cNvGrpSpPr>
          <p:nvPr/>
        </p:nvGrpSpPr>
        <p:grpSpPr bwMode="auto">
          <a:xfrm>
            <a:off x="323528" y="908720"/>
            <a:ext cx="1439863" cy="704850"/>
            <a:chOff x="2841111" y="1154112"/>
            <a:chExt cx="1386555" cy="838200"/>
          </a:xfrm>
        </p:grpSpPr>
        <p:pic>
          <p:nvPicPr>
            <p:cNvPr id="24" name="Picture 56" descr="F:\Untitled-7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328750"/>
              <a:ext cx="1129145" cy="475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Сделано</a:t>
              </a:r>
            </a:p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в России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sp>
        <p:nvSpPr>
          <p:cNvPr id="41" name="TextBox 20"/>
          <p:cNvSpPr txBox="1">
            <a:spLocks noChangeArrowheads="1"/>
          </p:cNvSpPr>
          <p:nvPr/>
        </p:nvSpPr>
        <p:spPr bwMode="auto">
          <a:xfrm>
            <a:off x="3046030" y="3358733"/>
            <a:ext cx="33261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Тепловые пушки ТПК-К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 </a:t>
            </a:r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керам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. 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нагревательным 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элементом: 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2 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кВт; 3 кВт</a:t>
            </a:r>
          </a:p>
        </p:txBody>
      </p:sp>
      <p:grpSp>
        <p:nvGrpSpPr>
          <p:cNvPr id="42" name="Группа 65"/>
          <p:cNvGrpSpPr>
            <a:grpSpLocks/>
          </p:cNvGrpSpPr>
          <p:nvPr/>
        </p:nvGrpSpPr>
        <p:grpSpPr bwMode="auto">
          <a:xfrm>
            <a:off x="3635896" y="993212"/>
            <a:ext cx="1439863" cy="704850"/>
            <a:chOff x="2841111" y="1154112"/>
            <a:chExt cx="1386555" cy="838200"/>
          </a:xfrm>
        </p:grpSpPr>
        <p:pic>
          <p:nvPicPr>
            <p:cNvPr id="43" name="Picture 56" descr="F:\Untitled-7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4" name="TextBox 18"/>
            <p:cNvSpPr txBox="1">
              <a:spLocks noChangeArrowheads="1"/>
            </p:cNvSpPr>
            <p:nvPr/>
          </p:nvSpPr>
          <p:spPr bwMode="auto">
            <a:xfrm rot="20991461">
              <a:off x="2969347" y="1420251"/>
              <a:ext cx="1129145" cy="292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КЕРАМИКА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  <p:sp>
        <p:nvSpPr>
          <p:cNvPr id="48" name="TextBox 20"/>
          <p:cNvSpPr txBox="1">
            <a:spLocks noChangeArrowheads="1"/>
          </p:cNvSpPr>
          <p:nvPr/>
        </p:nvSpPr>
        <p:spPr bwMode="auto">
          <a:xfrm>
            <a:off x="6084168" y="6279703"/>
            <a:ext cx="29523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</a:rPr>
              <a:t>Тепловентиляторы </a:t>
            </a:r>
            <a:r>
              <a:rPr lang="ru-RU" sz="1200" dirty="0">
                <a:solidFill>
                  <a:srgbClr val="000000"/>
                </a:solidFill>
              </a:rPr>
              <a:t>ТВ-4</a:t>
            </a:r>
            <a:r>
              <a:rPr lang="ru-RU" sz="1200" dirty="0" smtClean="0">
                <a:solidFill>
                  <a:srgbClr val="000000"/>
                </a:solidFill>
              </a:rPr>
              <a:t>, 2000 Вт,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</a:rPr>
              <a:t>серии "ЭКО": сосна и </a:t>
            </a:r>
            <a:r>
              <a:rPr lang="ru-RU" sz="1200" dirty="0" err="1" smtClean="0">
                <a:solidFill>
                  <a:srgbClr val="000000"/>
                </a:solidFill>
              </a:rPr>
              <a:t>венге</a:t>
            </a:r>
            <a:endParaRPr lang="ru-RU" sz="1200" dirty="0" smtClean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19623"/>
            <a:ext cx="3268186" cy="1308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Группа 65"/>
          <p:cNvGrpSpPr>
            <a:grpSpLocks/>
          </p:cNvGrpSpPr>
          <p:nvPr/>
        </p:nvGrpSpPr>
        <p:grpSpPr bwMode="auto">
          <a:xfrm>
            <a:off x="7020272" y="3861048"/>
            <a:ext cx="1439863" cy="704850"/>
            <a:chOff x="2841111" y="1154112"/>
            <a:chExt cx="1386555" cy="838200"/>
          </a:xfrm>
        </p:grpSpPr>
        <p:pic>
          <p:nvPicPr>
            <p:cNvPr id="52" name="Picture 56" descr="F:\Untitled-7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1111" y="1154112"/>
              <a:ext cx="1386555" cy="838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" name="TextBox 18"/>
            <p:cNvSpPr txBox="1">
              <a:spLocks noChangeArrowheads="1"/>
            </p:cNvSpPr>
            <p:nvPr/>
          </p:nvSpPr>
          <p:spPr bwMode="auto">
            <a:xfrm rot="20991461">
              <a:off x="2969348" y="1420251"/>
              <a:ext cx="1129146" cy="292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000" b="1" dirty="0" smtClean="0">
                  <a:solidFill>
                    <a:srgbClr val="FF9900"/>
                  </a:solidFill>
                  <a:latin typeface="Myriad Pro" pitchFamily="34" charset="0"/>
                </a:rPr>
                <a:t>ЭКО ТЕПЛО</a:t>
              </a:r>
              <a:endParaRPr lang="ru-RU" sz="1200" b="1" dirty="0">
                <a:solidFill>
                  <a:srgbClr val="FF9900"/>
                </a:solidFill>
                <a:latin typeface="Myriad Pro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42696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126" y="3478625"/>
            <a:ext cx="4192027" cy="2795559"/>
          </a:xfrm>
          <a:prstGeom prst="rect">
            <a:avLst/>
          </a:prstGeom>
        </p:spPr>
      </p:pic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735263" y="131763"/>
            <a:ext cx="6408737" cy="865187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БЫТОВАЯ ТЕХНИКА</a:t>
            </a:r>
            <a:endParaRPr lang="ru-RU" sz="1800" b="0" dirty="0">
              <a:solidFill>
                <a:schemeClr val="bg1"/>
              </a:solidFill>
              <a:ea typeface="+mn-ea"/>
              <a:cs typeface="+mn-cs"/>
            </a:endParaRPr>
          </a:p>
        </p:txBody>
      </p:sp>
      <p:sp>
        <p:nvSpPr>
          <p:cNvPr id="18" name="TextBox 20"/>
          <p:cNvSpPr txBox="1">
            <a:spLocks noChangeArrowheads="1"/>
          </p:cNvSpPr>
          <p:nvPr/>
        </p:nvSpPr>
        <p:spPr bwMode="auto">
          <a:xfrm>
            <a:off x="574643" y="2996952"/>
            <a:ext cx="78137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Плитки электрические цветные серии ЭПС и ЭПД: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 одноконфорочные и </a:t>
            </a:r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двухконфорочные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 1000 Вт; 2000 Вт</a:t>
            </a:r>
          </a:p>
        </p:txBody>
      </p:sp>
      <p:sp>
        <p:nvSpPr>
          <p:cNvPr id="27" name="TextBox 20"/>
          <p:cNvSpPr txBox="1">
            <a:spLocks noChangeArrowheads="1"/>
          </p:cNvSpPr>
          <p:nvPr/>
        </p:nvSpPr>
        <p:spPr bwMode="auto">
          <a:xfrm>
            <a:off x="3059832" y="5951021"/>
            <a:ext cx="28803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Сушилки для белья электрические серии СБ. 2 наименования: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120 Вт; 230 Вт</a:t>
            </a:r>
          </a:p>
        </p:txBody>
      </p:sp>
      <p:sp>
        <p:nvSpPr>
          <p:cNvPr id="35" name="TextBox 20"/>
          <p:cNvSpPr txBox="1">
            <a:spLocks noChangeArrowheads="1"/>
          </p:cNvSpPr>
          <p:nvPr/>
        </p:nvSpPr>
        <p:spPr bwMode="auto">
          <a:xfrm>
            <a:off x="395536" y="5951021"/>
            <a:ext cx="26642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Сушилки для рук электрические серии СЭР (2 наименования): 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2000 Вт; 850 Вт</a:t>
            </a:r>
            <a:endParaRPr lang="ru-RU" sz="1200" dirty="0">
              <a:solidFill>
                <a:srgbClr val="FF0000"/>
              </a:solidFill>
              <a:latin typeface="Myriad Pro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3" y="1412776"/>
            <a:ext cx="2052463" cy="13687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614" y="1412776"/>
            <a:ext cx="2159566" cy="14401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412776"/>
            <a:ext cx="2267543" cy="15121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370889"/>
            <a:ext cx="2222376" cy="14820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544" y="4140108"/>
            <a:ext cx="2016224" cy="1344569"/>
          </a:xfrm>
          <a:prstGeom prst="rect">
            <a:avLst/>
          </a:prstGeom>
        </p:spPr>
      </p:pic>
      <p:sp>
        <p:nvSpPr>
          <p:cNvPr id="31" name="TextBox 20"/>
          <p:cNvSpPr txBox="1">
            <a:spLocks noChangeArrowheads="1"/>
          </p:cNvSpPr>
          <p:nvPr/>
        </p:nvSpPr>
        <p:spPr bwMode="auto">
          <a:xfrm>
            <a:off x="6444208" y="5952762"/>
            <a:ext cx="25922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Сушилки для обуви компактные 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3 наименования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42" y="4222829"/>
            <a:ext cx="2091304" cy="1394638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02" y="1484199"/>
            <a:ext cx="2052463" cy="1368737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53" y="1412776"/>
            <a:ext cx="2159566" cy="144016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731" y="1340769"/>
            <a:ext cx="2267543" cy="151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446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6138" y="132477"/>
            <a:ext cx="6048350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ИНСТРУМЕНТ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4" y="3992463"/>
            <a:ext cx="3048000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215" y="4125802"/>
            <a:ext cx="2796703" cy="1861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832" y="4086284"/>
            <a:ext cx="2766098" cy="1841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916138" y="6247531"/>
            <a:ext cx="2952006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Пилы серии «Алмаз»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955452" y="3223195"/>
            <a:ext cx="29520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Молотки слесарные и строительные </a:t>
            </a:r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степлеры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 серии «Алмаз»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07401"/>
            <a:ext cx="1584176" cy="1989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14"/>
          <p:cNvSpPr txBox="1">
            <a:spLocks noChangeArrowheads="1"/>
          </p:cNvSpPr>
          <p:nvPr/>
        </p:nvSpPr>
        <p:spPr bwMode="auto">
          <a:xfrm>
            <a:off x="5652120" y="3356099"/>
            <a:ext cx="27363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Мультиметры</a:t>
            </a:r>
            <a:endParaRPr lang="ru-RU" sz="1200" dirty="0" smtClean="0">
              <a:solidFill>
                <a:srgbClr val="000000"/>
              </a:solidFill>
              <a:latin typeface="Myriad Pro" pitchFamily="34" charset="0"/>
            </a:endParaRP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серии «</a:t>
            </a:r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МастерЭлектрик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»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332" y="1015694"/>
            <a:ext cx="3505100" cy="2341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920614"/>
            <a:ext cx="2007071" cy="1159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3F55E5-4AFC-4D5D-8992-C388BBE5A492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6515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21" name="TextBox 14"/>
          <p:cNvSpPr txBox="1">
            <a:spLocks noChangeArrowheads="1"/>
          </p:cNvSpPr>
          <p:nvPr/>
        </p:nvSpPr>
        <p:spPr bwMode="auto">
          <a:xfrm>
            <a:off x="2123729" y="3170973"/>
            <a:ext cx="52565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Угловые шлифовальные машины серии «Рубин».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Поступили 2 позиции 900 Вт и 1 200 Вт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990" y="1279069"/>
            <a:ext cx="2262188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99694"/>
            <a:ext cx="2449512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49" y="1377494"/>
            <a:ext cx="2017713" cy="1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9687">
            <a:off x="316705" y="4291891"/>
            <a:ext cx="231140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339950"/>
            <a:ext cx="2232248" cy="1659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602" y="4166077"/>
            <a:ext cx="2188692" cy="1638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14"/>
          <p:cNvSpPr txBox="1">
            <a:spLocks noChangeArrowheads="1"/>
          </p:cNvSpPr>
          <p:nvPr/>
        </p:nvSpPr>
        <p:spPr bwMode="auto">
          <a:xfrm>
            <a:off x="3635896" y="6287135"/>
            <a:ext cx="23402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Перфоратор серии «Рубин»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043232-5F23-45D6-84BC-8425B50A2896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3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6138" y="132477"/>
            <a:ext cx="6048350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ИНСТРУМЕНТ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38" name="Title Placeholder 1"/>
          <p:cNvSpPr txBox="1">
            <a:spLocks/>
          </p:cNvSpPr>
          <p:nvPr/>
        </p:nvSpPr>
        <p:spPr bwMode="auto">
          <a:xfrm>
            <a:off x="2915816" y="132477"/>
            <a:ext cx="6120680" cy="864000"/>
          </a:xfrm>
          <a:prstGeom prst="rect">
            <a:avLst/>
          </a:prstGeom>
          <a:solidFill>
            <a:srgbClr val="FF9B00"/>
          </a:solidFill>
          <a:ln>
            <a:noFill/>
          </a:ln>
          <a:extLst/>
        </p:spPr>
        <p:txBody>
          <a:bodyPr anchor="ctr"/>
          <a:lstStyle>
            <a:lvl1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 b="0" kern="1200">
                <a:solidFill>
                  <a:srgbClr val="595959"/>
                </a:solidFill>
                <a:latin typeface="Myriad Pro" pitchFamily="34" charset="0"/>
                <a:ea typeface="ＭＳ Ｐゴシック" charset="-128"/>
                <a:cs typeface="Myriad Pro" pitchFamily="34" charset="0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ru-RU" sz="1800" dirty="0" smtClean="0">
                <a:solidFill>
                  <a:schemeClr val="bg1"/>
                </a:solidFill>
              </a:rPr>
              <a:t>ЭЛЕКТРОИНСТРУМЕНТ</a:t>
            </a:r>
            <a:endParaRPr lang="en-US" sz="1800" dirty="0" smtClean="0">
              <a:solidFill>
                <a:schemeClr val="bg1"/>
              </a:solidFill>
            </a:endParaRPr>
          </a:p>
        </p:txBody>
      </p:sp>
      <p:sp>
        <p:nvSpPr>
          <p:cNvPr id="37" name="TextBox 14"/>
          <p:cNvSpPr txBox="1">
            <a:spLocks noChangeArrowheads="1"/>
          </p:cNvSpPr>
          <p:nvPr/>
        </p:nvSpPr>
        <p:spPr bwMode="auto">
          <a:xfrm>
            <a:off x="463550" y="2852936"/>
            <a:ext cx="16601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900 Вт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39" name="TextBox 14"/>
          <p:cNvSpPr txBox="1">
            <a:spLocks noChangeArrowheads="1"/>
          </p:cNvSpPr>
          <p:nvPr/>
        </p:nvSpPr>
        <p:spPr bwMode="auto">
          <a:xfrm>
            <a:off x="3487884" y="2852936"/>
            <a:ext cx="16601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700 Вт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43" name="TextBox 14"/>
          <p:cNvSpPr txBox="1">
            <a:spLocks noChangeArrowheads="1"/>
          </p:cNvSpPr>
          <p:nvPr/>
        </p:nvSpPr>
        <p:spPr bwMode="auto">
          <a:xfrm>
            <a:off x="6512220" y="2852936"/>
            <a:ext cx="16601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1 800 Вт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62" name="TextBox 14"/>
          <p:cNvSpPr txBox="1">
            <a:spLocks noChangeArrowheads="1"/>
          </p:cNvSpPr>
          <p:nvPr/>
        </p:nvSpPr>
        <p:spPr bwMode="auto">
          <a:xfrm>
            <a:off x="251519" y="6279703"/>
            <a:ext cx="295199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Дрели ударного типа серии «Рубин».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3 наименования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63" name="TextBox 14"/>
          <p:cNvSpPr txBox="1">
            <a:spLocks noChangeArrowheads="1"/>
          </p:cNvSpPr>
          <p:nvPr/>
        </p:nvSpPr>
        <p:spPr bwMode="auto">
          <a:xfrm>
            <a:off x="6444208" y="6279703"/>
            <a:ext cx="23402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Перфоратор серии «Алмаз»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659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06" y="1121838"/>
            <a:ext cx="2566442" cy="193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938" y="836712"/>
            <a:ext cx="57975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8121" name="TextBox 14"/>
          <p:cNvSpPr txBox="1">
            <a:spLocks noChangeArrowheads="1"/>
          </p:cNvSpPr>
          <p:nvPr/>
        </p:nvSpPr>
        <p:spPr bwMode="auto">
          <a:xfrm>
            <a:off x="3563887" y="3068960"/>
            <a:ext cx="51229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Заточные станки 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серии «Рубин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». 2 наименования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043232-5F23-45D6-84BC-8425B50A2896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3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16138" y="132477"/>
            <a:ext cx="6048350" cy="8640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/>
            <a:r>
              <a:rPr lang="ru-RU" sz="1800" dirty="0" smtClean="0">
                <a:solidFill>
                  <a:schemeClr val="bg1"/>
                </a:solidFill>
                <a:ea typeface="+mn-ea"/>
                <a:cs typeface="+mn-cs"/>
              </a:rPr>
              <a:t>ИНСТРУМЕНТ</a:t>
            </a:r>
            <a:endParaRPr lang="ru-RU" sz="1800" b="0" dirty="0">
              <a:solidFill>
                <a:schemeClr val="bg1"/>
              </a:solidFill>
              <a:latin typeface="Myriad Pro" pitchFamily="34" charset="0"/>
              <a:ea typeface="+mn-ea"/>
              <a:cs typeface="+mn-cs"/>
            </a:endParaRPr>
          </a:p>
        </p:txBody>
      </p:sp>
      <p:sp>
        <p:nvSpPr>
          <p:cNvPr id="38" name="Title Placeholder 1"/>
          <p:cNvSpPr txBox="1">
            <a:spLocks/>
          </p:cNvSpPr>
          <p:nvPr/>
        </p:nvSpPr>
        <p:spPr bwMode="auto">
          <a:xfrm>
            <a:off x="2915816" y="132477"/>
            <a:ext cx="6120680" cy="864000"/>
          </a:xfrm>
          <a:prstGeom prst="rect">
            <a:avLst/>
          </a:prstGeom>
          <a:solidFill>
            <a:srgbClr val="FF9B00"/>
          </a:solidFill>
          <a:ln>
            <a:noFill/>
          </a:ln>
          <a:extLst/>
        </p:spPr>
        <p:txBody>
          <a:bodyPr anchor="ctr"/>
          <a:lstStyle>
            <a:lvl1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 b="0" kern="1200">
                <a:solidFill>
                  <a:srgbClr val="595959"/>
                </a:solidFill>
                <a:latin typeface="Myriad Pro" pitchFamily="34" charset="0"/>
                <a:ea typeface="ＭＳ Ｐゴシック" charset="-128"/>
                <a:cs typeface="Myriad Pro" pitchFamily="34" charset="0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ru-RU" sz="1800" dirty="0" smtClean="0">
                <a:solidFill>
                  <a:schemeClr val="bg1"/>
                </a:solidFill>
              </a:rPr>
              <a:t>ЭЛЕКТРОИНСТРУМЕНТ</a:t>
            </a:r>
            <a:endParaRPr lang="en-US" sz="1800" dirty="0" smtClean="0">
              <a:solidFill>
                <a:schemeClr val="bg1"/>
              </a:solidFill>
            </a:endParaRPr>
          </a:p>
        </p:txBody>
      </p:sp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09256"/>
            <a:ext cx="2826060" cy="1884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Box 14"/>
          <p:cNvSpPr txBox="1">
            <a:spLocks noChangeArrowheads="1"/>
          </p:cNvSpPr>
          <p:nvPr/>
        </p:nvSpPr>
        <p:spPr bwMode="auto">
          <a:xfrm>
            <a:off x="323528" y="5851376"/>
            <a:ext cx="28603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Фен технический серии «Алмаз»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 набором насадок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859" y="3809256"/>
            <a:ext cx="2826061" cy="1884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TextBox 14"/>
          <p:cNvSpPr txBox="1">
            <a:spLocks noChangeArrowheads="1"/>
          </p:cNvSpPr>
          <p:nvPr/>
        </p:nvSpPr>
        <p:spPr bwMode="auto">
          <a:xfrm>
            <a:off x="3451615" y="5851376"/>
            <a:ext cx="25583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Шуруповерт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 электрический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серии «Рубин»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sp>
        <p:nvSpPr>
          <p:cNvPr id="46" name="TextBox 14"/>
          <p:cNvSpPr txBox="1">
            <a:spLocks noChangeArrowheads="1"/>
          </p:cNvSpPr>
          <p:nvPr/>
        </p:nvSpPr>
        <p:spPr bwMode="auto">
          <a:xfrm>
            <a:off x="6081936" y="5851376"/>
            <a:ext cx="29545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Дрели-</a:t>
            </a:r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шуруповерты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 аккумуляторные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серии «Гранит»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6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903" y="3835152"/>
            <a:ext cx="2791577" cy="1858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TextBox 14"/>
          <p:cNvSpPr txBox="1">
            <a:spLocks noChangeArrowheads="1"/>
          </p:cNvSpPr>
          <p:nvPr/>
        </p:nvSpPr>
        <p:spPr bwMode="auto">
          <a:xfrm>
            <a:off x="323528" y="3068960"/>
            <a:ext cx="297318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Дрель электрическая серии 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«Рубин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»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159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043232-5F23-45D6-84BC-8425B50A2896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24" name="Title Placeholder 1"/>
          <p:cNvSpPr txBox="1">
            <a:spLocks/>
          </p:cNvSpPr>
          <p:nvPr/>
        </p:nvSpPr>
        <p:spPr bwMode="auto">
          <a:xfrm>
            <a:off x="2896061" y="132477"/>
            <a:ext cx="6120680" cy="864000"/>
          </a:xfrm>
          <a:prstGeom prst="rect">
            <a:avLst/>
          </a:prstGeom>
          <a:solidFill>
            <a:srgbClr val="FF9B00"/>
          </a:solidFill>
          <a:ln>
            <a:noFill/>
          </a:ln>
          <a:extLst/>
        </p:spPr>
        <p:txBody>
          <a:bodyPr anchor="ctr"/>
          <a:lstStyle>
            <a:lvl1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 b="0" kern="1200">
                <a:solidFill>
                  <a:srgbClr val="595959"/>
                </a:solidFill>
                <a:latin typeface="Myriad Pro" pitchFamily="34" charset="0"/>
                <a:ea typeface="ＭＳ Ｐゴシック" charset="-128"/>
                <a:cs typeface="Myriad Pro" pitchFamily="34" charset="0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ts val="400"/>
              </a:spcAft>
              <a:defRPr sz="2000">
                <a:solidFill>
                  <a:srgbClr val="595959"/>
                </a:solidFill>
                <a:latin typeface="Myriad Pro" charset="0"/>
                <a:ea typeface="ＭＳ Ｐゴシック" charset="-128"/>
                <a:cs typeface="Myriad Pro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ts val="400"/>
              </a:spcAft>
              <a:defRPr sz="2400" b="1">
                <a:solidFill>
                  <a:srgbClr val="595959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ru-RU" sz="1800" dirty="0" smtClean="0">
                <a:solidFill>
                  <a:schemeClr val="bg1"/>
                </a:solidFill>
              </a:rPr>
              <a:t>ЭЛЕКТРОИНСТРУМЕНТ И ОСНАСТКА</a:t>
            </a:r>
          </a:p>
          <a:p>
            <a:pPr algn="ctr"/>
            <a:r>
              <a:rPr lang="ru-RU" sz="1800" dirty="0" smtClean="0">
                <a:solidFill>
                  <a:schemeClr val="bg1"/>
                </a:solidFill>
              </a:rPr>
              <a:t>ОТВЕРТКИ СЛЕСАРНЫЕ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29" name="TextBox 14"/>
          <p:cNvSpPr txBox="1">
            <a:spLocks noChangeArrowheads="1"/>
          </p:cNvSpPr>
          <p:nvPr/>
        </p:nvSpPr>
        <p:spPr bwMode="auto">
          <a:xfrm>
            <a:off x="755576" y="3573016"/>
            <a:ext cx="21462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Лобзики электрические.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5 наименований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76" y="1556792"/>
            <a:ext cx="2990752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08" y="748804"/>
            <a:ext cx="509624" cy="73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01" y="759414"/>
            <a:ext cx="547033" cy="725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528691" cy="71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77816"/>
            <a:ext cx="2520280" cy="21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14"/>
          <p:cNvSpPr txBox="1">
            <a:spLocks noChangeArrowheads="1"/>
          </p:cNvSpPr>
          <p:nvPr/>
        </p:nvSpPr>
        <p:spPr bwMode="auto">
          <a:xfrm>
            <a:off x="6359641" y="3573016"/>
            <a:ext cx="25328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Коронки ударные по бетону.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3 наименования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89" y="4149080"/>
            <a:ext cx="1925126" cy="212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6279703"/>
            <a:ext cx="2304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Пилки для </a:t>
            </a:r>
            <a:r>
              <a:rPr lang="ru-RU" sz="1200" dirty="0" err="1" smtClean="0">
                <a:solidFill>
                  <a:srgbClr val="000000"/>
                </a:solidFill>
                <a:latin typeface="Myriad Pro" pitchFamily="34" charset="0"/>
              </a:rPr>
              <a:t>электролобзиков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.</a:t>
            </a:r>
            <a:endParaRPr lang="ru-RU" sz="1200" dirty="0">
              <a:solidFill>
                <a:srgbClr val="000000"/>
              </a:solidFill>
              <a:latin typeface="Myriad Pro" pitchFamily="34" charset="0"/>
            </a:endParaRP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12 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наименований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4499992" y="6279703"/>
            <a:ext cx="3672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Отвёртки слесарные «Гранит».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10 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наименований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84784"/>
            <a:ext cx="2611380" cy="1740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14"/>
          <p:cNvSpPr txBox="1">
            <a:spLocks noChangeArrowheads="1"/>
          </p:cNvSpPr>
          <p:nvPr/>
        </p:nvSpPr>
        <p:spPr bwMode="auto">
          <a:xfrm>
            <a:off x="3793862" y="3573016"/>
            <a:ext cx="21462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Ключи универсальные 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для </a:t>
            </a:r>
            <a:r>
              <a:rPr lang="ru-RU" sz="1200" dirty="0" err="1">
                <a:solidFill>
                  <a:srgbClr val="000000"/>
                </a:solidFill>
                <a:latin typeface="Myriad Pro" pitchFamily="34" charset="0"/>
              </a:rPr>
              <a:t>электрошкафов</a:t>
            </a:r>
            <a:r>
              <a:rPr lang="ru-RU" sz="1200" dirty="0">
                <a:solidFill>
                  <a:srgbClr val="000000"/>
                </a:solidFill>
                <a:latin typeface="Myriad Pro" pitchFamily="34" charset="0"/>
              </a:rPr>
              <a:t> серии </a:t>
            </a:r>
            <a:r>
              <a:rPr lang="ru-RU" sz="1200" dirty="0" smtClean="0">
                <a:solidFill>
                  <a:srgbClr val="000000"/>
                </a:solidFill>
                <a:latin typeface="Myriad Pro" pitchFamily="34" charset="0"/>
              </a:rPr>
              <a:t>КУЭ</a:t>
            </a: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459" y="4556620"/>
            <a:ext cx="2231970" cy="1306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61624"/>
            <a:ext cx="224698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02060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Заголовок 1"/>
          <p:cNvSpPr>
            <a:spLocks noGrp="1"/>
          </p:cNvSpPr>
          <p:nvPr>
            <p:ph type="title"/>
          </p:nvPr>
        </p:nvSpPr>
        <p:spPr>
          <a:xfrm>
            <a:off x="3851920" y="274638"/>
            <a:ext cx="4834880" cy="384175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>
                <a:ea typeface="ＭＳ Ｐゴシック" pitchFamily="34" charset="-128"/>
              </a:rPr>
              <a:t>НАШИ ПРОЕКТЫ</a:t>
            </a:r>
          </a:p>
        </p:txBody>
      </p:sp>
      <p:pic>
        <p:nvPicPr>
          <p:cNvPr id="8704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31962"/>
            <a:ext cx="403225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3850" y="3140015"/>
            <a:ext cx="4032250" cy="57701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Микрорайон Академический. 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г. Екатеринбург. </a:t>
            </a:r>
            <a:endParaRPr lang="ru-RU" sz="1400" b="1" dirty="0" smtClean="0">
              <a:solidFill>
                <a:schemeClr val="tx1"/>
              </a:solidFill>
              <a:latin typeface="Myriad Pro" pitchFamily="34" charset="0"/>
              <a:ea typeface="ＭＳ Ｐゴシック" pitchFamily="34" charset="-128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Модульное оборудование, </a:t>
            </a:r>
            <a:r>
              <a:rPr lang="en-US" sz="900" b="1" dirty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LED</a:t>
            </a:r>
            <a:endParaRPr lang="ru-RU" sz="900" dirty="0">
              <a:solidFill>
                <a:schemeClr val="tx1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870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731962"/>
            <a:ext cx="403225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794797" y="3140015"/>
            <a:ext cx="4032250" cy="57701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ru-RU" sz="1400" b="1" dirty="0" err="1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Атомстройкомплекс</a:t>
            </a: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. 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г. Екатеринбург. </a:t>
            </a:r>
            <a:endParaRPr lang="ru-RU" sz="1400" b="1" dirty="0" smtClean="0">
              <a:solidFill>
                <a:schemeClr val="tx1"/>
              </a:solidFill>
              <a:latin typeface="Myriad Pro" pitchFamily="34" charset="0"/>
              <a:ea typeface="ＭＳ Ｐゴシック" pitchFamily="34" charset="-128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ru-RU" sz="900" b="1" dirty="0">
                <a:solidFill>
                  <a:schemeClr val="tx1"/>
                </a:solidFill>
                <a:ea typeface="ＭＳ Ｐゴシック" pitchFamily="34" charset="-128"/>
              </a:rPr>
              <a:t>Модульное </a:t>
            </a:r>
            <a:r>
              <a:rPr lang="ru-RU" sz="900" b="1" dirty="0" smtClean="0">
                <a:solidFill>
                  <a:schemeClr val="tx1"/>
                </a:solidFill>
                <a:ea typeface="ＭＳ Ｐゴシック" pitchFamily="34" charset="-128"/>
              </a:rPr>
              <a:t>оборудование</a:t>
            </a:r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, </a:t>
            </a:r>
            <a:r>
              <a:rPr lang="ru-RU" sz="900" b="1" dirty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щиты</a:t>
            </a:r>
            <a:endParaRPr lang="ru-RU" sz="900" dirty="0">
              <a:solidFill>
                <a:schemeClr val="tx1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8705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20808"/>
            <a:ext cx="403225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23850" y="6219521"/>
            <a:ext cx="4032250" cy="52184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«Брусника» </a:t>
            </a: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жилой комплекс 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«Каменный Ручей». </a:t>
            </a: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г. Екатеринбург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802734" y="6192954"/>
            <a:ext cx="4032250" cy="5484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ru-RU" sz="13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</a:t>
            </a:r>
            <a:r>
              <a:rPr lang="ru-RU" sz="13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МОЛОДЕЖНЫЙ-2</a:t>
            </a:r>
            <a:r>
              <a:rPr lang="ru-RU" sz="13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». </a:t>
            </a:r>
            <a:endParaRPr lang="ru-RU" sz="1300" b="1" dirty="0" smtClean="0">
              <a:solidFill>
                <a:schemeClr val="tx1"/>
              </a:solidFill>
              <a:latin typeface="Myriad Pro" pitchFamily="34" charset="0"/>
              <a:ea typeface="ＭＳ Ｐゴシック" pitchFamily="34" charset="-128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ru-RU" sz="13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г</a:t>
            </a:r>
            <a:r>
              <a:rPr lang="ru-RU" sz="13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. Петропавловск-Камчатский.</a:t>
            </a: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 </a:t>
            </a:r>
            <a:endParaRPr lang="ru-RU" sz="1400" b="1" dirty="0" smtClean="0">
              <a:solidFill>
                <a:schemeClr val="tx1"/>
              </a:solidFill>
              <a:latin typeface="Myriad Pro" pitchFamily="34" charset="0"/>
              <a:ea typeface="ＭＳ Ｐゴシック" pitchFamily="34" charset="-128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НВА</a:t>
            </a:r>
            <a:r>
              <a:rPr lang="ru-RU" sz="900" b="1" dirty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, КНС, </a:t>
            </a:r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монтажные изделия</a:t>
            </a:r>
            <a:endParaRPr lang="ru-RU" sz="900" b="1" dirty="0">
              <a:solidFill>
                <a:schemeClr val="tx1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14" name="Рисунок 11" descr="C:\Users\user159\Desktop\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797" y="3789040"/>
            <a:ext cx="4040187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3810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 smtClean="0">
                <a:ea typeface="ＭＳ Ｐゴシック" pitchFamily="34" charset="-128"/>
              </a:rPr>
              <a:t>НАШИ ПРОЕКТЫ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3850" y="3179887"/>
            <a:ext cx="4032250" cy="4651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«Чистое Небо», г. Санкт-Петербург </a:t>
            </a:r>
          </a:p>
          <a:p>
            <a:pPr algn="ctr"/>
            <a:r>
              <a:rPr lang="ru-RU" sz="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Низковольтная аппаратура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87900" y="3179887"/>
            <a:ext cx="4032250" cy="4651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«Калейдоскоп», г. Санкт-Петербург </a:t>
            </a:r>
          </a:p>
          <a:p>
            <a:pPr algn="ctr"/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Низковольтная </a:t>
            </a:r>
            <a:r>
              <a:rPr lang="ru-RU" sz="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аппаратура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23850" y="6204397"/>
            <a:ext cx="4032250" cy="4651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«Северная Долина», г. Санкт-Петербург </a:t>
            </a:r>
          </a:p>
          <a:p>
            <a:pPr algn="ctr"/>
            <a:r>
              <a:rPr lang="ru-RU" sz="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Низковольтная </a:t>
            </a: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аппаратура и электроустановка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87900" y="6220748"/>
            <a:ext cx="4032250" cy="4651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«Муринский Пассат», г. Санкт-Петербург </a:t>
            </a:r>
            <a:endParaRPr lang="ru-RU" sz="1300" b="1" dirty="0" smtClean="0">
              <a:solidFill>
                <a:schemeClr val="tx1"/>
              </a:solidFill>
              <a:latin typeface="Myriad Pro" pitchFamily="34" charset="0"/>
              <a:ea typeface="ＭＳ Ｐゴシック" pitchFamily="34" charset="-128"/>
            </a:endParaRPr>
          </a:p>
          <a:p>
            <a:pPr algn="ctr">
              <a:defRPr/>
            </a:pP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Низковольтная </a:t>
            </a:r>
            <a:r>
              <a:rPr lang="ru-RU" sz="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аппаратура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  <a:latin typeface="Myriad Pro" pitchFamily="34" charset="0"/>
              <a:ea typeface="ＭＳ Ｐゴシック" pitchFamily="34" charset="-128"/>
            </a:endParaRPr>
          </a:p>
        </p:txBody>
      </p:sp>
      <p:pic>
        <p:nvPicPr>
          <p:cNvPr id="5121" name="Picture 1" descr="E:\Downloads\чистое небо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764704"/>
            <a:ext cx="4040187" cy="236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:\Downloads\калейдоскоп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796" y="764705"/>
            <a:ext cx="4025353" cy="236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Downloads\северная долина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08907"/>
            <a:ext cx="4051133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:\Downloads\муринский пасад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795" y="3747683"/>
            <a:ext cx="4025353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0374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 smtClean="0">
                <a:ea typeface="ＭＳ Ｐゴシック" pitchFamily="34" charset="-128"/>
              </a:rPr>
              <a:t>НАШИ ПРОЕКТЫ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801493" y="3149439"/>
            <a:ext cx="3990855" cy="41599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«Добрыня», г. Санкт-Петербург</a:t>
            </a:r>
          </a:p>
          <a:p>
            <a:pPr algn="ctr">
              <a:defRPr/>
            </a:pP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Низковольтная аппаратура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8" name="Picture 4" descr="E:\Downloads\добрын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493" y="733714"/>
            <a:ext cx="4019205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340780" y="3149439"/>
            <a:ext cx="4032677" cy="415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«Приневский», г. Санкт-Петербург </a:t>
            </a:r>
          </a:p>
          <a:p>
            <a:pPr algn="ctr">
              <a:defRPr/>
            </a:pPr>
            <a:r>
              <a:rPr lang="ru-RU" sz="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Низковольтная </a:t>
            </a: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аппаратура</a:t>
            </a: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yriad Pro" pitchFamily="34" charset="0"/>
                <a:ea typeface="ＭＳ Ｐゴシック" pitchFamily="34" charset="-128"/>
              </a:rPr>
              <a:t>.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  <a:latin typeface="Myriad Pro" pitchFamily="34" charset="0"/>
              <a:ea typeface="ＭＳ Ｐゴシック" pitchFamily="34" charset="-128"/>
            </a:endParaRPr>
          </a:p>
        </p:txBody>
      </p:sp>
      <p:pic>
        <p:nvPicPr>
          <p:cNvPr id="20" name="Picture 4" descr="E:\Downloads\принёвский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81" y="733714"/>
            <a:ext cx="4032677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" descr="E:\Downloads\радуг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95" y="3690042"/>
            <a:ext cx="4032675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349583" y="6109349"/>
            <a:ext cx="4023872" cy="415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«Цвета Радуги», г. Санкт-Петербург </a:t>
            </a:r>
          </a:p>
          <a:p>
            <a:pPr algn="ctr">
              <a:defRPr/>
            </a:pPr>
            <a:r>
              <a:rPr lang="ru-RU" sz="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Низковольтная </a:t>
            </a: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аппаратура</a:t>
            </a: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yriad Pro" pitchFamily="34" charset="0"/>
                <a:ea typeface="ＭＳ Ｐゴシック" pitchFamily="34" charset="-128"/>
              </a:rPr>
              <a:t>.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  <a:latin typeface="Myriad Pro" pitchFamily="34" charset="0"/>
              <a:ea typeface="ＭＳ Ｐゴシック" pitchFamily="34" charset="-128"/>
            </a:endParaRPr>
          </a:p>
        </p:txBody>
      </p:sp>
      <p:pic>
        <p:nvPicPr>
          <p:cNvPr id="25" name="Picture 3" descr="E:\Downloads\цивилизация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90042"/>
            <a:ext cx="4032674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801492" y="6109348"/>
            <a:ext cx="3990855" cy="41599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«Цивилизация», г. Санкт-Петербург</a:t>
            </a:r>
          </a:p>
          <a:p>
            <a:pPr algn="ctr">
              <a:defRPr/>
            </a:pP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Низковольтная аппаратура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0795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 smtClean="0">
                <a:ea typeface="ＭＳ Ｐゴシック" pitchFamily="34" charset="-128"/>
              </a:rPr>
              <a:t>НАШИ ПРОЕКТЫ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3172577"/>
            <a:ext cx="3960440" cy="5151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 «Ивняки», г. Ярославль</a:t>
            </a:r>
          </a:p>
          <a:p>
            <a:pPr algn="ctr"/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Металлокорпуса, модульное оборудование, электроустановка, освещение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  <p:pic>
        <p:nvPicPr>
          <p:cNvPr id="8193" name="Picture 1" descr="E:\Downloads\ивняк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4"/>
            <a:ext cx="3960440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E:\Downloads\2017-05-10_daaa0e9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764704"/>
            <a:ext cx="3960000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Downloads\жк сирень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96504"/>
            <a:ext cx="3960440" cy="23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4787899" y="3173023"/>
            <a:ext cx="4032677" cy="5147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 «Ярославский», г. Ярославль</a:t>
            </a:r>
          </a:p>
          <a:p>
            <a:pPr algn="ctr"/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Металлокорпуса, модульное оборудование, электроустановка, освещение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7803" y="6185121"/>
            <a:ext cx="3956166" cy="57036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 «Сирень», г. Ярославль</a:t>
            </a:r>
          </a:p>
          <a:p>
            <a:pPr algn="ctr"/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Металлокорпуса, модульное оборудование, электроустановка, освещение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  <p:pic>
        <p:nvPicPr>
          <p:cNvPr id="16" name="Picture 5" descr="E:\Downloads\первый зеленоград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3" b="16663"/>
          <a:stretch/>
        </p:blipFill>
        <p:spPr bwMode="auto">
          <a:xfrm>
            <a:off x="4824853" y="3788982"/>
            <a:ext cx="3960000" cy="237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4824854" y="6194182"/>
            <a:ext cx="3991824" cy="56130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«Первый Зеленоградский», 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д. Жилино, Солнечногорский район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en-US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LED</a:t>
            </a: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ДПП, АВДТ-63, Монтажные изделия, Трубы ПВХ и ПНД 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  <a:latin typeface="Myriad Pro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970653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 smtClean="0">
                <a:ea typeface="ＭＳ Ｐゴシック" pitchFamily="34" charset="-128"/>
              </a:rPr>
              <a:t>НАШИ ПРОЕКТЫ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797402" y="3189724"/>
            <a:ext cx="3959999" cy="46869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«Ахтуба Сити», г. Волжский</a:t>
            </a:r>
          </a:p>
          <a:p>
            <a:pPr algn="ctr">
              <a:defRPr/>
            </a:pPr>
            <a:r>
              <a:rPr lang="ru-RU" sz="900" b="1" dirty="0">
                <a:solidFill>
                  <a:srgbClr val="000000"/>
                </a:solidFill>
                <a:ea typeface="ＭＳ Ｐゴシック" pitchFamily="34" charset="-128"/>
              </a:rPr>
              <a:t>Щиты и НВА, монтажные изделия, кабеленесущие системы</a:t>
            </a:r>
            <a:endParaRPr lang="ru-RU" sz="900" b="1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pic>
        <p:nvPicPr>
          <p:cNvPr id="17" name="Picture 2" descr="E:\Downloads\ахтуба сити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7"/>
          <a:stretch/>
        </p:blipFill>
        <p:spPr bwMode="auto">
          <a:xfrm>
            <a:off x="4788024" y="744453"/>
            <a:ext cx="3960000" cy="241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4788025" y="6345162"/>
            <a:ext cx="3959999" cy="4682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DOMUS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. Сакартвело </a:t>
            </a: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(Грузия). 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Тбилиси.</a:t>
            </a:r>
          </a:p>
          <a:p>
            <a:pPr algn="ctr">
              <a:defRPr/>
            </a:pPr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Щиты, модульное оборудование, монтажные изделия</a:t>
            </a:r>
            <a:endParaRPr lang="ru-RU" sz="900" b="1" dirty="0">
              <a:solidFill>
                <a:schemeClr val="tx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95537" y="6345162"/>
            <a:ext cx="3960000" cy="4682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Alliance </a:t>
            </a:r>
            <a:r>
              <a:rPr lang="en-US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Group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. Сакартвело </a:t>
            </a: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(Грузия).</a:t>
            </a:r>
            <a:r>
              <a:rPr lang="en-US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 </a:t>
            </a:r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Электроустановка и освещение</a:t>
            </a:r>
            <a:endParaRPr lang="ru-RU" sz="900" b="1" dirty="0">
              <a:solidFill>
                <a:schemeClr val="tx1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20" name="Picture 2" descr="E:\Downloads\allians group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44351"/>
            <a:ext cx="3960000" cy="254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2athippodrome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0" r="4132"/>
          <a:stretch/>
        </p:blipFill>
        <p:spPr bwMode="auto">
          <a:xfrm>
            <a:off x="4797401" y="3768787"/>
            <a:ext cx="3960000" cy="2544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95537" y="3189724"/>
            <a:ext cx="3959999" cy="47255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ЖК "Арт-Хаус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" г. Волгоград </a:t>
            </a:r>
          </a:p>
          <a:p>
            <a:pPr algn="ctr">
              <a:defRPr/>
            </a:pPr>
            <a:r>
              <a:rPr lang="ru-RU" sz="900" b="1" dirty="0" smtClean="0">
                <a:solidFill>
                  <a:srgbClr val="000000"/>
                </a:solidFill>
                <a:latin typeface="+mj-lt"/>
                <a:ea typeface="ＭＳ Ｐゴシック" pitchFamily="34" charset="-128"/>
              </a:rPr>
              <a:t>Щиты и НВА, монтажные </a:t>
            </a:r>
            <a:r>
              <a:rPr lang="ru-RU" sz="900" b="1" dirty="0">
                <a:solidFill>
                  <a:srgbClr val="000000"/>
                </a:solidFill>
                <a:latin typeface="+mj-lt"/>
                <a:ea typeface="ＭＳ Ｐゴシック" pitchFamily="34" charset="-128"/>
              </a:rPr>
              <a:t>изделия, кабеленесущие системы</a:t>
            </a:r>
            <a:endParaRPr lang="ru-RU" sz="900" b="1" dirty="0">
              <a:solidFill>
                <a:schemeClr val="tx1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12" name="Picture 3" descr="E:\Downloads\арт хаус на ленине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1"/>
          <a:stretch/>
        </p:blipFill>
        <p:spPr bwMode="auto">
          <a:xfrm>
            <a:off x="395536" y="743679"/>
            <a:ext cx="3960000" cy="241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3603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Заголовок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4042792" cy="384175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>
                <a:ea typeface="ＭＳ Ｐゴシック" pitchFamily="34" charset="-128"/>
              </a:rPr>
              <a:t>НАШИ ПРОЕКТЫ</a:t>
            </a:r>
          </a:p>
        </p:txBody>
      </p:sp>
      <p:sp>
        <p:nvSpPr>
          <p:cNvPr id="90121" name="AutoShape 2" descr="http://fanerka.com/wp-content/uploads/2015/11/%D0%BF%D0%BE%D0%B4%D0%B0%D1%87%D0%B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95538" y="3277110"/>
            <a:ext cx="3959998" cy="41245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Нагатинский Метромост в Москве.</a:t>
            </a:r>
          </a:p>
          <a:p>
            <a:pPr algn="ctr"/>
            <a:r>
              <a:rPr lang="ru-RU" sz="900" b="1" dirty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Низковольтное и щитовое оборудование</a:t>
            </a:r>
          </a:p>
        </p:txBody>
      </p:sp>
      <p:pic>
        <p:nvPicPr>
          <p:cNvPr id="15" name="Picture 2" descr="E:\Downloads\мост нагат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0"/>
          <a:stretch/>
        </p:blipFill>
        <p:spPr bwMode="auto">
          <a:xfrm>
            <a:off x="395536" y="794620"/>
            <a:ext cx="3960000" cy="244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4788029" y="3289022"/>
            <a:ext cx="3959999" cy="41245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Офисный центр "Москва Плаза" </a:t>
            </a:r>
            <a:endParaRPr lang="ru-RU" sz="1400" b="1" dirty="0" smtClean="0">
              <a:solidFill>
                <a:schemeClr val="tx1"/>
              </a:solidFill>
              <a:latin typeface="Myriad Pro" pitchFamily="34" charset="0"/>
              <a:ea typeface="ＭＳ Ｐゴシック" pitchFamily="34" charset="-128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Щитовое </a:t>
            </a:r>
            <a:r>
              <a:rPr lang="ru-RU" sz="900" b="1" dirty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оборудование</a:t>
            </a:r>
          </a:p>
        </p:txBody>
      </p:sp>
      <p:pic>
        <p:nvPicPr>
          <p:cNvPr id="18" name="Picture 5" descr="E:\Downloads\офис  плаза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4" t="4238"/>
          <a:stretch/>
        </p:blipFill>
        <p:spPr bwMode="auto">
          <a:xfrm>
            <a:off x="4788030" y="794620"/>
            <a:ext cx="3960000" cy="244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788036" y="6350862"/>
            <a:ext cx="3959994" cy="4625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err="1">
                <a:solidFill>
                  <a:srgbClr val="000000"/>
                </a:solidFill>
                <a:latin typeface="Myriad Pro" pitchFamily="34" charset="0"/>
                <a:ea typeface="ＭＳ Ｐゴシック" pitchFamily="34" charset="-128"/>
              </a:rPr>
              <a:t>Фармконцепт</a:t>
            </a:r>
            <a:r>
              <a:rPr lang="ru-RU" sz="1400" b="1" dirty="0">
                <a:solidFill>
                  <a:srgbClr val="000000"/>
                </a:solidFill>
                <a:latin typeface="Myriad Pro" pitchFamily="34" charset="0"/>
                <a:ea typeface="ＭＳ Ｐゴシック" pitchFamily="34" charset="-128"/>
              </a:rPr>
              <a:t>, </a:t>
            </a:r>
            <a:r>
              <a:rPr lang="ru-RU" sz="1400" b="1" dirty="0" smtClean="0">
                <a:solidFill>
                  <a:srgbClr val="000000"/>
                </a:solidFill>
                <a:latin typeface="Myriad Pro" pitchFamily="34" charset="0"/>
                <a:ea typeface="ＭＳ Ｐゴシック" pitchFamily="34" charset="-128"/>
              </a:rPr>
              <a:t>Тверская </a:t>
            </a:r>
            <a:r>
              <a:rPr lang="ru-RU" sz="1400" b="1" dirty="0">
                <a:solidFill>
                  <a:srgbClr val="000000"/>
                </a:solidFill>
                <a:latin typeface="Myriad Pro" pitchFamily="34" charset="0"/>
                <a:ea typeface="ＭＳ Ｐゴシック" pitchFamily="34" charset="-128"/>
              </a:rPr>
              <a:t>обл., пос</a:t>
            </a:r>
            <a:r>
              <a:rPr lang="ru-RU" sz="1400" b="1" dirty="0" smtClean="0">
                <a:solidFill>
                  <a:srgbClr val="000000"/>
                </a:solidFill>
                <a:latin typeface="Myriad Pro" pitchFamily="34" charset="0"/>
                <a:ea typeface="ＭＳ Ｐゴシック" pitchFamily="34" charset="-128"/>
              </a:rPr>
              <a:t>. Редкино</a:t>
            </a:r>
            <a:endParaRPr lang="ru-RU" sz="1400" b="1" dirty="0">
              <a:solidFill>
                <a:srgbClr val="000000"/>
              </a:solidFill>
              <a:latin typeface="Myriad Pro" pitchFamily="34" charset="0"/>
              <a:ea typeface="ＭＳ Ｐゴシック" pitchFamily="34" charset="-128"/>
            </a:endParaRPr>
          </a:p>
          <a:p>
            <a:pPr algn="ctr"/>
            <a:r>
              <a:rPr lang="en-US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LED </a:t>
            </a: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ДПП, Комплектующие для ВРУ.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3" name="Picture 2" descr="http://pharmconcept.ru/images/carousel/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55"/>
          <a:stretch/>
        </p:blipFill>
        <p:spPr bwMode="auto">
          <a:xfrm>
            <a:off x="4788028" y="3770599"/>
            <a:ext cx="3960000" cy="255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88" name="Picture 4" descr="Stalo-izvestno-kakoy-supermar.jpg (800Ã534)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25"/>
          <a:stretch/>
        </p:blipFill>
        <p:spPr bwMode="auto">
          <a:xfrm>
            <a:off x="395538" y="3770044"/>
            <a:ext cx="3960000" cy="254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405882" y="6350862"/>
            <a:ext cx="3949656" cy="46251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Myriad Pro" pitchFamily="34" charset="0"/>
                <a:ea typeface="ＭＳ Ｐゴシック" pitchFamily="34" charset="-128"/>
              </a:rPr>
              <a:t>ТЦ «СЕВЕР», г. Кемерово </a:t>
            </a:r>
          </a:p>
          <a:p>
            <a:pPr algn="ctr"/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Щиты, Боксы, КНС, </a:t>
            </a:r>
            <a:r>
              <a:rPr lang="ru-RU" sz="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</a:t>
            </a:r>
            <a:r>
              <a:rPr lang="ru-RU" sz="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онт. изделия.</a:t>
            </a: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5400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 smtClean="0">
                <a:ea typeface="ＭＳ Ｐゴシック" pitchFamily="34" charset="-128"/>
              </a:rPr>
              <a:t>НАШИ ПРОЕКТЫ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3222516"/>
            <a:ext cx="3973816" cy="42250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Ахтубинская солнечная станция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(Астраханская обл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.)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840586" y="3222515"/>
            <a:ext cx="3949029" cy="42250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Хоринская солнечная станция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п. Хоринск (респ. Бурятия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)</a:t>
            </a:r>
          </a:p>
        </p:txBody>
      </p:sp>
      <p:pic>
        <p:nvPicPr>
          <p:cNvPr id="3073" name="Picture 1" descr="E:\Downloads\ахтубинская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9"/>
          <a:stretch/>
        </p:blipFill>
        <p:spPr bwMode="auto">
          <a:xfrm>
            <a:off x="409352" y="764705"/>
            <a:ext cx="3960000" cy="242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0" name="Picture 2" descr="http://www.hevelsolar.com/loaded/pages/719977af173abd862750669ee4ea405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616" y="764703"/>
            <a:ext cx="3960000" cy="242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95536" y="6193653"/>
            <a:ext cx="3960000" cy="54771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Новосибирские Региональные 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Электросети</a:t>
            </a:r>
          </a:p>
          <a:p>
            <a:pPr algn="ctr"/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Низковольтное и щитовое оборудование</a:t>
            </a:r>
            <a:endParaRPr lang="ru-RU" sz="900" b="1" dirty="0">
              <a:solidFill>
                <a:schemeClr val="tx1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11" name="Picture 2" descr="E:\Downloads\эл сети новосибирск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39"/>
            <a:ext cx="3960000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859569" y="6193653"/>
            <a:ext cx="3954284" cy="54771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Реконструкция Армянской </a:t>
            </a:r>
            <a:r>
              <a:rPr lang="ru-RU" sz="1400" b="1" dirty="0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Электросети. </a:t>
            </a:r>
            <a:r>
              <a:rPr lang="ru-RU" sz="1400" b="1" dirty="0" err="1" smtClean="0">
                <a:solidFill>
                  <a:schemeClr val="tx1"/>
                </a:solidFill>
                <a:latin typeface="Myriad Pro" pitchFamily="34" charset="0"/>
                <a:ea typeface="ＭＳ Ｐゴシック" pitchFamily="34" charset="-128"/>
              </a:rPr>
              <a:t>г.Ереван</a:t>
            </a:r>
            <a:endParaRPr lang="ru-RU" sz="1400" b="1" dirty="0" smtClean="0">
              <a:solidFill>
                <a:schemeClr val="tx1"/>
              </a:solidFill>
              <a:latin typeface="Myriad Pro" pitchFamily="34" charset="0"/>
              <a:ea typeface="ＭＳ Ｐゴシック" pitchFamily="34" charset="-128"/>
            </a:endParaRPr>
          </a:p>
          <a:p>
            <a:pPr algn="ctr"/>
            <a:r>
              <a:rPr lang="ru-RU" sz="900" b="1" dirty="0" smtClean="0">
                <a:solidFill>
                  <a:schemeClr val="tx1"/>
                </a:solidFill>
                <a:latin typeface="+mj-lt"/>
                <a:ea typeface="ＭＳ Ｐゴシック" pitchFamily="34" charset="-128"/>
              </a:rPr>
              <a:t>Низковольтное и щитовое оборудование.</a:t>
            </a:r>
            <a:endParaRPr lang="ru-RU" sz="900" b="1" dirty="0">
              <a:solidFill>
                <a:schemeClr val="tx1"/>
              </a:solidFill>
              <a:latin typeface="+mj-lt"/>
              <a:ea typeface="ＭＳ Ｐゴシック" pitchFamily="34" charset="-128"/>
            </a:endParaRPr>
          </a:p>
        </p:txBody>
      </p:sp>
      <p:pic>
        <p:nvPicPr>
          <p:cNvPr id="13" name="Picture 3" descr="E:\Downloads\сеть армянии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472" y="3789039"/>
            <a:ext cx="3960000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6298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tle 1"/>
          <p:cNvSpPr txBox="1">
            <a:spLocks/>
          </p:cNvSpPr>
          <p:nvPr/>
        </p:nvSpPr>
        <p:spPr bwMode="auto">
          <a:xfrm>
            <a:off x="-14288" y="2708275"/>
            <a:ext cx="9144001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Aft>
                <a:spcPts val="400"/>
              </a:spcAft>
            </a:pPr>
            <a:r>
              <a:rPr lang="ru-RU" sz="4000" b="1" dirty="0">
                <a:solidFill>
                  <a:schemeClr val="bg1"/>
                </a:solidFill>
                <a:latin typeface="Calibri" pitchFamily="34" charset="0"/>
              </a:rPr>
              <a:t>НЕ БОЙСЯ БЫТЬ ОРАНЖЕВЫМ!</a:t>
            </a:r>
            <a:endParaRPr lang="en-US" sz="40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55710</TotalTime>
  <Words>1680</Words>
  <Application>Microsoft Office PowerPoint</Application>
  <PresentationFormat>Экран (4:3)</PresentationFormat>
  <Paragraphs>394</Paragraphs>
  <Slides>42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2_Office Theme</vt:lpstr>
      <vt:lpstr>Презентация PowerPoint</vt:lpstr>
      <vt:lpstr> Комплексное предложение по электротехнического и светотехническому оборудованию для малоэтажного и деревянного домостроения. Сознание и сопровождение проекта.   </vt:lpstr>
      <vt:lpstr>Презентация PowerPoint</vt:lpstr>
      <vt:lpstr>В конце 2019 года компания TDM ELECTRIC приобрела завод по производству кабельной продукции — ООО "РЫБИНСКИЙ ЭЛЕКТРОМОНТАЖНЫЙ ЗАВОД"</vt:lpstr>
      <vt:lpstr>Полный цикл производства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График развития ассортимента</vt:lpstr>
      <vt:lpstr>ПОДДЕРЖКА  ПРОЕКТНЫХ ПРОДАЖ </vt:lpstr>
      <vt:lpstr>Презентация PowerPoint</vt:lpstr>
      <vt:lpstr>Презентация PowerPoint</vt:lpstr>
      <vt:lpstr>Презентация PowerPoint</vt:lpstr>
      <vt:lpstr>КАБЕЛЬНО ПРОВОДНИКОВАЯ ПРОДУКЦИЯ и КАБЕЛЕНЕСУЩИЕ ИЗДЕЛИЯ</vt:lpstr>
      <vt:lpstr>КАБЕЛЬНО-ПРОВОДНИКОВАЯ ПРОДУКЦИЯ</vt:lpstr>
      <vt:lpstr>КАБЕЛЬНО-ПРОВОДНИКОВАЯ ПРОДУКЦИЯ</vt:lpstr>
      <vt:lpstr>КОРПУСА ЭЛЕКТРОЩИТОВ ПЛАСТИКОВЫЕ</vt:lpstr>
      <vt:lpstr>ОБОРУДОВАНИЕ АЛЬТЕРНАТИВНОГО ПИТАНИЯ и ЗАЩИТА</vt:lpstr>
      <vt:lpstr>ОБОРУДОВАНИЕ ЗАЩИТЫ И АВТОМАТИЗАЦИИ</vt:lpstr>
      <vt:lpstr>МОДУЛЬНОЕ ОБОРУДОВАНИЕ</vt:lpstr>
      <vt:lpstr>УМНЫЙ ДОМ</vt:lpstr>
      <vt:lpstr>Презентация PowerPoint</vt:lpstr>
      <vt:lpstr>Презентация PowerPoint</vt:lpstr>
      <vt:lpstr>ПРОДУКЦИЯ СЕРИИ «ЭКО»</vt:lpstr>
      <vt:lpstr>СВЕТОТЕХНИКА: ЛАМПЫ «ФИЛАМЕНТ» и ФИТО. ГИРЛЯНДЫ LED</vt:lpstr>
      <vt:lpstr>СВЕТИЛЬНИКИ САДОВО-ПАРКОВЫЕ</vt:lpstr>
      <vt:lpstr>БАКТЕРИЦИДНЫЕ ОБЛУЧАТЕЛИ</vt:lpstr>
      <vt:lpstr>ТЕПЛОВОЕ ОБОРУДОВАНИЕ</vt:lpstr>
      <vt:lpstr>БЫТОВАЯ ТЕХНИКА</vt:lpstr>
      <vt:lpstr>ИНСТРУМЕНТ</vt:lpstr>
      <vt:lpstr>ИНСТРУМЕНТ</vt:lpstr>
      <vt:lpstr>ИНСТРУМЕНТ</vt:lpstr>
      <vt:lpstr>Презентация PowerPoint</vt:lpstr>
      <vt:lpstr>НАШИ ПРОЕКТЫ</vt:lpstr>
      <vt:lpstr>НАШИ ПРОЕКТЫ</vt:lpstr>
      <vt:lpstr>НАШИ ПРОЕКТЫ</vt:lpstr>
      <vt:lpstr>НАШИ ПРОЕКТЫ</vt:lpstr>
      <vt:lpstr>НАШИ ПРОЕКТЫ</vt:lpstr>
      <vt:lpstr>НАШИ ПРОЕКТЫ</vt:lpstr>
      <vt:lpstr>НАШИ ПРОЕКТЫ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serge</dc:creator>
  <cp:lastModifiedBy>Соловьев Дмитрий</cp:lastModifiedBy>
  <cp:revision>2102</cp:revision>
  <cp:lastPrinted>2019-10-04T14:04:55Z</cp:lastPrinted>
  <dcterms:created xsi:type="dcterms:W3CDTF">2007-11-12T18:05:51Z</dcterms:created>
  <dcterms:modified xsi:type="dcterms:W3CDTF">2021-03-10T16:02:17Z</dcterms:modified>
</cp:coreProperties>
</file>