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58" r:id="rId9"/>
    <p:sldId id="260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4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71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442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250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04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716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963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692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790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333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64309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05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257610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40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382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083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5E32E-B4FB-4B7A-B5A9-55C1FE6E26C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217091E-49EC-4BAD-B2EC-5F33B128E3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60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8179" y="607264"/>
            <a:ext cx="8103476" cy="6077315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3600" dirty="0"/>
              <a:t>”Основные </a:t>
            </a:r>
            <a:r>
              <a:rPr lang="ru-RU" sz="3600" dirty="0" smtClean="0"/>
              <a:t>проблемы, возникающие </a:t>
            </a:r>
            <a:r>
              <a:rPr lang="ru-RU" sz="3600" dirty="0"/>
              <a:t>у застройщиков в ходе </a:t>
            </a:r>
            <a:r>
              <a:rPr lang="ru-RU" sz="3600" dirty="0" smtClean="0"/>
              <a:t>реализации </a:t>
            </a:r>
            <a:r>
              <a:rPr lang="ru-RU" sz="3600" dirty="0" smtClean="0"/>
              <a:t>индивидуальной застройки</a:t>
            </a:r>
            <a:r>
              <a:rPr lang="ru-RU" sz="3600" dirty="0" smtClean="0"/>
              <a:t>, </a:t>
            </a:r>
            <a:r>
              <a:rPr lang="ru-RU" sz="3600" dirty="0"/>
              <a:t>и пути их </a:t>
            </a:r>
            <a:r>
              <a:rPr lang="ru-RU" sz="3600" dirty="0" smtClean="0"/>
              <a:t>решения</a:t>
            </a:r>
            <a:r>
              <a:rPr lang="en-US" sz="3600" dirty="0" smtClean="0"/>
              <a:t>”</a:t>
            </a:r>
            <a:r>
              <a:rPr lang="ru-RU" sz="3600" dirty="0" smtClean="0"/>
              <a:t> </a:t>
            </a:r>
            <a:br>
              <a:rPr lang="ru-RU" sz="3600" dirty="0" smtClean="0"/>
            </a:br>
            <a:r>
              <a:rPr lang="ru-RU" sz="3600" dirty="0" smtClean="0"/>
              <a:t>Председатель Комиссии по рассмотрению предложений в сфере развития ИЖС при Экспертной группе ТДК</a:t>
            </a:r>
            <a:r>
              <a:rPr lang="ru-RU" sz="3600" smtClean="0"/>
              <a:t>. </a:t>
            </a:r>
            <a:br>
              <a:rPr lang="ru-RU" sz="3600" smtClean="0"/>
            </a:br>
            <a:r>
              <a:rPr lang="ru-RU" sz="3600" smtClean="0"/>
              <a:t>Мищенко </a:t>
            </a:r>
            <a:r>
              <a:rPr lang="ru-RU" sz="3600" dirty="0" smtClean="0"/>
              <a:t>Д.В.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47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41434"/>
            <a:ext cx="8435135" cy="819807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Введение: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24607"/>
            <a:ext cx="8596668" cy="518160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50 % возводимого жилья в РФ – это Индивидуальное жилищное строительство (ИЖС)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дома возводятся: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 городской застроенной среде,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сельской застроенной среде,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 границах садоводств,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новых, не застроенных территориях, предназначенных для ИЖС и расположенных в границах сельских территорий вблизи областных или крупных региональных городов в коттеджных поселках.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градостроительного планирования в части разработки генеральных планов, ПЗЗ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таких территорий решаются муниципалитетами в целом успешно, и наработан большой положительный опыт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9522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</a:t>
            </a:r>
            <a:r>
              <a:rPr lang="ru-RU" dirty="0" smtClean="0"/>
              <a:t>проблемы: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</a:t>
            </a:r>
            <a:r>
              <a:rPr lang="ru-RU" dirty="0" smtClean="0"/>
              <a:t>Отсутствие качественной инфраструктуры (школы, детские сады, </a:t>
            </a:r>
            <a:r>
              <a:rPr lang="ru-RU" dirty="0" err="1" smtClean="0"/>
              <a:t>мед.учреждения</a:t>
            </a:r>
            <a:r>
              <a:rPr lang="ru-RU" dirty="0" smtClean="0"/>
              <a:t>)</a:t>
            </a:r>
          </a:p>
          <a:p>
            <a:r>
              <a:rPr lang="ru-RU" dirty="0" smtClean="0"/>
              <a:t>2</a:t>
            </a:r>
            <a:r>
              <a:rPr lang="ru-RU" dirty="0"/>
              <a:t>. </a:t>
            </a:r>
            <a:r>
              <a:rPr lang="ru-RU" dirty="0" smtClean="0"/>
              <a:t>Отсутствие финансовых инструментов для комплексного освоения </a:t>
            </a:r>
            <a:r>
              <a:rPr lang="ru-RU" dirty="0"/>
              <a:t>проектов ИЖС;</a:t>
            </a:r>
          </a:p>
          <a:p>
            <a:r>
              <a:rPr lang="ru-RU" dirty="0"/>
              <a:t>3. </a:t>
            </a:r>
            <a:r>
              <a:rPr lang="ru-RU" dirty="0" smtClean="0"/>
              <a:t>Отсутствуют механизмы управления </a:t>
            </a:r>
            <a:r>
              <a:rPr lang="ru-RU" dirty="0"/>
              <a:t>коттеджными поселками. </a:t>
            </a:r>
          </a:p>
        </p:txBody>
      </p:sp>
    </p:spTree>
    <p:extLst>
      <p:ext uri="{BB962C8B-B14F-4D97-AF65-F5344CB8AC3E}">
        <p14:creationId xmlns:p14="http://schemas.microsoft.com/office/powerpoint/2010/main" val="681246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Причины отсутствия качественной инфраструктуры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Высокая стоимость разработки ППТ и ПМТ, при более низкой плотности населения, чем при строительстве МКД на 1га</a:t>
            </a:r>
            <a:endParaRPr lang="ru-RU" dirty="0" smtClean="0"/>
          </a:p>
          <a:p>
            <a:r>
              <a:rPr lang="ru-RU" dirty="0" smtClean="0"/>
              <a:t>Отсутствие актуальных проектов планировок и проектов межевания территорий, как следствие недостаточность информации о наличии либо дефиците инфраструктуры </a:t>
            </a:r>
          </a:p>
          <a:p>
            <a:r>
              <a:rPr lang="ru-RU" dirty="0" smtClean="0"/>
              <a:t>Отсутствие утвержденных красных линий, санитарно-защитных зон (водозаборов, очистных сооружений, линейных объектов), как следствие низкая синхронизация инвестиционных программ РСО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7151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</a:t>
            </a:r>
            <a:r>
              <a:rPr lang="ru-RU" dirty="0" smtClean="0"/>
              <a:t>ешение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Внедрение программы «Развитие индивидуального жилищного строительства в РФ»</a:t>
            </a:r>
          </a:p>
          <a:p>
            <a:r>
              <a:rPr lang="ru-RU" dirty="0" smtClean="0"/>
              <a:t>Обеспечение принятия проектов планировок территорий для зон ИЖС</a:t>
            </a:r>
          </a:p>
          <a:p>
            <a:r>
              <a:rPr lang="ru-RU" dirty="0" smtClean="0"/>
              <a:t>Актуализация </a:t>
            </a:r>
            <a:r>
              <a:rPr lang="ru-RU" dirty="0"/>
              <a:t>СБЦП- </a:t>
            </a:r>
            <a:r>
              <a:rPr lang="ru-RU" dirty="0" smtClean="0"/>
              <a:t>2001-01, с учетом специфики зон ИЖС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5031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отсутствия финансовых инструментов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Слабая нормативно-правовая база</a:t>
            </a:r>
          </a:p>
          <a:p>
            <a:r>
              <a:rPr lang="ru-RU" dirty="0" smtClean="0"/>
              <a:t>Отсутствие стандартов строительства</a:t>
            </a:r>
          </a:p>
          <a:p>
            <a:r>
              <a:rPr lang="ru-RU" dirty="0" smtClean="0"/>
              <a:t>Отсутствие инфраструктуры</a:t>
            </a:r>
          </a:p>
          <a:p>
            <a:r>
              <a:rPr lang="ru-RU" dirty="0" smtClean="0"/>
              <a:t>Отсутствие «внятных» банковских продуктов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0637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Утверждение спец. </a:t>
            </a:r>
            <a:r>
              <a:rPr lang="ru-RU" dirty="0"/>
              <a:t>з</a:t>
            </a:r>
            <a:r>
              <a:rPr lang="ru-RU" dirty="0" smtClean="0"/>
              <a:t>акона (аналог 214-фз), в котором будут отображены аспекты работы застройщика как по </a:t>
            </a:r>
            <a:r>
              <a:rPr lang="ru-RU" dirty="0" err="1" smtClean="0"/>
              <a:t>эскроу</a:t>
            </a:r>
            <a:r>
              <a:rPr lang="ru-RU" dirty="0" smtClean="0"/>
              <a:t> модели, так и по договору подряда, и за счет собственных средств. Особенно в части общего имущества и инженерных систем.</a:t>
            </a:r>
          </a:p>
          <a:p>
            <a:r>
              <a:rPr lang="ru-RU" dirty="0" smtClean="0"/>
              <a:t>Внедрение типовых проектов и систем добровольной сертификации</a:t>
            </a:r>
          </a:p>
          <a:p>
            <a:r>
              <a:rPr lang="ru-RU" dirty="0" smtClean="0"/>
              <a:t>Внедрение понятия общего имущества на территориях ИЖС, обоснованного в ППТ. Линейные объекты. Сооружения.</a:t>
            </a:r>
          </a:p>
          <a:p>
            <a:r>
              <a:rPr lang="ru-RU" dirty="0" smtClean="0"/>
              <a:t>Разработка банковских продуктов, дающих возможность строительства в первую очередь инфраструктуры. Для повышения доступности и качества строительства ИЖС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725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599090"/>
            <a:ext cx="8596668" cy="74623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Причины отсутствия механизмов </a:t>
            </a:r>
            <a:r>
              <a:rPr lang="ru-RU" dirty="0"/>
              <a:t>управления коттеджными поселками.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807780"/>
            <a:ext cx="8596668" cy="4685528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Правовое регулирование управления инфраструктурой, и ЖКХ на территориях для ИЖС в РФ отсутствует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системой ГИС ЖКХ такие территории не связаны, ЖКХ на таких территориях не контролируется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граждан нет правовой основы - организовать общественное управление ЖКХ на таких территориях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72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005" y="262758"/>
            <a:ext cx="8596668" cy="13208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66345"/>
            <a:ext cx="8718914" cy="5192110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развитие статей ГК о ТСН, ТОС разработать специальный закон о ТСН, ТОС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Внести изменения в Жилищный кодекс и разрешить организацию УК в форме ООО для управления ЖКХ в коттеджных поселках и на территориях ИЖС в городах и сельской местности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Наделить органы местного самоуправления на основании ПЗЗ устанавливать границы территорий для ИЖС для организации ТСН, ТОС или для покрытия услугами ЖКХ Управляющими компаниями.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0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62455"/>
            <a:ext cx="9612294" cy="4267200"/>
          </a:xfrm>
        </p:spPr>
        <p:txBody>
          <a:bodyPr/>
          <a:lstStyle/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400" dirty="0"/>
              <a:t/>
            </a:r>
            <a:br>
              <a:rPr lang="ru-RU" sz="5400" dirty="0"/>
            </a:br>
            <a:r>
              <a:rPr lang="ru-RU" sz="5400" dirty="0" smtClean="0"/>
              <a:t>   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31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323</TotalTime>
  <Words>367</Words>
  <Application>Microsoft Office PowerPoint</Application>
  <PresentationFormat>Широкоэкранный</PresentationFormat>
  <Paragraphs>54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Аспект</vt:lpstr>
      <vt:lpstr>      ”Основные проблемы, возникающие у застройщиков в ходе реализации индивидуальной застройки, и пути их решения”  Председатель Комиссии по рассмотрению предложений в сфере развития ИЖС при Экспертной группе ТДК.  Мищенко Д.В.</vt:lpstr>
      <vt:lpstr>Введение: </vt:lpstr>
      <vt:lpstr>Основные проблемы:</vt:lpstr>
      <vt:lpstr>Причины отсутствия качественной инфраструктуры</vt:lpstr>
      <vt:lpstr>Решение</vt:lpstr>
      <vt:lpstr>Причины отсутствия финансовых инструментов </vt:lpstr>
      <vt:lpstr>Решение</vt:lpstr>
      <vt:lpstr>Причины отсутствия механизмов управления коттеджными поселками.</vt:lpstr>
      <vt:lpstr>Решение</vt:lpstr>
      <vt:lpstr>        Благодарю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Актуальные проблемы организации и управления территориями коттеджной застройки в городах и сельской местности РФ</dc:title>
  <dc:creator>Alex</dc:creator>
  <cp:lastModifiedBy>Юлия Мищенко</cp:lastModifiedBy>
  <cp:revision>31</cp:revision>
  <dcterms:created xsi:type="dcterms:W3CDTF">2020-10-29T21:46:03Z</dcterms:created>
  <dcterms:modified xsi:type="dcterms:W3CDTF">2021-03-11T20:48:15Z</dcterms:modified>
</cp:coreProperties>
</file>