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media/image20.jpg" ContentType="image/pn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57" r:id="rId3"/>
    <p:sldId id="329" r:id="rId4"/>
    <p:sldId id="326" r:id="rId5"/>
    <p:sldId id="327" r:id="rId6"/>
    <p:sldId id="328" r:id="rId7"/>
    <p:sldId id="334" r:id="rId8"/>
    <p:sldId id="330" r:id="rId9"/>
    <p:sldId id="340" r:id="rId10"/>
    <p:sldId id="341" r:id="rId11"/>
    <p:sldId id="342" r:id="rId12"/>
    <p:sldId id="343" r:id="rId13"/>
    <p:sldId id="344" r:id="rId14"/>
    <p:sldId id="267" r:id="rId15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2F2F"/>
    <a:srgbClr val="0C23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2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8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123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57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055;&#1086;&#1083;&#1100;&#1079;&#1086;&#1074;&#1072;&#1090;&#1077;&#1083;&#1100;\Desktop\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Эффективность применения стальных и композитных опор освещения до 12 м в процессе их эксплуатации</a:t>
            </a:r>
          </a:p>
        </c:rich>
      </c:tx>
      <c:layout>
        <c:manualLayout>
          <c:xMode val="edge"/>
          <c:yMode val="edge"/>
          <c:x val="0.1722565195782452"/>
          <c:y val="8.0358026200161791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0158520545977496"/>
          <c:y val="0.21349656530048472"/>
          <c:w val="0.74806937837434451"/>
          <c:h val="0.4840744910989914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Лист1!$A$15</c:f>
              <c:strCache>
                <c:ptCount val="1"/>
                <c:pt idx="0">
                  <c:v>Ст альная опора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Лист1!$B$14:$H$14</c:f>
              <c:numCache>
                <c:formatCode>General</c:formatCode>
                <c:ptCount val="7"/>
                <c:pt idx="0">
                  <c:v>0</c:v>
                </c:pt>
                <c:pt idx="1">
                  <c:v>15</c:v>
                </c:pt>
                <c:pt idx="2">
                  <c:v>18</c:v>
                </c:pt>
                <c:pt idx="3">
                  <c:v>33</c:v>
                </c:pt>
                <c:pt idx="4">
                  <c:v>36</c:v>
                </c:pt>
                <c:pt idx="5">
                  <c:v>48</c:v>
                </c:pt>
                <c:pt idx="6">
                  <c:v>51</c:v>
                </c:pt>
              </c:numCache>
            </c:numRef>
          </c:cat>
          <c:val>
            <c:numRef>
              <c:f>Лист1!$B$15:$H$15</c:f>
              <c:numCache>
                <c:formatCode>General</c:formatCode>
                <c:ptCount val="7"/>
                <c:pt idx="0">
                  <c:v>80</c:v>
                </c:pt>
                <c:pt idx="1">
                  <c:v>100</c:v>
                </c:pt>
                <c:pt idx="2">
                  <c:v>180</c:v>
                </c:pt>
                <c:pt idx="3">
                  <c:v>195</c:v>
                </c:pt>
                <c:pt idx="4">
                  <c:v>275</c:v>
                </c:pt>
                <c:pt idx="5">
                  <c:v>285</c:v>
                </c:pt>
                <c:pt idx="6">
                  <c:v>295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C76-48D7-B691-8C5BC0CB0BC4}"/>
            </c:ext>
          </c:extLst>
        </c:ser>
        <c:ser>
          <c:idx val="1"/>
          <c:order val="1"/>
          <c:tx>
            <c:strRef>
              <c:f>Лист1!$A$16</c:f>
              <c:strCache>
                <c:ptCount val="1"/>
                <c:pt idx="0">
                  <c:v>Композитная опора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Лист1!$B$14:$H$14</c:f>
              <c:numCache>
                <c:formatCode>General</c:formatCode>
                <c:ptCount val="7"/>
                <c:pt idx="0">
                  <c:v>0</c:v>
                </c:pt>
                <c:pt idx="1">
                  <c:v>15</c:v>
                </c:pt>
                <c:pt idx="2">
                  <c:v>18</c:v>
                </c:pt>
                <c:pt idx="3">
                  <c:v>33</c:v>
                </c:pt>
                <c:pt idx="4">
                  <c:v>36</c:v>
                </c:pt>
                <c:pt idx="5">
                  <c:v>48</c:v>
                </c:pt>
                <c:pt idx="6">
                  <c:v>51</c:v>
                </c:pt>
              </c:numCache>
            </c:numRef>
          </c:cat>
          <c:val>
            <c:numRef>
              <c:f>Лист1!$B$16:$H$16</c:f>
              <c:numCache>
                <c:formatCode>General</c:formatCode>
                <c:ptCount val="7"/>
                <c:pt idx="0">
                  <c:v>75</c:v>
                </c:pt>
                <c:pt idx="1">
                  <c:v>76</c:v>
                </c:pt>
                <c:pt idx="2">
                  <c:v>77</c:v>
                </c:pt>
                <c:pt idx="3">
                  <c:v>78</c:v>
                </c:pt>
                <c:pt idx="4">
                  <c:v>79</c:v>
                </c:pt>
                <c:pt idx="5">
                  <c:v>80</c:v>
                </c:pt>
                <c:pt idx="6">
                  <c:v>160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C76-48D7-B691-8C5BC0CB0B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32155920"/>
        <c:axId val="384265208"/>
      </c:lineChart>
      <c:catAx>
        <c:axId val="43215592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Срок эксплуатации, лет</a:t>
                </a:r>
              </a:p>
              <a:p>
                <a:pPr>
                  <a:defRPr/>
                </a:pPr>
                <a:endParaRPr lang="ru-RU"/>
              </a:p>
            </c:rich>
          </c:tx>
          <c:layout>
            <c:manualLayout>
              <c:xMode val="edge"/>
              <c:yMode val="edge"/>
              <c:x val="0.38667969640800137"/>
              <c:y val="0.7929212656831481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500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84265208"/>
        <c:crosses val="autoZero"/>
        <c:auto val="1"/>
        <c:lblAlgn val="ctr"/>
        <c:lblOffset val="100"/>
        <c:noMultiLvlLbl val="0"/>
      </c:catAx>
      <c:valAx>
        <c:axId val="384265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5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Затраты на установку и эксплуатацию 1 опоры (нарастающим итогом), тыс. руб.</a:t>
                </a:r>
              </a:p>
              <a:p>
                <a:pPr>
                  <a:defRPr/>
                </a:pPr>
                <a:endParaRPr lang="ru-RU"/>
              </a:p>
            </c:rich>
          </c:tx>
          <c:layout>
            <c:manualLayout>
              <c:xMode val="edge"/>
              <c:yMode val="edge"/>
              <c:x val="0"/>
              <c:y val="9.4277972826572964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500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2155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018106860874369"/>
          <c:y val="0.85166636502314041"/>
          <c:w val="0.69835392447996447"/>
          <c:h val="0.133178533853353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>
          <a:solidFill>
            <a:schemeClr val="tx2"/>
          </a:solidFill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D5444-F62C-42C3-A75A-D9DBA807730F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4F617-7A30-41D4-AB86-5D833C98E18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4624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AA1FA-7B6A-47D2-8D61-F225D71B51FF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4175" y="849313"/>
            <a:ext cx="4078288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A179D-2D27-49E2-B022-8EDDA2EFE68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460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 noChangeArrowheads="1"/>
          </p:cNvSpPr>
          <p:nvPr/>
        </p:nvSpPr>
        <p:spPr bwMode="white">
          <a:xfrm>
            <a:off x="8429022" y="0"/>
            <a:ext cx="3762978" cy="6858000"/>
          </a:xfrm>
          <a:custGeom>
            <a:avLst/>
            <a:gdLst>
              <a:gd name="connsiteX0" fmla="*/ 0 w 3762978"/>
              <a:gd name="connsiteY0" fmla="*/ 0 h 6858000"/>
              <a:gd name="connsiteX1" fmla="*/ 3762978 w 3762978"/>
              <a:gd name="connsiteY1" fmla="*/ 0 h 6858000"/>
              <a:gd name="connsiteX2" fmla="*/ 3762978 w 3762978"/>
              <a:gd name="connsiteY2" fmla="*/ 6858000 h 6858000"/>
              <a:gd name="connsiteX3" fmla="*/ 338667 w 3762978"/>
              <a:gd name="connsiteY3" fmla="*/ 6858000 h 6858000"/>
              <a:gd name="connsiteX4" fmla="*/ 1189567 w 3762978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62978" h="6858000">
                <a:moveTo>
                  <a:pt x="0" y="0"/>
                </a:moveTo>
                <a:lnTo>
                  <a:pt x="3762978" y="0"/>
                </a:lnTo>
                <a:lnTo>
                  <a:pt x="3762978" y="6858000"/>
                </a:lnTo>
                <a:lnTo>
                  <a:pt x="338667" y="6858000"/>
                </a:lnTo>
                <a:lnTo>
                  <a:pt x="1189567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ru-RU" sz="1800" dirty="0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8145385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z="1800" dirty="0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950653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5400" y="1873584"/>
            <a:ext cx="640080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4572000"/>
            <a:ext cx="6400800" cy="16002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25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61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5"/>
          <p:cNvSpPr>
            <a:spLocks noChangeArrowheads="1"/>
          </p:cNvSpPr>
          <p:nvPr/>
        </p:nvSpPr>
        <p:spPr bwMode="white">
          <a:xfrm>
            <a:off x="6540503" y="0"/>
            <a:ext cx="5651496" cy="6858000"/>
          </a:xfrm>
          <a:custGeom>
            <a:avLst/>
            <a:gdLst/>
            <a:ahLst/>
            <a:cxnLst/>
            <a:rect l="l" t="t" r="r" b="b"/>
            <a:pathLst>
              <a:path w="4238622" h="6858000">
                <a:moveTo>
                  <a:pt x="0" y="0"/>
                </a:moveTo>
                <a:lnTo>
                  <a:pt x="4086222" y="0"/>
                </a:lnTo>
                <a:lnTo>
                  <a:pt x="4237035" y="0"/>
                </a:lnTo>
                <a:lnTo>
                  <a:pt x="4238622" y="0"/>
                </a:lnTo>
                <a:lnTo>
                  <a:pt x="4238622" y="6858000"/>
                </a:lnTo>
                <a:lnTo>
                  <a:pt x="4237035" y="6858000"/>
                </a:lnTo>
                <a:lnTo>
                  <a:pt x="4086222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sz="1800" dirty="0"/>
          </a:p>
        </p:txBody>
      </p:sp>
      <p:sp>
        <p:nvSpPr>
          <p:cNvPr id="11" name="Полилиния 6"/>
          <p:cNvSpPr>
            <a:spLocks/>
          </p:cNvSpPr>
          <p:nvPr/>
        </p:nvSpPr>
        <p:spPr bwMode="auto">
          <a:xfrm>
            <a:off x="6256868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z="1800" dirty="0"/>
          </a:p>
        </p:txBody>
      </p:sp>
      <p:sp>
        <p:nvSpPr>
          <p:cNvPr id="12" name="Полилиния 7"/>
          <p:cNvSpPr>
            <a:spLocks/>
          </p:cNvSpPr>
          <p:nvPr/>
        </p:nvSpPr>
        <p:spPr bwMode="auto">
          <a:xfrm>
            <a:off x="6062136" y="0"/>
            <a:ext cx="1528232" cy="6858000"/>
          </a:xfrm>
          <a:custGeom>
            <a:avLst/>
            <a:gdLst/>
            <a:ahLst/>
            <a:cxnLst/>
            <a:rect l="l" t="t" r="r" b="b"/>
            <a:pathLst>
              <a:path w="1146174" h="6858000">
                <a:moveTo>
                  <a:pt x="0" y="0"/>
                </a:moveTo>
                <a:lnTo>
                  <a:pt x="253999" y="0"/>
                </a:lnTo>
                <a:lnTo>
                  <a:pt x="1146174" y="4337050"/>
                </a:lnTo>
                <a:lnTo>
                  <a:pt x="51117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778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5401" y="1873584"/>
            <a:ext cx="512064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1" y="4572000"/>
            <a:ext cx="5120640" cy="16002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15" name="Рисунок 14"/>
          <p:cNvSpPr>
            <a:spLocks noGrp="1"/>
          </p:cNvSpPr>
          <p:nvPr>
            <p:ph type="pic" sz="quarter" idx="10"/>
          </p:nvPr>
        </p:nvSpPr>
        <p:spPr>
          <a:xfrm>
            <a:off x="6743703" y="0"/>
            <a:ext cx="5448297" cy="6858000"/>
          </a:xfrm>
          <a:custGeom>
            <a:avLst/>
            <a:gdLst>
              <a:gd name="connsiteX0" fmla="*/ 0 w 5448297"/>
              <a:gd name="connsiteY0" fmla="*/ 0 h 6858000"/>
              <a:gd name="connsiteX1" fmla="*/ 5448297 w 5448297"/>
              <a:gd name="connsiteY1" fmla="*/ 0 h 6858000"/>
              <a:gd name="connsiteX2" fmla="*/ 5448297 w 5448297"/>
              <a:gd name="connsiteY2" fmla="*/ 6858000 h 6858000"/>
              <a:gd name="connsiteX3" fmla="*/ 338667 w 5448297"/>
              <a:gd name="connsiteY3" fmla="*/ 6858000 h 6858000"/>
              <a:gd name="connsiteX4" fmla="*/ 1185333 w 5448297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8297" h="6858000">
                <a:moveTo>
                  <a:pt x="0" y="0"/>
                </a:moveTo>
                <a:lnTo>
                  <a:pt x="5448297" y="0"/>
                </a:lnTo>
                <a:lnTo>
                  <a:pt x="5448297" y="6858000"/>
                </a:lnTo>
                <a:lnTo>
                  <a:pt x="338667" y="6858000"/>
                </a:lnTo>
                <a:lnTo>
                  <a:pt x="1185333" y="4337050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16" name="Инструкции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14400">
              <a:buNone/>
            </a:pPr>
            <a:r>
              <a:rPr lang="ru-RU" sz="1200" b="1" i="1" dirty="0">
                <a:solidFill>
                  <a:schemeClr val="lt1"/>
                </a:solidFill>
                <a:latin typeface="Arial"/>
                <a:ea typeface="+mn-ea"/>
                <a:cs typeface="Arial"/>
              </a:rPr>
              <a:t>ПРИМЕЧАНИЕ.</a:t>
            </a:r>
          </a:p>
          <a:p>
            <a:pPr algn="l" defTabSz="914400">
              <a:buNone/>
            </a:pPr>
            <a:r>
              <a:rPr lang="ru-RU" sz="1200" b="0" i="1" dirty="0">
                <a:solidFill>
                  <a:schemeClr val="lt1"/>
                </a:solidFill>
                <a:latin typeface="Arial"/>
                <a:ea typeface="+mn-ea"/>
                <a:cs typeface="Arial"/>
              </a:rPr>
              <a:t>Чтобы изменить изображение на этом слайде, выделите рисунок и удалите его. Затем щелкните значок "Рисунки" в заполнителе и вставьте свое изображение.</a:t>
            </a:r>
          </a:p>
        </p:txBody>
      </p:sp>
    </p:spTree>
    <p:extLst>
      <p:ext uri="{BB962C8B-B14F-4D97-AF65-F5344CB8AC3E}">
        <p14:creationId xmlns:p14="http://schemas.microsoft.com/office/powerpoint/2010/main" val="24028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5"/>
          <p:cNvSpPr>
            <a:spLocks noChangeArrowheads="1"/>
          </p:cNvSpPr>
          <p:nvPr/>
        </p:nvSpPr>
        <p:spPr bwMode="white">
          <a:xfrm>
            <a:off x="9622368" y="0"/>
            <a:ext cx="2569632" cy="6858000"/>
          </a:xfrm>
          <a:custGeom>
            <a:avLst/>
            <a:gdLst/>
            <a:ahLst/>
            <a:cxnLst/>
            <a:rect l="l" t="t" r="r" b="b"/>
            <a:pathLst>
              <a:path w="1927224" h="6858000">
                <a:moveTo>
                  <a:pt x="0" y="0"/>
                </a:moveTo>
                <a:lnTo>
                  <a:pt x="1927224" y="0"/>
                </a:lnTo>
                <a:lnTo>
                  <a:pt x="1927224" y="6858000"/>
                </a:lnTo>
                <a:lnTo>
                  <a:pt x="254000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sz="1800" dirty="0"/>
          </a:p>
        </p:txBody>
      </p:sp>
      <p:sp>
        <p:nvSpPr>
          <p:cNvPr id="8" name="Полилиния 6"/>
          <p:cNvSpPr>
            <a:spLocks/>
          </p:cNvSpPr>
          <p:nvPr/>
        </p:nvSpPr>
        <p:spPr bwMode="auto">
          <a:xfrm>
            <a:off x="9237132" y="0"/>
            <a:ext cx="1672169" cy="6858000"/>
          </a:xfrm>
          <a:custGeom>
            <a:avLst/>
            <a:gdLst/>
            <a:ahLst/>
            <a:cxnLst/>
            <a:rect l="l" t="t" r="r" b="b"/>
            <a:pathLst>
              <a:path w="1254127" h="6858000">
                <a:moveTo>
                  <a:pt x="0" y="0"/>
                </a:moveTo>
                <a:lnTo>
                  <a:pt x="365127" y="0"/>
                </a:lnTo>
                <a:lnTo>
                  <a:pt x="1254127" y="4337050"/>
                </a:lnTo>
                <a:lnTo>
                  <a:pt x="619127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z="1800" dirty="0"/>
          </a:p>
        </p:txBody>
      </p:sp>
      <p:sp>
        <p:nvSpPr>
          <p:cNvPr id="9" name="Полилиния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101600" dist="50800" algn="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z="1800" dirty="0"/>
          </a:p>
        </p:txBody>
      </p:sp>
      <p:sp>
        <p:nvSpPr>
          <p:cNvPr id="10" name="Полилиния 7"/>
          <p:cNvSpPr>
            <a:spLocks/>
          </p:cNvSpPr>
          <p:nvPr/>
        </p:nvSpPr>
        <p:spPr bwMode="auto">
          <a:xfrm>
            <a:off x="9173633" y="0"/>
            <a:ext cx="1460499" cy="6858000"/>
          </a:xfrm>
          <a:custGeom>
            <a:avLst/>
            <a:gdLst/>
            <a:ahLst/>
            <a:cxnLst/>
            <a:rect l="l" t="t" r="r" b="b"/>
            <a:pathLst>
              <a:path w="1095374" h="6858000">
                <a:moveTo>
                  <a:pt x="0" y="0"/>
                </a:moveTo>
                <a:lnTo>
                  <a:pt x="203199" y="0"/>
                </a:lnTo>
                <a:lnTo>
                  <a:pt x="1095374" y="4337050"/>
                </a:lnTo>
                <a:lnTo>
                  <a:pt x="460374" y="6858000"/>
                </a:lnTo>
                <a:lnTo>
                  <a:pt x="257175" y="6858000"/>
                </a:lnTo>
                <a:lnTo>
                  <a:pt x="892175" y="4337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398" y="2914650"/>
            <a:ext cx="8046720" cy="1557338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398" y="4589463"/>
            <a:ext cx="8046718" cy="1011237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1964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24600" y="1828799"/>
            <a:ext cx="4572000" cy="43434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820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572000" cy="847725"/>
          </a:xfrm>
        </p:spPr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5400" y="2705100"/>
            <a:ext cx="4572000" cy="3467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24600" y="1828800"/>
            <a:ext cx="4572000" cy="847725"/>
          </a:xfrm>
        </p:spPr>
        <p:txBody>
          <a:bodyPr anchor="ctr">
            <a:normAutofit/>
          </a:bodyPr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24600" y="2705100"/>
            <a:ext cx="4572000" cy="3467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36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733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363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8209" y="1828800"/>
            <a:ext cx="612648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7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724400" y="1828801"/>
            <a:ext cx="6172200" cy="4343400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5400" y="1828800"/>
            <a:ext cx="3017520" cy="4343400"/>
          </a:xfrm>
        </p:spPr>
        <p:txBody>
          <a:bodyPr anchor="ctr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75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Две картинки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295400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71273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324599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295400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324599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 dirty="0"/>
          </a:p>
        </p:txBody>
      </p:sp>
      <p:sp>
        <p:nvSpPr>
          <p:cNvPr id="13" name="Текст 3"/>
          <p:cNvSpPr>
            <a:spLocks noGrp="1"/>
          </p:cNvSpPr>
          <p:nvPr>
            <p:ph type="body" sz="half" idx="14"/>
          </p:nvPr>
        </p:nvSpPr>
        <p:spPr>
          <a:xfrm>
            <a:off x="6412954" y="5333098"/>
            <a:ext cx="4420252" cy="83910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2954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8" name="Рисунок 2"/>
          <p:cNvSpPr>
            <a:spLocks noGrp="1"/>
          </p:cNvSpPr>
          <p:nvPr>
            <p:ph type="pic" idx="13"/>
          </p:nvPr>
        </p:nvSpPr>
        <p:spPr>
          <a:xfrm>
            <a:off x="63246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401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29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 rot="5400000">
            <a:off x="7562850" y="2228850"/>
            <a:ext cx="6858000" cy="2400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 rot="5400000">
            <a:off x="6331230" y="3387909"/>
            <a:ext cx="6858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 rot="5400000">
            <a:off x="6251613" y="3387909"/>
            <a:ext cx="6858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71318" y="685800"/>
            <a:ext cx="1033272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685800"/>
            <a:ext cx="7976754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ru-RU" smtClean="0"/>
              <a:t>23.11.2020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11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 bwMode="white"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1371600"/>
            <a:ext cx="12192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0" y="1443006"/>
            <a:ext cx="12192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791449" y="6374999"/>
            <a:ext cx="1480705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79A3335-6331-4872-A8B7-ECD55539F4D0}" type="datetimeFigureOut">
              <a:rPr lang="ru-RU" smtClean="0"/>
              <a:pPr/>
              <a:t>23.11.2020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5399" y="6374999"/>
            <a:ext cx="624320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525000" y="6374999"/>
            <a:ext cx="1371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7F8E3F6-DE14-48B2-B2BC-6FABA9630F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47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1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7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2275" y="2522553"/>
            <a:ext cx="5371405" cy="2082430"/>
          </a:xfrm>
        </p:spPr>
        <p:txBody>
          <a:bodyPr>
            <a:noAutofit/>
          </a:bodyPr>
          <a:lstStyle/>
          <a:p>
            <a:pPr>
              <a:spcBef>
                <a:spcPts val="1"/>
              </a:spcBef>
            </a:pPr>
            <a:r>
              <a:rPr lang="ru-RU" sz="3200" b="0" i="0" dirty="0" smtClean="0">
                <a:solidFill>
                  <a:schemeClr val="tx2"/>
                </a:solidFill>
                <a:latin typeface="Book Antiqua"/>
              </a:rPr>
              <a:t>Использование композитных материалов при строительстве малоэтажных зданий и поселков.</a:t>
            </a:r>
            <a:endParaRPr lang="ru-RU" sz="3200" b="0" i="0" dirty="0">
              <a:solidFill>
                <a:schemeClr val="tx2"/>
              </a:solidFill>
              <a:latin typeface="Book Antiqua"/>
            </a:endParaRP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2" t="-171" r="14894" b="171"/>
          <a:stretch/>
        </p:blipFill>
        <p:spPr/>
      </p:pic>
    </p:spTree>
    <p:extLst>
      <p:ext uri="{BB962C8B-B14F-4D97-AF65-F5344CB8AC3E}">
        <p14:creationId xmlns:p14="http://schemas.microsoft.com/office/powerpoint/2010/main" val="138059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72339" y="2152107"/>
            <a:ext cx="362426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rgbClr val="333333"/>
                </a:solidFill>
                <a:latin typeface="+mj-lt"/>
              </a:rPr>
              <a:t>Высокая скорость сборки из типовых элементов, без применения спецтехники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rgbClr val="333333"/>
                </a:solidFill>
                <a:latin typeface="+mj-lt"/>
              </a:rPr>
              <a:t>Транспортировка монтажных комплектов в разобранном виде любым видом транспорта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rgbClr val="333333"/>
                </a:solidFill>
                <a:latin typeface="+mj-lt"/>
              </a:rPr>
              <a:t>Возможность выполнения нескольких циклов сборки-разборки без потери потребительских характеристик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rgbClr val="333333"/>
                </a:solidFill>
                <a:latin typeface="+mj-lt"/>
              </a:rPr>
              <a:t>Для возведения зданий не требуется разрешения на капитальное строительство</a:t>
            </a:r>
            <a:endParaRPr lang="ru-RU" sz="1700" i="0" dirty="0">
              <a:solidFill>
                <a:srgbClr val="333333"/>
              </a:solidFill>
              <a:effectLst/>
              <a:latin typeface="+mj-lt"/>
            </a:endParaRPr>
          </a:p>
        </p:txBody>
      </p:sp>
      <p:sp>
        <p:nvSpPr>
          <p:cNvPr id="4" name="Заголовок 4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>
            <a:normAutofit/>
          </a:bodyPr>
          <a:lstStyle/>
          <a:p>
            <a:r>
              <a:rPr lang="ru-RU" b="1" dirty="0"/>
              <a:t>Система сборно-разборных модульных зданий</a:t>
            </a:r>
          </a:p>
        </p:txBody>
      </p:sp>
      <p:pic>
        <p:nvPicPr>
          <p:cNvPr id="3074" name="Picture 2" descr="http://montazh-metallokonstrukciy.ru/images/zdaniya/modulnye-zdaniya-iz-sendvich-panele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" t="1670" r="6698" b="3729"/>
          <a:stretch/>
        </p:blipFill>
        <p:spPr bwMode="auto">
          <a:xfrm>
            <a:off x="1295400" y="2349176"/>
            <a:ext cx="5723253" cy="363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29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55098" cy="1036850"/>
          </a:xfrm>
        </p:spPr>
        <p:txBody>
          <a:bodyPr>
            <a:normAutofit/>
          </a:bodyPr>
          <a:lstStyle/>
          <a:p>
            <a:r>
              <a:rPr lang="ru-RU" b="1" dirty="0" smtClean="0"/>
              <a:t>Применение в строительстве </a:t>
            </a:r>
            <a:r>
              <a:rPr lang="ru-RU" b="1" dirty="0" smtClean="0"/>
              <a:t>малоэтажных зданий </a:t>
            </a:r>
            <a:r>
              <a:rPr lang="ru-RU" b="1" dirty="0"/>
              <a:t>и сооружений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95400" y="1730209"/>
            <a:ext cx="965509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8163" algn="just"/>
            <a:r>
              <a:rPr lang="ru-RU" sz="1700" dirty="0">
                <a:solidFill>
                  <a:srgbClr val="000000"/>
                </a:solidFill>
                <a:latin typeface="+mj-lt"/>
              </a:rPr>
              <a:t>Применение </a:t>
            </a:r>
            <a:r>
              <a:rPr lang="ru-RU" sz="1700" dirty="0">
                <a:solidFill>
                  <a:schemeClr val="tx2"/>
                </a:solidFill>
                <a:latin typeface="+mj-lt"/>
              </a:rPr>
              <a:t>композитных материалов позволяет достичь такие важные цели, как снижение энергоемкости, </a:t>
            </a:r>
            <a:r>
              <a:rPr lang="ru-RU" sz="1700" dirty="0">
                <a:solidFill>
                  <a:srgbClr val="000000"/>
                </a:solidFill>
                <a:latin typeface="+mj-lt"/>
              </a:rPr>
              <a:t>трудоемкости, материалоемкости изготовления изделий и конструкций, повышение их качества, надежности. </a:t>
            </a:r>
          </a:p>
          <a:p>
            <a:pPr algn="just"/>
            <a:endParaRPr lang="ru-RU" dirty="0">
              <a:solidFill>
                <a:srgbClr val="000000"/>
              </a:solidFill>
              <a:latin typeface="+mj-lt"/>
            </a:endParaRPr>
          </a:p>
          <a:p>
            <a:pPr algn="ctr"/>
            <a:r>
              <a:rPr lang="ru-RU" sz="1700" dirty="0">
                <a:solidFill>
                  <a:srgbClr val="000000"/>
                </a:solidFill>
                <a:latin typeface="+mj-lt"/>
              </a:rPr>
              <a:t>Использование композитной арматуры в строительстве зданий и конструкций</a:t>
            </a:r>
            <a:endParaRPr lang="ru-RU" sz="1700" dirty="0">
              <a:latin typeface="+mj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808" y="3209823"/>
            <a:ext cx="4691690" cy="35181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224" r="3501" b="-224"/>
          <a:stretch/>
        </p:blipFill>
        <p:spPr>
          <a:xfrm>
            <a:off x="1295400" y="3207537"/>
            <a:ext cx="4758559" cy="352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23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Применение в </a:t>
            </a:r>
            <a:r>
              <a:rPr lang="ru-RU" b="1" dirty="0" smtClean="0"/>
              <a:t>строительстве </a:t>
            </a:r>
            <a:r>
              <a:rPr lang="ru-RU" b="1" dirty="0" smtClean="0"/>
              <a:t>малоэтажных зданий </a:t>
            </a:r>
            <a:r>
              <a:rPr lang="ru-RU" b="1" dirty="0" smtClean="0"/>
              <a:t>и сооружений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700" dirty="0"/>
              <a:t>Армирование кирпичных кладок композитными сетками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700" dirty="0"/>
              <a:t>Армирование бетона композитной фиброй (</a:t>
            </a:r>
            <a:r>
              <a:rPr lang="ru-RU" sz="1700" dirty="0" err="1"/>
              <a:t>фибробетон</a:t>
            </a:r>
            <a:r>
              <a:rPr lang="ru-RU" sz="1700" dirty="0"/>
              <a:t>)</a:t>
            </a:r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0" t="21042" r="33104" b="1697"/>
          <a:stretch/>
        </p:blipFill>
        <p:spPr>
          <a:xfrm>
            <a:off x="1295400" y="1828800"/>
            <a:ext cx="4572000" cy="3429000"/>
          </a:xfrm>
        </p:spPr>
      </p:pic>
      <p:pic>
        <p:nvPicPr>
          <p:cNvPr id="14" name="Рисунок 13"/>
          <p:cNvPicPr>
            <a:picLocks noGrp="1" noChangeAspect="1"/>
          </p:cNvPicPr>
          <p:nvPr>
            <p:ph type="pic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7" r="27615"/>
          <a:stretch/>
        </p:blipFill>
        <p:spPr>
          <a:xfrm>
            <a:off x="6324600" y="1828801"/>
            <a:ext cx="4572000" cy="3428999"/>
          </a:xfrm>
        </p:spPr>
      </p:pic>
    </p:spTree>
    <p:extLst>
      <p:ext uri="{BB962C8B-B14F-4D97-AF65-F5344CB8AC3E}">
        <p14:creationId xmlns:p14="http://schemas.microsoft.com/office/powerpoint/2010/main" val="115015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Применение в </a:t>
            </a:r>
            <a:r>
              <a:rPr lang="ru-RU" b="1" dirty="0" smtClean="0"/>
              <a:t>утеплении </a:t>
            </a:r>
            <a:r>
              <a:rPr lang="ru-RU" b="1" dirty="0"/>
              <a:t>зданий и сооружений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1371274" y="5342028"/>
            <a:ext cx="4420252" cy="839102"/>
          </a:xfrm>
        </p:spPr>
        <p:txBody>
          <a:bodyPr>
            <a:normAutofit/>
          </a:bodyPr>
          <a:lstStyle/>
          <a:p>
            <a:pPr algn="ctr"/>
            <a:r>
              <a:rPr lang="ru-RU" sz="1700" dirty="0"/>
              <a:t>Ликвидация «мостиков холода» </a:t>
            </a:r>
            <a:r>
              <a:rPr lang="ru-RU" sz="1700" dirty="0" smtClean="0"/>
              <a:t>за счет </a:t>
            </a:r>
            <a:r>
              <a:rPr lang="ru-RU" sz="1700" dirty="0"/>
              <a:t>замены металлических крепежей на менее теплопроводные композитные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pPr algn="ctr"/>
            <a:r>
              <a:rPr lang="ru-RU" sz="1700" dirty="0"/>
              <a:t>Теплоизоляция зданий и </a:t>
            </a:r>
            <a:r>
              <a:rPr lang="ru-RU" sz="1700" dirty="0" smtClean="0"/>
              <a:t>сооружений на основе базальтовой ваты </a:t>
            </a:r>
            <a:endParaRPr lang="ru-RU" sz="1700" dirty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95400" y="1709545"/>
            <a:ext cx="96012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8163" algn="just">
              <a:spcBef>
                <a:spcPct val="0"/>
              </a:spcBef>
            </a:pPr>
            <a:r>
              <a:rPr lang="ru-RU" altLang="ru-RU" sz="1700" dirty="0">
                <a:solidFill>
                  <a:schemeClr val="tx2"/>
                </a:solidFill>
              </a:rPr>
              <a:t>Замещение стальных крепежных элементов и фасадных систем утепления на композитные способствует повышению </a:t>
            </a:r>
            <a:r>
              <a:rPr lang="ru-RU" altLang="ru-RU" sz="1700" dirty="0" err="1">
                <a:solidFill>
                  <a:schemeClr val="tx2"/>
                </a:solidFill>
              </a:rPr>
              <a:t>теплосопротивления</a:t>
            </a:r>
            <a:r>
              <a:rPr lang="ru-RU" altLang="ru-RU" sz="1700" dirty="0">
                <a:solidFill>
                  <a:schemeClr val="tx2"/>
                </a:solidFill>
              </a:rPr>
              <a:t> ограждающих конструкций на 7 - 15% по сравнению с традиционными материалами</a:t>
            </a:r>
          </a:p>
        </p:txBody>
      </p:sp>
      <p:pic>
        <p:nvPicPr>
          <p:cNvPr id="2050" name="Picture 2" descr="http://houseunderconstruction.com/sites/default/files/img/basement_wall_insulation-4.jpeg"/>
          <p:cNvPicPr>
            <a:picLocks noGrp="1" noChangeAspect="1" noChangeArrowheads="1"/>
          </p:cNvPicPr>
          <p:nvPr>
            <p:ph type="pic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2" t="8046" r="3460" b="16092"/>
          <a:stretch/>
        </p:blipFill>
        <p:spPr bwMode="auto">
          <a:xfrm>
            <a:off x="6324600" y="2656490"/>
            <a:ext cx="4572000" cy="260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t14.stpulscen.ru/images/product/075/758/500_big.jpg"/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" t="13759" r="-172" b="11259"/>
          <a:stretch/>
        </p:blipFill>
        <p:spPr bwMode="auto">
          <a:xfrm>
            <a:off x="1295400" y="2656490"/>
            <a:ext cx="4572000" cy="260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25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Ремонтные решения </a:t>
            </a:r>
            <a:r>
              <a:rPr lang="ru-RU" b="1" dirty="0" smtClean="0"/>
              <a:t>для различных объектов</a:t>
            </a:r>
            <a:endParaRPr lang="ru-RU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700" dirty="0"/>
              <a:t>Укрепление зданий, сооружений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700" dirty="0"/>
              <a:t>Укрепление несущих опор</a:t>
            </a:r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" t="3377" r="2957" b="21808"/>
          <a:stretch/>
        </p:blipFill>
        <p:spPr>
          <a:xfrm>
            <a:off x="1295400" y="2692400"/>
            <a:ext cx="4572000" cy="2565400"/>
          </a:xfrm>
        </p:spPr>
      </p:pic>
      <p:pic>
        <p:nvPicPr>
          <p:cNvPr id="11" name="Рисунок 10"/>
          <p:cNvPicPr>
            <a:picLocks noGrp="1" noChangeAspect="1"/>
          </p:cNvPicPr>
          <p:nvPr>
            <p:ph type="pic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3" b="12593"/>
          <a:stretch>
            <a:fillRect/>
          </a:stretch>
        </p:blipFill>
        <p:spPr>
          <a:xfrm>
            <a:off x="6324600" y="2692400"/>
            <a:ext cx="4572000" cy="2565400"/>
          </a:xfrm>
        </p:spPr>
      </p:pic>
      <p:sp>
        <p:nvSpPr>
          <p:cNvPr id="7" name="Прямоугольник 6"/>
          <p:cNvSpPr/>
          <p:nvPr/>
        </p:nvSpPr>
        <p:spPr>
          <a:xfrm>
            <a:off x="1295400" y="1653273"/>
            <a:ext cx="96012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8163" algn="just"/>
            <a:r>
              <a:rPr lang="ru-RU" sz="1700" dirty="0">
                <a:solidFill>
                  <a:schemeClr val="tx2"/>
                </a:solidFill>
              </a:rPr>
              <a:t>Использование композитных материалов позволяет проводить ремонт и укрепление зданий, сооружений, пролетов, опор мостов, обеспечивая надежность конструкций и продлений срока их эксплуатации. </a:t>
            </a:r>
          </a:p>
        </p:txBody>
      </p:sp>
    </p:spTree>
    <p:extLst>
      <p:ext uri="{BB962C8B-B14F-4D97-AF65-F5344CB8AC3E}">
        <p14:creationId xmlns:p14="http://schemas.microsoft.com/office/powerpoint/2010/main" val="28479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1"/>
              </a:spcBef>
            </a:pPr>
            <a:r>
              <a:rPr lang="ru-RU" b="1" dirty="0"/>
              <a:t>Применение в </a:t>
            </a:r>
            <a:r>
              <a:rPr lang="ru-RU" b="1" i="0" dirty="0" smtClean="0">
                <a:solidFill>
                  <a:schemeClr val="bg1"/>
                </a:solidFill>
                <a:latin typeface="Book Antiqua"/>
              </a:rPr>
              <a:t>строительстве </a:t>
            </a:r>
            <a:r>
              <a:rPr lang="ru-RU" b="1" i="0" dirty="0">
                <a:solidFill>
                  <a:schemeClr val="bg1"/>
                </a:solidFill>
                <a:latin typeface="Book Antiqua"/>
              </a:rPr>
              <a:t>дорог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371272" y="5333098"/>
            <a:ext cx="4420253" cy="839102"/>
          </a:xfrm>
        </p:spPr>
        <p:txBody>
          <a:bodyPr>
            <a:normAutofit/>
          </a:bodyPr>
          <a:lstStyle/>
          <a:p>
            <a:pPr algn="ctr"/>
            <a:r>
              <a:rPr lang="ru-RU" sz="1700" dirty="0"/>
              <a:t>Армирование дорожного полотна </a:t>
            </a:r>
            <a:r>
              <a:rPr lang="ru-RU" sz="1700" dirty="0" err="1"/>
              <a:t>геосеткой</a:t>
            </a:r>
            <a:endParaRPr lang="ru-RU" sz="1700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14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700" dirty="0"/>
              <a:t>Армирование дорожного полотна композитной арматурой</a:t>
            </a:r>
          </a:p>
        </p:txBody>
      </p:sp>
      <p:pic>
        <p:nvPicPr>
          <p:cNvPr id="13" name="Рисунок 12"/>
          <p:cNvPicPr>
            <a:picLocks noGrp="1" noChangeAspect="1"/>
          </p:cNvPicPr>
          <p:nvPr>
            <p:ph type="pic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3" b="7863"/>
          <a:stretch>
            <a:fillRect/>
          </a:stretch>
        </p:blipFill>
        <p:spPr>
          <a:xfrm>
            <a:off x="6324600" y="2676525"/>
            <a:ext cx="4572000" cy="2581275"/>
          </a:xfrm>
        </p:spPr>
      </p:pic>
      <p:pic>
        <p:nvPicPr>
          <p:cNvPr id="17" name="Рисунок 16"/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50" t="17242" r="24250" b="7480"/>
          <a:stretch/>
        </p:blipFill>
        <p:spPr>
          <a:xfrm>
            <a:off x="1295400" y="2676525"/>
            <a:ext cx="4571999" cy="2581275"/>
          </a:xfrm>
        </p:spPr>
      </p:pic>
      <p:sp>
        <p:nvSpPr>
          <p:cNvPr id="18" name="Прямоугольник 17"/>
          <p:cNvSpPr/>
          <p:nvPr/>
        </p:nvSpPr>
        <p:spPr>
          <a:xfrm>
            <a:off x="1295400" y="1653273"/>
            <a:ext cx="960120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8163" algn="just"/>
            <a:r>
              <a:rPr lang="ru-RU" sz="1700" dirty="0">
                <a:solidFill>
                  <a:schemeClr val="tx2"/>
                </a:solidFill>
              </a:rPr>
              <a:t>Использование композитного армирования дорожного полотна увеличивает грузоподъемность несущих конструкций до 4 раз и увеличивает межремонтный период в 8-10 раз.</a:t>
            </a:r>
          </a:p>
        </p:txBody>
      </p:sp>
    </p:spTree>
    <p:extLst>
      <p:ext uri="{BB962C8B-B14F-4D97-AF65-F5344CB8AC3E}">
        <p14:creationId xmlns:p14="http://schemas.microsoft.com/office/powerpoint/2010/main" val="283876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Применение в системах </a:t>
            </a:r>
            <a:r>
              <a:rPr lang="ru-RU" b="1" dirty="0"/>
              <a:t>водоснабжения и </a:t>
            </a:r>
            <a:r>
              <a:rPr lang="ru-RU" b="1" dirty="0" smtClean="0"/>
              <a:t>отведения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14400" y="1916718"/>
            <a:ext cx="47117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chemeClr val="tx2"/>
                </a:solidFill>
              </a:rPr>
              <a:t>Тепловые потери не более 2 °С на километр трубопровода;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chemeClr val="tx2"/>
                </a:solidFill>
              </a:rPr>
              <a:t>Монтаж при температуре до –25°С со скоростью до 1000 м трубопровода в день;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chemeClr val="tx2"/>
                </a:solidFill>
              </a:rPr>
              <a:t>Повышенная пропускная способность теплоносителя за счет меньшего гидравлического сопротивления;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chemeClr val="tx2"/>
                </a:solidFill>
              </a:rPr>
              <a:t>Отсутствие эффекта «зарастания» сечения;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ru-RU" sz="1700" u="sng" dirty="0">
                <a:solidFill>
                  <a:schemeClr val="tx2"/>
                </a:solidFill>
              </a:rPr>
              <a:t>Стойкость к любым видам коррозии</a:t>
            </a:r>
            <a:r>
              <a:rPr lang="ru-RU" sz="1700" dirty="0">
                <a:solidFill>
                  <a:schemeClr val="tx2"/>
                </a:solidFill>
              </a:rPr>
              <a:t>, в том числе электрохимической от воздействия блуждающих токов;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chemeClr val="tx2"/>
                </a:solidFill>
              </a:rPr>
              <a:t>Экологичность;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ru-RU" sz="1700" dirty="0">
                <a:solidFill>
                  <a:schemeClr val="tx2"/>
                </a:solidFill>
              </a:rPr>
              <a:t>Простота и дешевизна ремонта (бандаж, накладка, клеевая заплата, замена части трубы).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5"/>
          <a:stretch/>
        </p:blipFill>
        <p:spPr>
          <a:xfrm>
            <a:off x="5626100" y="1916718"/>
            <a:ext cx="5545677" cy="469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00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Резервуары для хранения </a:t>
            </a:r>
            <a:r>
              <a:rPr lang="ru-RU" b="1" dirty="0" smtClean="0"/>
              <a:t>отходов и продуктов необходимых для жизнедеятельности человека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95400" y="2127564"/>
            <a:ext cx="52768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8163" algn="just"/>
            <a:r>
              <a:rPr lang="ru-RU" dirty="0" err="1">
                <a:solidFill>
                  <a:schemeClr val="tx2"/>
                </a:solidFill>
              </a:rPr>
              <a:t>Базальтопластиковые</a:t>
            </a:r>
            <a:r>
              <a:rPr lang="ru-RU" dirty="0">
                <a:solidFill>
                  <a:schemeClr val="tx2"/>
                </a:solidFill>
              </a:rPr>
              <a:t> резервуары предназначены для хранения:</a:t>
            </a:r>
          </a:p>
          <a:p>
            <a:pPr indent="538163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2"/>
                </a:solidFill>
              </a:rPr>
              <a:t>растворов кислот, щелочей, солей, спиртов; </a:t>
            </a:r>
          </a:p>
          <a:p>
            <a:pPr indent="538163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/>
                </a:solidFill>
              </a:rPr>
              <a:t>нефтепродуктов </a:t>
            </a:r>
            <a:r>
              <a:rPr lang="ru-RU" dirty="0">
                <a:solidFill>
                  <a:schemeClr val="tx2"/>
                </a:solidFill>
              </a:rPr>
              <a:t>(дизтопливо, керосин, нефть и др.) и прочих агрессивных сред. </a:t>
            </a:r>
            <a:endParaRPr lang="ru-RU" dirty="0" smtClean="0">
              <a:solidFill>
                <a:schemeClr val="tx2"/>
              </a:solidFill>
            </a:endParaRPr>
          </a:p>
          <a:p>
            <a:pPr indent="538163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2"/>
                </a:solidFill>
              </a:rPr>
              <a:t>отходов жизнедеятельности человека</a:t>
            </a:r>
            <a:endParaRPr lang="ru-RU" dirty="0">
              <a:solidFill>
                <a:schemeClr val="tx2"/>
              </a:solidFill>
            </a:endParaRPr>
          </a:p>
          <a:p>
            <a:pPr indent="538163" algn="just"/>
            <a:r>
              <a:rPr lang="ru-RU" dirty="0" smtClean="0">
                <a:solidFill>
                  <a:schemeClr val="tx2"/>
                </a:solidFill>
              </a:rPr>
              <a:t>Емкости </a:t>
            </a:r>
            <a:r>
              <a:rPr lang="ru-RU" dirty="0">
                <a:solidFill>
                  <a:schemeClr val="tx2"/>
                </a:solidFill>
              </a:rPr>
              <a:t>при необходимости можно снабдить различными датчиками, системами контроля, защитными элементами и т.д., в зависимости от условий проекта. Все технологические отверстия (входные и выходные патрубки, для уровнемера, люк обслуживания и др.) выполнены из химически стойкого композитного материала.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0" t="6265" r="9710"/>
          <a:stretch/>
        </p:blipFill>
        <p:spPr>
          <a:xfrm>
            <a:off x="6572250" y="2223500"/>
            <a:ext cx="4324350" cy="415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Решения для систем освещения</a:t>
            </a:r>
          </a:p>
        </p:txBody>
      </p:sp>
      <p:graphicFrame>
        <p:nvGraphicFramePr>
          <p:cNvPr id="3" name="Диаграмма 2">
            <a:extLst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2945943"/>
              </p:ext>
            </p:extLst>
          </p:nvPr>
        </p:nvGraphicFramePr>
        <p:xfrm>
          <a:off x="981074" y="1762653"/>
          <a:ext cx="6086475" cy="4954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549" y="1762653"/>
            <a:ext cx="4089399" cy="477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19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Решения для сельского хозяйства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14"/>
          </p:nvPr>
        </p:nvSpPr>
        <p:spPr>
          <a:xfrm>
            <a:off x="6203852" y="5333098"/>
            <a:ext cx="4629354" cy="839102"/>
          </a:xfrm>
        </p:spPr>
        <p:txBody>
          <a:bodyPr>
            <a:normAutofit/>
          </a:bodyPr>
          <a:lstStyle/>
          <a:p>
            <a:pPr algn="ctr"/>
            <a:r>
              <a:rPr lang="ru-RU" altLang="ru-RU" sz="1700" dirty="0"/>
              <a:t>Легкие </a:t>
            </a:r>
            <a:r>
              <a:rPr lang="ru-RU" altLang="ru-RU" sz="1700" dirty="0" err="1"/>
              <a:t>теплоэффективные</a:t>
            </a:r>
            <a:r>
              <a:rPr lang="ru-RU" altLang="ru-RU" sz="1700" dirty="0"/>
              <a:t/>
            </a:r>
            <a:br>
              <a:rPr lang="ru-RU" altLang="ru-RU" sz="1700" dirty="0"/>
            </a:br>
            <a:r>
              <a:rPr lang="ru-RU" altLang="ru-RU" sz="1700" dirty="0" err="1"/>
              <a:t>светопропускающие</a:t>
            </a:r>
            <a:r>
              <a:rPr lang="ru-RU" altLang="ru-RU" sz="1700" dirty="0"/>
              <a:t> ограждающие конструкции и теплицы</a:t>
            </a:r>
            <a:endParaRPr lang="ru-RU" sz="1700" dirty="0"/>
          </a:p>
        </p:txBody>
      </p:sp>
      <p:pic>
        <p:nvPicPr>
          <p:cNvPr id="14" name="Рисунок 13"/>
          <p:cNvPicPr>
            <a:picLocks noGrp="1" noChangeAspect="1"/>
          </p:cNvPicPr>
          <p:nvPr>
            <p:ph type="pic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0" r="9420"/>
          <a:stretch>
            <a:fillRect/>
          </a:stretch>
        </p:blipFill>
        <p:spPr>
          <a:xfrm>
            <a:off x="2546251" y="1716260"/>
            <a:ext cx="7666893" cy="3516922"/>
          </a:xfrm>
        </p:spPr>
      </p:pic>
    </p:spTree>
    <p:extLst>
      <p:ext uri="{BB962C8B-B14F-4D97-AF65-F5344CB8AC3E}">
        <p14:creationId xmlns:p14="http://schemas.microsoft.com/office/powerpoint/2010/main" val="217829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Решения для благоустройства парковых пространств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700" dirty="0"/>
              <a:t>Малые архитектурные формы</a:t>
            </a:r>
          </a:p>
        </p:txBody>
      </p:sp>
      <p:sp>
        <p:nvSpPr>
          <p:cNvPr id="7" name="Текст 5"/>
          <p:cNvSpPr txBox="1">
            <a:spLocks/>
          </p:cNvSpPr>
          <p:nvPr/>
        </p:nvSpPr>
        <p:spPr>
          <a:xfrm>
            <a:off x="6389632" y="5333098"/>
            <a:ext cx="4420252" cy="8391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700" dirty="0" smtClean="0"/>
              <a:t>Клумбы, вазоны</a:t>
            </a:r>
            <a:endParaRPr lang="ru-RU" sz="17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7" t="7509" r="7744" b="10575"/>
          <a:stretch/>
        </p:blipFill>
        <p:spPr>
          <a:xfrm>
            <a:off x="6313758" y="2483068"/>
            <a:ext cx="4572000" cy="2777359"/>
          </a:xfrm>
          <a:prstGeom prst="rect">
            <a:avLst/>
          </a:prstGeom>
        </p:spPr>
      </p:pic>
      <p:pic>
        <p:nvPicPr>
          <p:cNvPr id="11" name="Рисунок 10"/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" t="2049" r="626" b="17802"/>
          <a:stretch/>
        </p:blipFill>
        <p:spPr>
          <a:xfrm>
            <a:off x="1295400" y="2483069"/>
            <a:ext cx="4572000" cy="2774731"/>
          </a:xfrm>
        </p:spPr>
      </p:pic>
      <p:sp>
        <p:nvSpPr>
          <p:cNvPr id="15" name="Прямоугольник 14"/>
          <p:cNvSpPr/>
          <p:nvPr/>
        </p:nvSpPr>
        <p:spPr>
          <a:xfrm>
            <a:off x="1295400" y="1653273"/>
            <a:ext cx="96012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1813" algn="just"/>
            <a:r>
              <a:rPr lang="ru-RU" sz="1700" dirty="0">
                <a:solidFill>
                  <a:schemeClr val="tx2"/>
                </a:solidFill>
              </a:rPr>
              <a:t>Композитные </a:t>
            </a:r>
            <a:r>
              <a:rPr lang="ru-RU" sz="1700" dirty="0" smtClean="0">
                <a:solidFill>
                  <a:schemeClr val="tx2"/>
                </a:solidFill>
              </a:rPr>
              <a:t>материалы на основе НБВ не подвержены химической и биологической коррозии, </a:t>
            </a:r>
            <a:r>
              <a:rPr lang="ru-RU" sz="1700" dirty="0" err="1" smtClean="0">
                <a:solidFill>
                  <a:schemeClr val="tx2"/>
                </a:solidFill>
              </a:rPr>
              <a:t>экологичны</a:t>
            </a:r>
            <a:r>
              <a:rPr lang="ru-RU" sz="1700" dirty="0" smtClean="0">
                <a:solidFill>
                  <a:schemeClr val="tx2"/>
                </a:solidFill>
              </a:rPr>
              <a:t>, стойки к перепадам температур. Технологичность материала позволяет использовать его для создания долговечных и надежных декоративных изделий и конструкций.</a:t>
            </a:r>
            <a:endParaRPr lang="ru-RU" sz="17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15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Будем рады сотрудничеству!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377489" y="2451879"/>
            <a:ext cx="3437021" cy="2923672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Контакты: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НП Базальтовые технологии и инфраструктурные решения</a:t>
            </a:r>
            <a:r>
              <a:rPr lang="en-US" b="1" dirty="0" smtClean="0">
                <a:solidFill>
                  <a:schemeClr val="bg1"/>
                </a:solidFill>
              </a:rPr>
              <a:t>”</a:t>
            </a:r>
            <a:r>
              <a:rPr lang="en-US" b="1" dirty="0">
                <a:solidFill>
                  <a:schemeClr val="bg1"/>
                </a:solidFill>
              </a:rPr>
              <a:t> </a:t>
            </a:r>
            <a:endParaRPr lang="ru-RU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+7 </a:t>
            </a:r>
            <a:r>
              <a:rPr lang="en-US" b="1" dirty="0" smtClean="0">
                <a:solidFill>
                  <a:schemeClr val="bg1"/>
                </a:solidFill>
              </a:rPr>
              <a:t>916-324-53-00</a:t>
            </a:r>
            <a:endParaRPr lang="ru-RU" b="1" dirty="0" smtClean="0">
              <a:solidFill>
                <a:schemeClr val="bg1"/>
              </a:solidFill>
            </a:endParaRPr>
          </a:p>
          <a:p>
            <a:pPr algn="ctr"/>
            <a:r>
              <a:rPr lang="ru-RU" b="1" smtClean="0">
                <a:solidFill>
                  <a:schemeClr val="bg1"/>
                </a:solidFill>
              </a:rPr>
              <a:t>Никитин</a:t>
            </a:r>
          </a:p>
          <a:p>
            <a:pPr algn="ctr"/>
            <a:r>
              <a:rPr lang="ru-RU" b="1" smtClean="0">
                <a:solidFill>
                  <a:schemeClr val="bg1"/>
                </a:solidFill>
              </a:rPr>
              <a:t> Андрей Владиславович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9" t="10191" r="10447" b="9808"/>
          <a:stretch/>
        </p:blipFill>
        <p:spPr>
          <a:xfrm>
            <a:off x="10434386" y="5152491"/>
            <a:ext cx="1501943" cy="151645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284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s Direction 16X9">
  <a:themeElements>
    <a:clrScheme name="СБ">
      <a:dk1>
        <a:srgbClr val="8B2A27"/>
      </a:dk1>
      <a:lt1>
        <a:srgbClr val="FFFFFF"/>
      </a:lt1>
      <a:dk2>
        <a:srgbClr val="2F2F2F"/>
      </a:dk2>
      <a:lt2>
        <a:srgbClr val="FFFFFF"/>
      </a:lt2>
      <a:accent1>
        <a:srgbClr val="2F2F2F"/>
      </a:accent1>
      <a:accent2>
        <a:srgbClr val="8B2A27"/>
      </a:accent2>
      <a:accent3>
        <a:srgbClr val="D3E070"/>
      </a:accent3>
      <a:accent4>
        <a:srgbClr val="89B9D4"/>
      </a:accent4>
      <a:accent5>
        <a:srgbClr val="FEDB69"/>
      </a:accent5>
      <a:accent6>
        <a:srgbClr val="B77600"/>
      </a:accent6>
      <a:hlink>
        <a:srgbClr val="D0D0D0"/>
      </a:hlink>
      <a:folHlink>
        <a:srgbClr val="B2B2B2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lesDirection_16x9_TP103431346" id="{2E021FAA-F19F-4374-BB87-70577DFAD819}" vid="{E1AA2BE0-B234-4F41-BA7E-DC1D3C8A1211}"/>
    </a:ext>
  </a:extLst>
</a:theme>
</file>

<file path=ppt/theme/theme2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0D23229-ACB3-4158-AD37-197CF91833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направления развития бизнеса (широкоэкранная)</Template>
  <TotalTime>0</TotalTime>
  <Words>508</Words>
  <Application>Microsoft Office PowerPoint</Application>
  <PresentationFormat>Широкоэкранный</PresentationFormat>
  <Paragraphs>55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Book Antiqua</vt:lpstr>
      <vt:lpstr>Wingdings</vt:lpstr>
      <vt:lpstr>Sales Direction 16X9</vt:lpstr>
      <vt:lpstr>Использование композитных материалов при строительстве малоэтажных зданий и поселков.</vt:lpstr>
      <vt:lpstr>Система сборно-разборных модульных зданий</vt:lpstr>
      <vt:lpstr>Применение в строительстве малоэтажных зданий и сооружений</vt:lpstr>
      <vt:lpstr>Применение в строительстве малоэтажных зданий и сооружений</vt:lpstr>
      <vt:lpstr>Применение в утеплении зданий и сооружений</vt:lpstr>
      <vt:lpstr>Ремонтные решения для различных объектов</vt:lpstr>
      <vt:lpstr>Применение в строительстве дорог</vt:lpstr>
      <vt:lpstr>Применение в системах водоснабжения и отведения</vt:lpstr>
      <vt:lpstr>Резервуары для хранения отходов и продуктов необходимых для жизнедеятельности человека</vt:lpstr>
      <vt:lpstr>Решения для систем освещения</vt:lpstr>
      <vt:lpstr>Решения для сельского хозяйства</vt:lpstr>
      <vt:lpstr>Решения для благоустройства парковых пространств</vt:lpstr>
      <vt:lpstr>Будем рады сотрудничеству!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2017-05-03T08:36:23Z</dcterms:created>
  <dcterms:modified xsi:type="dcterms:W3CDTF">2020-11-23T13:23:44Z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TC034313749991</vt:lpwstr>
  </property>
</Properties>
</file>