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vml" ContentType="application/vnd.openxmlformats-officedocument.vmlDrawin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39" r:id="rId1"/>
    <p:sldMasterId id="2147483751" r:id="rId2"/>
    <p:sldMasterId id="2147483960" r:id="rId3"/>
  </p:sldMasterIdLst>
  <p:notesMasterIdLst>
    <p:notesMasterId r:id="rId30"/>
  </p:notesMasterIdLst>
  <p:handoutMasterIdLst>
    <p:handoutMasterId r:id="rId31"/>
  </p:handoutMasterIdLst>
  <p:sldIdLst>
    <p:sldId id="1087" r:id="rId4"/>
    <p:sldId id="1098" r:id="rId5"/>
    <p:sldId id="1117" r:id="rId6"/>
    <p:sldId id="1078" r:id="rId7"/>
    <p:sldId id="1079" r:id="rId8"/>
    <p:sldId id="1027" r:id="rId9"/>
    <p:sldId id="1116" r:id="rId10"/>
    <p:sldId id="1088" r:id="rId11"/>
    <p:sldId id="1103" r:id="rId12"/>
    <p:sldId id="1104" r:id="rId13"/>
    <p:sldId id="1094" r:id="rId14"/>
    <p:sldId id="1092" r:id="rId15"/>
    <p:sldId id="1093" r:id="rId16"/>
    <p:sldId id="1089" r:id="rId17"/>
    <p:sldId id="1082" r:id="rId18"/>
    <p:sldId id="1109" r:id="rId19"/>
    <p:sldId id="1107" r:id="rId20"/>
    <p:sldId id="1096" r:id="rId21"/>
    <p:sldId id="1086" r:id="rId22"/>
    <p:sldId id="1114" r:id="rId23"/>
    <p:sldId id="1101" r:id="rId24"/>
    <p:sldId id="1115" r:id="rId25"/>
    <p:sldId id="1110" r:id="rId26"/>
    <p:sldId id="1111" r:id="rId27"/>
    <p:sldId id="1112" r:id="rId28"/>
    <p:sldId id="1113" r:id="rId29"/>
  </p:sldIdLst>
  <p:sldSz cx="9906000" cy="6858000" type="A4"/>
  <p:notesSz cx="9926638" cy="67976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rgbClr val="827F7F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827F7F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827F7F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827F7F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827F7F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rgbClr val="827F7F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rgbClr val="827F7F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rgbClr val="827F7F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rgbClr val="827F7F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79">
          <p15:clr>
            <a:srgbClr val="A4A3A4"/>
          </p15:clr>
        </p15:guide>
        <p15:guide id="2" orient="horz" pos="3973">
          <p15:clr>
            <a:srgbClr val="A4A3A4"/>
          </p15:clr>
        </p15:guide>
        <p15:guide id="3" orient="horz" pos="2850">
          <p15:clr>
            <a:srgbClr val="A4A3A4"/>
          </p15:clr>
        </p15:guide>
        <p15:guide id="4" orient="horz" pos="1990">
          <p15:clr>
            <a:srgbClr val="A4A3A4"/>
          </p15:clr>
        </p15:guide>
        <p15:guide id="5" orient="horz" pos="817">
          <p15:clr>
            <a:srgbClr val="A4A3A4"/>
          </p15:clr>
        </p15:guide>
        <p15:guide id="6" orient="horz" pos="686">
          <p15:clr>
            <a:srgbClr val="A4A3A4"/>
          </p15:clr>
        </p15:guide>
        <p15:guide id="7" orient="horz" pos="178">
          <p15:clr>
            <a:srgbClr val="A4A3A4"/>
          </p15:clr>
        </p15:guide>
        <p15:guide id="8" orient="horz" pos="3631">
          <p15:clr>
            <a:srgbClr val="A4A3A4"/>
          </p15:clr>
        </p15:guide>
        <p15:guide id="9" pos="1620">
          <p15:clr>
            <a:srgbClr val="A4A3A4"/>
          </p15:clr>
        </p15:guide>
        <p15:guide id="10" pos="346">
          <p15:clr>
            <a:srgbClr val="A4A3A4"/>
          </p15:clr>
        </p15:guide>
        <p15:guide id="11" pos="526">
          <p15:clr>
            <a:srgbClr val="A4A3A4"/>
          </p15:clr>
        </p15:guide>
        <p15:guide id="12" pos="2637">
          <p15:clr>
            <a:srgbClr val="A4A3A4"/>
          </p15:clr>
        </p15:guide>
        <p15:guide id="13" pos="378">
          <p15:clr>
            <a:srgbClr val="A4A3A4"/>
          </p15:clr>
        </p15:guide>
        <p15:guide id="14" pos="466">
          <p15:clr>
            <a:srgbClr val="A4A3A4"/>
          </p15:clr>
        </p15:guide>
        <p15:guide id="15" pos="4830">
          <p15:clr>
            <a:srgbClr val="A4A3A4"/>
          </p15:clr>
        </p15:guide>
        <p15:guide id="16" pos="5778">
          <p15:clr>
            <a:srgbClr val="A4A3A4"/>
          </p15:clr>
        </p15:guide>
        <p15:guide id="17" pos="1809">
          <p15:clr>
            <a:srgbClr val="A4A3A4"/>
          </p15:clr>
        </p15:guide>
        <p15:guide id="18" pos="3733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141" userDrawn="1">
          <p15:clr>
            <a:srgbClr val="A4A3A4"/>
          </p15:clr>
        </p15:guide>
        <p15:guide id="2" pos="3127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olovach Pavel" initials="GP" lastIdx="7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827F7F"/>
    <a:srgbClr val="E67224"/>
    <a:srgbClr val="D9D9D9"/>
    <a:srgbClr val="EBA96B"/>
    <a:srgbClr val="EF8D39"/>
    <a:srgbClr val="F78D33"/>
    <a:srgbClr val="F9A966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8389" autoAdjust="0"/>
    <p:restoredTop sz="97680" autoAdjust="0"/>
  </p:normalViewPr>
  <p:slideViewPr>
    <p:cSldViewPr snapToGrid="0" snapToObjects="1" showGuides="1">
      <p:cViewPr varScale="1">
        <p:scale>
          <a:sx n="133" d="100"/>
          <a:sy n="133" d="100"/>
        </p:scale>
        <p:origin x="-1224" y="-112"/>
      </p:cViewPr>
      <p:guideLst>
        <p:guide orient="horz" pos="1079"/>
        <p:guide orient="horz" pos="3973"/>
        <p:guide orient="horz" pos="2850"/>
        <p:guide orient="horz" pos="1990"/>
        <p:guide orient="horz" pos="817"/>
        <p:guide orient="horz" pos="686"/>
        <p:guide orient="horz" pos="178"/>
        <p:guide orient="horz" pos="3631"/>
        <p:guide pos="1620"/>
        <p:guide pos="346"/>
        <p:guide pos="526"/>
        <p:guide pos="2637"/>
        <p:guide pos="378"/>
        <p:guide pos="466"/>
        <p:guide pos="4830"/>
        <p:guide pos="5778"/>
        <p:guide pos="1809"/>
        <p:guide pos="37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912"/>
    </p:cViewPr>
  </p:sorterViewPr>
  <p:notesViewPr>
    <p:cSldViewPr snapToGrid="0" snapToObjects="1" showGuides="1">
      <p:cViewPr varScale="1">
        <p:scale>
          <a:sx n="114" d="100"/>
          <a:sy n="114" d="100"/>
        </p:scale>
        <p:origin x="2076" y="108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6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33" Type="http://schemas.openxmlformats.org/officeDocument/2006/relationships/commentAuthors" Target="commentAuthors.xml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3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4" y="5"/>
            <a:ext cx="4302672" cy="34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21" tIns="45759" rIns="91521" bIns="45759" numCol="1" anchor="t" anchorCtr="0" compatLnSpc="1">
            <a:prstTxWarp prst="textNoShape">
              <a:avLst/>
            </a:prstTxWarp>
          </a:bodyPr>
          <a:lstStyle>
            <a:lvl1pPr defTabSz="915560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0893" y="5"/>
            <a:ext cx="4304212" cy="34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21" tIns="45759" rIns="91521" bIns="45759" numCol="1" anchor="t" anchorCtr="0" compatLnSpc="1">
            <a:prstTxWarp prst="textNoShape">
              <a:avLst/>
            </a:prstTxWarp>
          </a:bodyPr>
          <a:lstStyle>
            <a:lvl1pPr algn="r" defTabSz="915560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6D26823-9CFF-440A-A4BB-21F8275BC4D7}" type="datetimeFigureOut">
              <a:rPr lang="ru-RU"/>
              <a:pPr>
                <a:defRPr/>
              </a:pPr>
              <a:t>11.03.21</a:t>
            </a:fld>
            <a:endParaRPr lang="ru-RU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4" y="6455821"/>
            <a:ext cx="4302672" cy="34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21" tIns="45759" rIns="91521" bIns="45759" numCol="1" anchor="b" anchorCtr="0" compatLnSpc="1">
            <a:prstTxWarp prst="textNoShape">
              <a:avLst/>
            </a:prstTxWarp>
          </a:bodyPr>
          <a:lstStyle>
            <a:lvl1pPr defTabSz="915560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0893" y="6455821"/>
            <a:ext cx="4304212" cy="34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21" tIns="45759" rIns="91521" bIns="45759" numCol="1" anchor="b" anchorCtr="0" compatLnSpc="1">
            <a:prstTxWarp prst="textNoShape">
              <a:avLst/>
            </a:prstTxWarp>
          </a:bodyPr>
          <a:lstStyle>
            <a:lvl1pPr algn="r" defTabSz="915560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8E7FB63F-AE4D-409E-AA05-5BA642880B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79595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4" y="5"/>
            <a:ext cx="4302672" cy="34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21" tIns="45759" rIns="91521" bIns="45759" numCol="1" anchor="t" anchorCtr="0" compatLnSpc="1">
            <a:prstTxWarp prst="textNoShape">
              <a:avLst/>
            </a:prstTxWarp>
          </a:bodyPr>
          <a:lstStyle>
            <a:lvl1pPr defTabSz="915560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5620893" y="5"/>
            <a:ext cx="4304212" cy="34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21" tIns="45759" rIns="91521" bIns="45759" numCol="1" anchor="t" anchorCtr="0" compatLnSpc="1">
            <a:prstTxWarp prst="textNoShape">
              <a:avLst/>
            </a:prstTxWarp>
          </a:bodyPr>
          <a:lstStyle>
            <a:lvl1pPr algn="r" defTabSz="915560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DDBBFD31-A587-4A6B-9B94-B33A549C48BC}" type="datetimeFigureOut">
              <a:rPr lang="ru-RU"/>
              <a:pPr>
                <a:defRPr/>
              </a:pPr>
              <a:t>11.03.21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122613" y="509588"/>
            <a:ext cx="3681412" cy="2547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188" tIns="44095" rIns="88188" bIns="44095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993284" y="3228678"/>
            <a:ext cx="7940079" cy="3060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21" tIns="45759" rIns="91521" bIns="457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4" y="6455821"/>
            <a:ext cx="4302672" cy="34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21" tIns="45759" rIns="91521" bIns="45759" numCol="1" anchor="b" anchorCtr="0" compatLnSpc="1">
            <a:prstTxWarp prst="textNoShape">
              <a:avLst/>
            </a:prstTxWarp>
          </a:bodyPr>
          <a:lstStyle>
            <a:lvl1pPr defTabSz="915560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5620893" y="6455821"/>
            <a:ext cx="4304212" cy="340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521" tIns="45759" rIns="91521" bIns="45759" numCol="1" anchor="b" anchorCtr="0" compatLnSpc="1">
            <a:prstTxWarp prst="textNoShape">
              <a:avLst/>
            </a:prstTxWarp>
          </a:bodyPr>
          <a:lstStyle>
            <a:lvl1pPr algn="r" defTabSz="915560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9B3ED9D3-6604-4DA1-A50A-88C77D6FA6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88069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70D6E375-F6EE-2A4F-97A2-F3107DB8AA6A}" type="slidenum">
              <a:rPr kumimoji="0" lang="ru-RU" sz="1200">
                <a:solidFill>
                  <a:srgbClr val="000000"/>
                </a:solidFill>
              </a:rPr>
              <a:pPr/>
              <a:t>2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85166F8C-931C-EF49-9CFD-AC5BDC1013D0}" type="slidenum">
              <a:rPr kumimoji="0" lang="ru-RU" sz="1200">
                <a:solidFill>
                  <a:srgbClr val="000000"/>
                </a:solidFill>
              </a:rPr>
              <a:pPr/>
              <a:t>3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70D6E375-F6EE-2A4F-97A2-F3107DB8AA6A}" type="slidenum">
              <a:rPr kumimoji="0" lang="ru-RU" sz="1200">
                <a:solidFill>
                  <a:srgbClr val="000000"/>
                </a:solidFill>
              </a:rPr>
              <a:pPr/>
              <a:t>4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70D6E375-F6EE-2A4F-97A2-F3107DB8AA6A}" type="slidenum">
              <a:rPr kumimoji="0" lang="ru-RU" sz="1200">
                <a:solidFill>
                  <a:srgbClr val="000000"/>
                </a:solidFill>
              </a:rPr>
              <a:pPr/>
              <a:t>5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85166F8C-931C-EF49-9CFD-AC5BDC1013D0}" type="slidenum">
              <a:rPr kumimoji="0" lang="ru-RU" sz="1200">
                <a:solidFill>
                  <a:srgbClr val="000000"/>
                </a:solidFill>
              </a:rPr>
              <a:pPr/>
              <a:t>6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70D6E375-F6EE-2A4F-97A2-F3107DB8AA6A}" type="slidenum">
              <a:rPr kumimoji="0" lang="ru-RU" sz="1200">
                <a:solidFill>
                  <a:srgbClr val="000000"/>
                </a:solidFill>
              </a:rPr>
              <a:pPr/>
              <a:t>7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85166F8C-931C-EF49-9CFD-AC5BDC1013D0}" type="slidenum">
              <a:rPr kumimoji="0" lang="ru-RU" sz="1200">
                <a:solidFill>
                  <a:srgbClr val="000000"/>
                </a:solidFill>
              </a:rPr>
              <a:pPr/>
              <a:t>8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85166F8C-931C-EF49-9CFD-AC5BDC1013D0}" type="slidenum">
              <a:rPr kumimoji="0" lang="ru-RU" sz="1200">
                <a:solidFill>
                  <a:srgbClr val="000000"/>
                </a:solidFill>
              </a:rPr>
              <a:pPr/>
              <a:t>9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85166F8C-931C-EF49-9CFD-AC5BDC1013D0}" type="slidenum">
              <a:rPr kumimoji="0" lang="ru-RU" sz="1200">
                <a:solidFill>
                  <a:srgbClr val="000000"/>
                </a:solidFill>
              </a:rPr>
              <a:pPr/>
              <a:t>10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70D6E375-F6EE-2A4F-97A2-F3107DB8AA6A}" type="slidenum">
              <a:rPr kumimoji="0" lang="ru-RU" sz="1200">
                <a:solidFill>
                  <a:srgbClr val="000000"/>
                </a:solidFill>
              </a:rPr>
              <a:pPr/>
              <a:t>11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85166F8C-931C-EF49-9CFD-AC5BDC1013D0}" type="slidenum">
              <a:rPr kumimoji="0" lang="ru-RU" sz="1200">
                <a:solidFill>
                  <a:srgbClr val="000000"/>
                </a:solidFill>
              </a:rPr>
              <a:pPr/>
              <a:t>12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85166F8C-931C-EF49-9CFD-AC5BDC1013D0}" type="slidenum">
              <a:rPr kumimoji="0" lang="ru-RU" sz="1200">
                <a:solidFill>
                  <a:srgbClr val="000000"/>
                </a:solidFill>
              </a:rPr>
              <a:pPr/>
              <a:t>13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85166F8C-931C-EF49-9CFD-AC5BDC1013D0}" type="slidenum">
              <a:rPr kumimoji="0" lang="ru-RU" sz="1200">
                <a:solidFill>
                  <a:srgbClr val="000000"/>
                </a:solidFill>
              </a:rPr>
              <a:pPr/>
              <a:t>14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85166F8C-931C-EF49-9CFD-AC5BDC1013D0}" type="slidenum">
              <a:rPr kumimoji="0" lang="ru-RU" sz="1200">
                <a:solidFill>
                  <a:srgbClr val="000000"/>
                </a:solidFill>
              </a:rPr>
              <a:pPr/>
              <a:t>16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85166F8C-931C-EF49-9CFD-AC5BDC1013D0}" type="slidenum">
              <a:rPr kumimoji="0" lang="ru-RU" sz="1200">
                <a:solidFill>
                  <a:srgbClr val="000000"/>
                </a:solidFill>
              </a:rPr>
              <a:pPr/>
              <a:t>17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85166F8C-931C-EF49-9CFD-AC5BDC1013D0}" type="slidenum">
              <a:rPr kumimoji="0" lang="ru-RU" sz="1200">
                <a:solidFill>
                  <a:srgbClr val="000000"/>
                </a:solidFill>
              </a:rPr>
              <a:pPr/>
              <a:t>18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103563" y="493713"/>
            <a:ext cx="3695700" cy="2559050"/>
          </a:xfrm>
          <a:ln/>
        </p:spPr>
      </p:sp>
      <p:sp>
        <p:nvSpPr>
          <p:cNvPr id="54274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70D6E375-F6EE-2A4F-97A2-F3107DB8AA6A}" type="slidenum">
              <a:rPr kumimoji="0" lang="ru-RU" sz="1200">
                <a:solidFill>
                  <a:srgbClr val="000000"/>
                </a:solidFill>
              </a:rPr>
              <a:pPr/>
              <a:t>20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70D6E375-F6EE-2A4F-97A2-F3107DB8AA6A}" type="slidenum">
              <a:rPr kumimoji="0" lang="ru-RU" sz="1200">
                <a:solidFill>
                  <a:srgbClr val="000000"/>
                </a:solidFill>
              </a:rPr>
              <a:pPr/>
              <a:t>21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70D6E375-F6EE-2A4F-97A2-F3107DB8AA6A}" type="slidenum">
              <a:rPr kumimoji="0" lang="ru-RU" sz="1200">
                <a:solidFill>
                  <a:srgbClr val="000000"/>
                </a:solidFill>
              </a:rPr>
              <a:pPr/>
              <a:t>22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70D6E375-F6EE-2A4F-97A2-F3107DB8AA6A}" type="slidenum">
              <a:rPr kumimoji="0" lang="ru-RU" sz="1200">
                <a:solidFill>
                  <a:srgbClr val="000000"/>
                </a:solidFill>
              </a:rPr>
              <a:pPr/>
              <a:t>23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70D6E375-F6EE-2A4F-97A2-F3107DB8AA6A}" type="slidenum">
              <a:rPr kumimoji="0" lang="ru-RU" sz="1200">
                <a:solidFill>
                  <a:srgbClr val="000000"/>
                </a:solidFill>
              </a:rPr>
              <a:pPr/>
              <a:t>24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70D6E375-F6EE-2A4F-97A2-F3107DB8AA6A}" type="slidenum">
              <a:rPr kumimoji="0" lang="ru-RU" sz="1200">
                <a:solidFill>
                  <a:srgbClr val="000000"/>
                </a:solidFill>
              </a:rPr>
              <a:pPr/>
              <a:t>25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/>
          <p:cNvSpPr>
            <a:spLocks noGrp="1" noChangeArrowheads="1"/>
          </p:cNvSpPr>
          <p:nvPr>
            <p:ph type="sldNum" sz="quarter"/>
          </p:nvPr>
        </p:nvSpPr>
        <p:spPr>
          <a:xfrm>
            <a:off x="5622798" y="6456611"/>
            <a:ext cx="4301543" cy="33988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fld id="{70D6E375-F6EE-2A4F-97A2-F3107DB8AA6A}" type="slidenum">
              <a:rPr kumimoji="0" lang="ru-RU" sz="1200">
                <a:solidFill>
                  <a:srgbClr val="000000"/>
                </a:solidFill>
              </a:rPr>
              <a:pPr/>
              <a:t>26</a:t>
            </a:fld>
            <a:endParaRPr kumimoji="0" lang="ru-RU" sz="1200">
              <a:solidFill>
                <a:srgbClr val="000000"/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1654440" y="503925"/>
            <a:ext cx="6617759" cy="25609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/>
          </p:nvPr>
        </p:nvSpPr>
        <p:spPr>
          <a:xfrm>
            <a:off x="1323553" y="3228896"/>
            <a:ext cx="7277237" cy="305895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none" anchor="ctr"/>
          <a:lstStyle/>
          <a:p>
            <a:endParaRPr kumimoji="0" lang="ru-RU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emf"/><Relationship Id="rId1" Type="http://schemas.openxmlformats.org/officeDocument/2006/relationships/vmlDrawing" Target="../drawings/vmlDrawing1.vml"/><Relationship Id="rId2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2.emf"/><Relationship Id="rId5" Type="http://schemas.openxmlformats.org/officeDocument/2006/relationships/image" Target="../media/image4.png"/><Relationship Id="rId1" Type="http://schemas.openxmlformats.org/officeDocument/2006/relationships/vmlDrawing" Target="../drawings/vmlDrawing2.vml"/><Relationship Id="rId2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>
            <a:spLocks noChangeArrowheads="1"/>
          </p:cNvSpPr>
          <p:nvPr userDrawn="1"/>
        </p:nvSpPr>
        <p:spPr bwMode="auto">
          <a:xfrm>
            <a:off x="0" y="4048125"/>
            <a:ext cx="304800" cy="2270125"/>
          </a:xfrm>
          <a:prstGeom prst="rect">
            <a:avLst/>
          </a:prstGeom>
          <a:solidFill>
            <a:srgbClr val="827F7F"/>
          </a:solidFill>
          <a:ln w="25400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7885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0" y="3892550"/>
            <a:ext cx="9907588" cy="110490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8853" name="Текст 2"/>
          <p:cNvSpPr>
            <a:spLocks noGrp="1"/>
          </p:cNvSpPr>
          <p:nvPr>
            <p:ph type="subTitle" idx="1"/>
          </p:nvPr>
        </p:nvSpPr>
        <p:spPr bwMode="auto">
          <a:xfrm>
            <a:off x="0" y="6048375"/>
            <a:ext cx="9907588" cy="400050"/>
          </a:xfrm>
          <a:prstGeom prst="rect">
            <a:avLst/>
          </a:prstGeom>
          <a:noFill/>
          <a:ln algn="ctr"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714375" indent="0" eaLnBrk="0" hangingPunct="0">
              <a:buFontTx/>
              <a:buNone/>
              <a:defRPr sz="1600">
                <a:solidFill>
                  <a:srgbClr val="E69024"/>
                </a:solidFill>
                <a:cs typeface="Arial" charset="0"/>
              </a:defRPr>
            </a:lvl1pPr>
          </a:lstStyle>
          <a:p>
            <a:r>
              <a:rPr lang="ru-RU" dirty="0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C CAPITAP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9" descr="logotip_mal.gif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3588" y="6324600"/>
            <a:ext cx="144145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Object 10"/>
          <p:cNvGraphicFramePr>
            <a:graphicFrameLocks noChangeAspect="1"/>
          </p:cNvGraphicFramePr>
          <p:nvPr/>
        </p:nvGraphicFramePr>
        <p:xfrm>
          <a:off x="9185275" y="6391275"/>
          <a:ext cx="30163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791" name="CorelDRAW" r:id="rId4" imgW="36360" imgH="555120" progId="">
                  <p:embed/>
                </p:oleObj>
              </mc:Choice>
              <mc:Fallback>
                <p:oleObj name="CorelDRAW" r:id="rId4" imgW="36360" imgH="555120" progId="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85275" y="6391275"/>
                        <a:ext cx="30163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Номер слайда 6"/>
          <p:cNvSpPr txBox="1">
            <a:spLocks/>
          </p:cNvSpPr>
          <p:nvPr userDrawn="1"/>
        </p:nvSpPr>
        <p:spPr>
          <a:xfrm>
            <a:off x="6926263" y="6318250"/>
            <a:ext cx="2741612" cy="3429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7917493-13BC-43DB-B58C-7BCC97E3D80F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Rectangle 10"/>
          <p:cNvSpPr>
            <a:spLocks noChangeArrowheads="1"/>
          </p:cNvSpPr>
          <p:nvPr userDrawn="1"/>
        </p:nvSpPr>
        <p:spPr bwMode="auto">
          <a:xfrm>
            <a:off x="0" y="274638"/>
            <a:ext cx="257175" cy="441325"/>
          </a:xfrm>
          <a:prstGeom prst="rect">
            <a:avLst/>
          </a:prstGeom>
          <a:solidFill>
            <a:srgbClr val="827F7F"/>
          </a:solidFill>
          <a:ln w="25400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74" y="1263650"/>
            <a:ext cx="9902825" cy="4862513"/>
          </a:xfrm>
        </p:spPr>
        <p:txBody>
          <a:bodyPr/>
          <a:lstStyle>
            <a:lvl1pPr marL="628650" indent="0">
              <a:buNone/>
              <a:defRPr sz="1800">
                <a:solidFill>
                  <a:srgbClr val="827F7F"/>
                </a:solidFill>
                <a:latin typeface="Arial" pitchFamily="34" charset="0"/>
                <a:cs typeface="Arial" pitchFamily="34" charset="0"/>
              </a:defRPr>
            </a:lvl1pPr>
            <a:lvl2pPr marL="628650" indent="0">
              <a:buNone/>
              <a:defRPr>
                <a:solidFill>
                  <a:srgbClr val="827F7F"/>
                </a:solidFill>
                <a:latin typeface="Arial" pitchFamily="34" charset="0"/>
                <a:cs typeface="Arial" pitchFamily="34" charset="0"/>
              </a:defRPr>
            </a:lvl2pPr>
            <a:lvl3pPr marL="809625" indent="-180975">
              <a:buFont typeface="Wingdings" pitchFamily="2" charset="2"/>
              <a:buChar char="§"/>
              <a:defRPr>
                <a:solidFill>
                  <a:srgbClr val="827F7F"/>
                </a:solidFill>
                <a:latin typeface="Arial" pitchFamily="34" charset="0"/>
                <a:cs typeface="Arial" pitchFamily="34" charset="0"/>
              </a:defRPr>
            </a:lvl3pPr>
            <a:lvl4pPr marL="990600" indent="-180975">
              <a:buFont typeface="Arial" pitchFamily="34" charset="0"/>
              <a:buChar char="−"/>
              <a:defRPr>
                <a:solidFill>
                  <a:srgbClr val="827F7F"/>
                </a:solidFill>
                <a:latin typeface="Arial" pitchFamily="34" charset="0"/>
                <a:cs typeface="Arial" pitchFamily="34" charset="0"/>
              </a:defRPr>
            </a:lvl4pPr>
            <a:lvl5pPr marL="1162050" indent="-171450">
              <a:buSzPct val="80000"/>
              <a:buFont typeface="Wingdings" pitchFamily="2" charset="2"/>
              <a:buChar char="§"/>
              <a:defRPr>
                <a:solidFill>
                  <a:srgbClr val="827F7F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2"/>
            <a:r>
              <a:rPr lang="ru-RU" dirty="0"/>
              <a:t>Второй уровень</a:t>
            </a:r>
          </a:p>
          <a:p>
            <a:pPr lvl="3"/>
            <a:r>
              <a:rPr lang="ru-RU" dirty="0"/>
              <a:t>Третий уровень</a:t>
            </a:r>
          </a:p>
          <a:p>
            <a:pPr lvl="4"/>
            <a:r>
              <a:rPr lang="ru-RU" dirty="0"/>
              <a:t>Четвертый уровень</a:t>
            </a:r>
          </a:p>
        </p:txBody>
      </p:sp>
      <p:sp>
        <p:nvSpPr>
          <p:cNvPr id="10" name="Заголовок 1"/>
          <p:cNvSpPr>
            <a:spLocks/>
          </p:cNvSpPr>
          <p:nvPr userDrawn="1"/>
        </p:nvSpPr>
        <p:spPr bwMode="auto">
          <a:xfrm>
            <a:off x="0" y="6326188"/>
            <a:ext cx="892492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000" dirty="0">
                <a:solidFill>
                  <a:srgbClr val="E67224"/>
                </a:solidFill>
              </a:rPr>
              <a:t>ПРЕЗЕНТАЦИЯ ДЛЯ КРЕДИТОРОВ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C CAPITAP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10"/>
          <p:cNvGraphicFramePr>
            <a:graphicFrameLocks noChangeAspect="1"/>
          </p:cNvGraphicFramePr>
          <p:nvPr/>
        </p:nvGraphicFramePr>
        <p:xfrm>
          <a:off x="9185275" y="6391275"/>
          <a:ext cx="30163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816" name="CorelDRAW" r:id="rId3" imgW="36360" imgH="555120" progId="">
                  <p:embed/>
                </p:oleObj>
              </mc:Choice>
              <mc:Fallback>
                <p:oleObj name="CorelDRAW" r:id="rId3" imgW="36360" imgH="555120" progId="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85275" y="6391275"/>
                        <a:ext cx="30163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10"/>
          <p:cNvSpPr>
            <a:spLocks noChangeArrowheads="1"/>
          </p:cNvSpPr>
          <p:nvPr userDrawn="1"/>
        </p:nvSpPr>
        <p:spPr bwMode="auto">
          <a:xfrm>
            <a:off x="0" y="266700"/>
            <a:ext cx="257175" cy="239713"/>
          </a:xfrm>
          <a:prstGeom prst="rect">
            <a:avLst/>
          </a:prstGeom>
          <a:solidFill>
            <a:srgbClr val="827F7F"/>
          </a:solidFill>
          <a:ln w="25400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 txBox="1">
            <a:spLocks/>
          </p:cNvSpPr>
          <p:nvPr userDrawn="1"/>
        </p:nvSpPr>
        <p:spPr>
          <a:xfrm>
            <a:off x="6926263" y="6318250"/>
            <a:ext cx="2741612" cy="342900"/>
          </a:xfrm>
          <a:prstGeom prst="rect">
            <a:avLst/>
          </a:prstGeom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06B747F-C179-401A-8942-1E6B187E218C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1" name="Содержимое 2"/>
          <p:cNvSpPr>
            <a:spLocks noGrp="1"/>
          </p:cNvSpPr>
          <p:nvPr>
            <p:ph idx="13"/>
          </p:nvPr>
        </p:nvSpPr>
        <p:spPr>
          <a:xfrm>
            <a:off x="323850" y="152401"/>
            <a:ext cx="9582151" cy="436074"/>
          </a:xfrm>
        </p:spPr>
        <p:txBody>
          <a:bodyPr/>
          <a:lstStyle>
            <a:lvl1pPr marL="628650" indent="0">
              <a:buNone/>
              <a:defRPr sz="2400">
                <a:solidFill>
                  <a:srgbClr val="827F7F"/>
                </a:solidFill>
                <a:latin typeface="Arial" pitchFamily="34" charset="0"/>
                <a:cs typeface="Arial" pitchFamily="34" charset="0"/>
              </a:defRPr>
            </a:lvl1pPr>
            <a:lvl2pPr marL="628650" indent="0">
              <a:buNone/>
              <a:defRPr sz="1100" b="1">
                <a:solidFill>
                  <a:srgbClr val="E67224"/>
                </a:solidFill>
                <a:latin typeface="Arial" pitchFamily="34" charset="0"/>
                <a:cs typeface="Arial" pitchFamily="34" charset="0"/>
              </a:defRPr>
            </a:lvl2pPr>
            <a:lvl3pPr marL="628650" indent="0">
              <a:defRPr/>
            </a:lvl3pPr>
            <a:lvl4pPr marL="628650" indent="0">
              <a:defRPr/>
            </a:lvl4pPr>
            <a:lvl5pPr marL="628650" indent="0"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74" y="1263650"/>
            <a:ext cx="9902825" cy="4862513"/>
          </a:xfrm>
        </p:spPr>
        <p:txBody>
          <a:bodyPr/>
          <a:lstStyle>
            <a:lvl1pPr marL="628650" indent="0">
              <a:buNone/>
              <a:defRPr sz="1800">
                <a:solidFill>
                  <a:srgbClr val="827F7F"/>
                </a:solidFill>
                <a:latin typeface="Arial" pitchFamily="34" charset="0"/>
                <a:cs typeface="Arial" pitchFamily="34" charset="0"/>
              </a:defRPr>
            </a:lvl1pPr>
            <a:lvl2pPr marL="628650" indent="0">
              <a:buNone/>
              <a:defRPr>
                <a:solidFill>
                  <a:srgbClr val="827F7F"/>
                </a:solidFill>
                <a:latin typeface="Arial" pitchFamily="34" charset="0"/>
                <a:cs typeface="Arial" pitchFamily="34" charset="0"/>
              </a:defRPr>
            </a:lvl2pPr>
            <a:lvl3pPr marL="628650" indent="0">
              <a:buNone/>
              <a:defRPr>
                <a:solidFill>
                  <a:srgbClr val="827F7F"/>
                </a:solidFill>
                <a:latin typeface="Arial" pitchFamily="34" charset="0"/>
                <a:cs typeface="Arial" pitchFamily="34" charset="0"/>
              </a:defRPr>
            </a:lvl3pPr>
            <a:lvl4pPr marL="628650" indent="0">
              <a:buNone/>
              <a:defRPr>
                <a:solidFill>
                  <a:srgbClr val="827F7F"/>
                </a:solidFill>
                <a:latin typeface="Arial" pitchFamily="34" charset="0"/>
                <a:cs typeface="Arial" pitchFamily="34" charset="0"/>
              </a:defRPr>
            </a:lvl4pPr>
            <a:lvl5pPr marL="628650" indent="0">
              <a:buNone/>
              <a:defRPr>
                <a:solidFill>
                  <a:srgbClr val="827F7F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12" name="Заголовок 1"/>
          <p:cNvSpPr>
            <a:spLocks/>
          </p:cNvSpPr>
          <p:nvPr userDrawn="1"/>
        </p:nvSpPr>
        <p:spPr bwMode="auto">
          <a:xfrm>
            <a:off x="0" y="6326188"/>
            <a:ext cx="8924925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000" dirty="0">
                <a:solidFill>
                  <a:schemeClr val="accent3">
                    <a:lumMod val="75000"/>
                  </a:schemeClr>
                </a:solidFill>
              </a:rPr>
              <a:t>ПРЕЗЕНТАЦИЯ ДЛЯ КРЕДИТОРОВ</a:t>
            </a:r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3163" y="222176"/>
            <a:ext cx="1092886" cy="74280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2F4F612-2558-4D8C-ADDE-E6CC365D1064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60997D47-5636-46B0-B7D7-B5B46059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01486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од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1.png"/>
          <p:cNvPicPr>
            <a:picLocks noChangeAspect="1" noChangeArrowheads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186"/>
          <a:stretch>
            <a:fillRect/>
          </a:stretch>
        </p:blipFill>
        <p:spPr bwMode="auto">
          <a:xfrm>
            <a:off x="-77391" y="5570539"/>
            <a:ext cx="4990837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19608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3" name="new.png"/>
          <p:cNvPicPr>
            <a:picLocks noChangeAspect="1" noChangeArrowheads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255" b="28607"/>
          <a:stretch>
            <a:fillRect/>
          </a:stretch>
        </p:blipFill>
        <p:spPr bwMode="auto">
          <a:xfrm>
            <a:off x="4763824" y="5514976"/>
            <a:ext cx="5100902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2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8460301"/>
      </p:ext>
    </p:extLst>
  </p:cSld>
  <p:clrMapOvr>
    <a:masterClrMapping/>
  </p:clrMapOvr>
  <p:transition xmlns:p14="http://schemas.microsoft.com/office/powerpoint/2010/main"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B0B9-AB1E-4758-8678-2A4FB2A49FD7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E4D0-C499-4743-8480-DFD281597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33108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B0B9-AB1E-4758-8678-2A4FB2A49FD7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E4D0-C499-4743-8480-DFD281597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9291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6275" y="1709738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6275" y="4589463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B0B9-AB1E-4758-8678-2A4FB2A49FD7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E4D0-C499-4743-8480-DFD281597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419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195762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29200" y="1825625"/>
            <a:ext cx="4195763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B0B9-AB1E-4758-8678-2A4FB2A49FD7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E4D0-C499-4743-8480-DFD281597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437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625" y="365125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2625" y="1681163"/>
            <a:ext cx="419100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2625" y="2505075"/>
            <a:ext cx="419100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6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6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B0B9-AB1E-4758-8678-2A4FB2A49FD7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E4D0-C499-4743-8480-DFD281597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439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B0B9-AB1E-4758-8678-2A4FB2A49FD7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E4D0-C499-4743-8480-DFD281597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4168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B0B9-AB1E-4758-8678-2A4FB2A49FD7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E4D0-C499-4743-8480-DFD281597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5564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B0B9-AB1E-4758-8678-2A4FB2A49FD7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E4D0-C499-4743-8480-DFD281597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7699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625" y="457200"/>
            <a:ext cx="319405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1638" y="987425"/>
            <a:ext cx="501491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82625" y="2057400"/>
            <a:ext cx="319405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B0B9-AB1E-4758-8678-2A4FB2A49FD7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E4D0-C499-4743-8480-DFD281597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9663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B0B9-AB1E-4758-8678-2A4FB2A49FD7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E4D0-C499-4743-8480-DFD281597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9902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89775" y="365125"/>
            <a:ext cx="2135188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56337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B0B9-AB1E-4758-8678-2A4FB2A49FD7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2E4D0-C499-4743-8480-DFD281597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041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9.xml"/><Relationship Id="rId5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3" descr="logoti_bol.gif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1400" y="452438"/>
            <a:ext cx="180022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8" name="Rectangle 8"/>
          <p:cNvSpPr>
            <a:spLocks noChangeArrowheads="1"/>
          </p:cNvSpPr>
          <p:nvPr/>
        </p:nvSpPr>
        <p:spPr bwMode="auto">
          <a:xfrm>
            <a:off x="0" y="4048125"/>
            <a:ext cx="304800" cy="2270125"/>
          </a:xfrm>
          <a:prstGeom prst="rect">
            <a:avLst/>
          </a:prstGeom>
          <a:solidFill>
            <a:srgbClr val="827F7F"/>
          </a:solidFill>
          <a:ln w="25400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01" r:id="rId2"/>
    <p:sldLayoutId id="2147483902" r:id="rId3"/>
    <p:sldLayoutId id="2147483903" r:id="rId4"/>
    <p:sldLayoutId id="2147483904" r:id="rId5"/>
    <p:sldLayoutId id="2147483905" r:id="rId6"/>
    <p:sldLayoutId id="2147483906" r:id="rId7"/>
    <p:sldLayoutId id="2147483907" r:id="rId8"/>
    <p:sldLayoutId id="2147483908" r:id="rId9"/>
    <p:sldLayoutId id="2147483909" r:id="rId10"/>
    <p:sldLayoutId id="2147483910" r:id="rId11"/>
  </p:sldLayoutIdLst>
  <p:txStyles>
    <p:titleStyle>
      <a:lvl1pPr marL="714375" indent="-714375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27F7F"/>
          </a:solidFill>
          <a:latin typeface="+mj-lt"/>
          <a:ea typeface="+mj-ea"/>
          <a:cs typeface="+mj-cs"/>
        </a:defRPr>
      </a:lvl1pPr>
      <a:lvl2pPr marL="714375" indent="-714375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27F7F"/>
          </a:solidFill>
          <a:latin typeface="Arial" charset="0"/>
          <a:cs typeface="Arial" charset="0"/>
        </a:defRPr>
      </a:lvl2pPr>
      <a:lvl3pPr marL="714375" indent="-714375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27F7F"/>
          </a:solidFill>
          <a:latin typeface="Arial" charset="0"/>
          <a:cs typeface="Arial" charset="0"/>
        </a:defRPr>
      </a:lvl3pPr>
      <a:lvl4pPr marL="714375" indent="-714375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27F7F"/>
          </a:solidFill>
          <a:latin typeface="Arial" charset="0"/>
          <a:cs typeface="Arial" charset="0"/>
        </a:defRPr>
      </a:lvl4pPr>
      <a:lvl5pPr marL="714375" indent="-714375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27F7F"/>
          </a:solidFill>
          <a:latin typeface="Arial" charset="0"/>
          <a:cs typeface="Arial" charset="0"/>
        </a:defRPr>
      </a:lvl5pPr>
      <a:lvl6pPr marL="1171575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27F7F"/>
          </a:solidFill>
          <a:latin typeface="Arial" charset="0"/>
          <a:cs typeface="Arial" charset="0"/>
        </a:defRPr>
      </a:lvl6pPr>
      <a:lvl7pPr marL="1628775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27F7F"/>
          </a:solidFill>
          <a:latin typeface="Arial" charset="0"/>
          <a:cs typeface="Arial" charset="0"/>
        </a:defRPr>
      </a:lvl7pPr>
      <a:lvl8pPr marL="2085975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27F7F"/>
          </a:solidFill>
          <a:latin typeface="Arial" charset="0"/>
          <a:cs typeface="Arial" charset="0"/>
        </a:defRPr>
      </a:lvl8pPr>
      <a:lvl9pPr marL="2543175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827F7F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 bwMode="auto">
          <a:xfrm>
            <a:off x="0" y="150813"/>
            <a:ext cx="9906000" cy="5905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6147" name="Текст 2"/>
          <p:cNvSpPr>
            <a:spLocks noGrp="1"/>
          </p:cNvSpPr>
          <p:nvPr>
            <p:ph type="body" idx="1"/>
          </p:nvPr>
        </p:nvSpPr>
        <p:spPr bwMode="auto">
          <a:xfrm>
            <a:off x="658813" y="1323975"/>
            <a:ext cx="8556625" cy="49069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3" r:id="rId2"/>
    <p:sldLayoutId id="2147483958" r:id="rId3"/>
    <p:sldLayoutId id="2147483972" r:id="rId4"/>
  </p:sldLayoutIdLst>
  <p:txStyles>
    <p:titleStyle>
      <a:lvl1pPr marL="628650" indent="-628650" algn="l" rtl="0" eaLnBrk="0" fontAlgn="base" hangingPunct="0">
        <a:spcBef>
          <a:spcPct val="20000"/>
        </a:spcBef>
        <a:spcAft>
          <a:spcPct val="0"/>
        </a:spcAft>
        <a:buFont typeface="Arial" charset="0"/>
        <a:defRPr sz="2400" kern="1200">
          <a:solidFill>
            <a:srgbClr val="827F7F"/>
          </a:solidFill>
          <a:latin typeface="+mj-lt"/>
          <a:ea typeface="+mj-ea"/>
          <a:cs typeface="+mj-cs"/>
        </a:defRPr>
      </a:lvl1pPr>
      <a:lvl2pPr marL="628650" indent="-628650" algn="l" rtl="0" eaLnBrk="0" fontAlgn="base" hangingPunct="0">
        <a:spcBef>
          <a:spcPct val="20000"/>
        </a:spcBef>
        <a:spcAft>
          <a:spcPct val="0"/>
        </a:spcAft>
        <a:buFont typeface="Arial" charset="0"/>
        <a:defRPr sz="2400">
          <a:solidFill>
            <a:srgbClr val="827F7F"/>
          </a:solidFill>
          <a:latin typeface="Arial" charset="0"/>
          <a:cs typeface="Arial" charset="0"/>
        </a:defRPr>
      </a:lvl2pPr>
      <a:lvl3pPr marL="628650" indent="-628650" algn="l" rtl="0" eaLnBrk="0" fontAlgn="base" hangingPunct="0">
        <a:spcBef>
          <a:spcPct val="20000"/>
        </a:spcBef>
        <a:spcAft>
          <a:spcPct val="0"/>
        </a:spcAft>
        <a:buFont typeface="Arial" charset="0"/>
        <a:defRPr sz="2400">
          <a:solidFill>
            <a:srgbClr val="827F7F"/>
          </a:solidFill>
          <a:latin typeface="Arial" charset="0"/>
          <a:cs typeface="Arial" charset="0"/>
        </a:defRPr>
      </a:lvl3pPr>
      <a:lvl4pPr marL="628650" indent="-628650" algn="l" rtl="0" eaLnBrk="0" fontAlgn="base" hangingPunct="0">
        <a:spcBef>
          <a:spcPct val="20000"/>
        </a:spcBef>
        <a:spcAft>
          <a:spcPct val="0"/>
        </a:spcAft>
        <a:buFont typeface="Arial" charset="0"/>
        <a:defRPr sz="2400">
          <a:solidFill>
            <a:srgbClr val="827F7F"/>
          </a:solidFill>
          <a:latin typeface="Arial" charset="0"/>
          <a:cs typeface="Arial" charset="0"/>
        </a:defRPr>
      </a:lvl4pPr>
      <a:lvl5pPr marL="628650" indent="-628650" algn="l" rtl="0" eaLnBrk="0" fontAlgn="base" hangingPunct="0">
        <a:spcBef>
          <a:spcPct val="20000"/>
        </a:spcBef>
        <a:spcAft>
          <a:spcPct val="0"/>
        </a:spcAft>
        <a:buFont typeface="Arial" charset="0"/>
        <a:defRPr sz="2400">
          <a:solidFill>
            <a:srgbClr val="827F7F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 kern="1200">
          <a:solidFill>
            <a:srgbClr val="827F7F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827F7F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90000"/>
        <a:buFont typeface="Wingdings" pitchFamily="2" charset="2"/>
        <a:buChar char="§"/>
        <a:defRPr sz="2000" kern="1200">
          <a:solidFill>
            <a:srgbClr val="827F7F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827F7F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pitchFamily="2" charset="2"/>
        <a:buChar char="§"/>
        <a:defRPr sz="2000" kern="1200">
          <a:solidFill>
            <a:srgbClr val="827F7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038" y="365125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EB0B9-AB1E-4758-8678-2A4FB2A49FD7}" type="datetimeFigureOut">
              <a:rPr lang="ru-RU" smtClean="0"/>
              <a:t>11.03.21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2E4D0-C499-4743-8480-DFD281597E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420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image" Target="../media/image28.png"/><Relationship Id="rId6" Type="http://schemas.openxmlformats.org/officeDocument/2006/relationships/image" Target="../media/image29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4" Type="http://schemas.openxmlformats.org/officeDocument/2006/relationships/image" Target="../media/image17.png"/><Relationship Id="rId5" Type="http://schemas.openxmlformats.org/officeDocument/2006/relationships/image" Target="../media/image32.png"/><Relationship Id="rId6" Type="http://schemas.openxmlformats.org/officeDocument/2006/relationships/image" Target="../media/image33.png"/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image" Target="../media/image37.png"/><Relationship Id="rId7" Type="http://schemas.openxmlformats.org/officeDocument/2006/relationships/image" Target="../media/image38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4" Type="http://schemas.openxmlformats.org/officeDocument/2006/relationships/image" Target="../media/image40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4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52514" y="-26987"/>
            <a:ext cx="8815652" cy="481448"/>
          </a:xfrm>
          <a:prstGeom prst="rect">
            <a:avLst/>
          </a:prstGeom>
        </p:spPr>
        <p:txBody>
          <a:bodyPr lIns="95792" tIns="47896" rIns="95792" bIns="47896">
            <a:spAutoFit/>
          </a:bodyPr>
          <a:lstStyle/>
          <a:p>
            <a:pPr algn="ctr">
              <a:defRPr/>
            </a:pPr>
            <a:endParaRPr lang="ru-RU" sz="2500" dirty="0">
              <a:solidFill>
                <a:schemeClr val="accent6"/>
              </a:solidFill>
              <a:latin typeface="Times New Roman"/>
              <a:cs typeface="Times New Roman"/>
            </a:endParaRPr>
          </a:p>
        </p:txBody>
      </p:sp>
      <p:sp>
        <p:nvSpPr>
          <p:cNvPr id="6" name="Прямоугольник 1"/>
          <p:cNvSpPr>
            <a:spLocks noChangeArrowheads="1"/>
          </p:cNvSpPr>
          <p:nvPr/>
        </p:nvSpPr>
        <p:spPr bwMode="auto">
          <a:xfrm>
            <a:off x="0" y="1946123"/>
            <a:ext cx="9906000" cy="5361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92" tIns="47896" rIns="95792" bIns="47896">
            <a:spAutoFit/>
          </a:bodyPr>
          <a:lstStyle/>
          <a:p>
            <a:pPr algn="ctr"/>
            <a:endParaRPr lang="ru-RU" sz="800" b="1" dirty="0" smtClean="0">
              <a:solidFill>
                <a:srgbClr val="000090"/>
              </a:solidFill>
              <a:latin typeface="Times New Roman" charset="0"/>
              <a:cs typeface="Times New Roman" charset="0"/>
            </a:endParaRPr>
          </a:p>
          <a:p>
            <a:pPr algn="ctr"/>
            <a:r>
              <a:rPr lang="ru-RU" sz="28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Конференция</a:t>
            </a:r>
          </a:p>
          <a:p>
            <a:pPr algn="ctr">
              <a:lnSpc>
                <a:spcPct val="90000"/>
              </a:lnSpc>
            </a:pPr>
            <a:r>
              <a:rPr lang="ru-RU" sz="3200" dirty="0" smtClean="0">
                <a:solidFill>
                  <a:srgbClr val="000090"/>
                </a:solidFill>
                <a:latin typeface="Times New Roman"/>
                <a:ea typeface="Arial"/>
                <a:cs typeface="Times New Roman"/>
              </a:rPr>
              <a:t>«</a:t>
            </a:r>
            <a:r>
              <a:rPr lang="ru-RU" sz="32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Малоэтажная </a:t>
            </a:r>
            <a:r>
              <a:rPr lang="ru-RU" sz="3200" dirty="0">
                <a:solidFill>
                  <a:srgbClr val="000090"/>
                </a:solidFill>
                <a:latin typeface="Times New Roman"/>
                <a:cs typeface="Times New Roman"/>
              </a:rPr>
              <a:t>Россия </a:t>
            </a:r>
            <a:r>
              <a:rPr lang="ru-RU" sz="32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2021» </a:t>
            </a:r>
            <a:endParaRPr lang="ru-RU" sz="3200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ctr">
              <a:lnSpc>
                <a:spcPct val="90000"/>
              </a:lnSpc>
            </a:pPr>
            <a:r>
              <a:rPr lang="ru-RU" sz="2800" dirty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8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«Законодательное обеспечение и </a:t>
            </a:r>
            <a:r>
              <a:rPr lang="ru-RU" sz="2800" dirty="0">
                <a:solidFill>
                  <a:srgbClr val="000090"/>
                </a:solidFill>
                <a:latin typeface="Times New Roman"/>
                <a:ea typeface="Arial"/>
                <a:cs typeface="Times New Roman"/>
              </a:rPr>
              <a:t>г</a:t>
            </a:r>
            <a:r>
              <a:rPr lang="ru-RU" sz="2800" dirty="0" smtClean="0">
                <a:solidFill>
                  <a:srgbClr val="000090"/>
                </a:solidFill>
                <a:latin typeface="Times New Roman"/>
                <a:ea typeface="Arial"/>
                <a:cs typeface="Times New Roman"/>
              </a:rPr>
              <a:t>осударственные </a:t>
            </a:r>
            <a:r>
              <a:rPr lang="ru-RU" sz="2800" dirty="0">
                <a:solidFill>
                  <a:srgbClr val="000090"/>
                </a:solidFill>
                <a:latin typeface="Times New Roman"/>
                <a:ea typeface="Arial"/>
                <a:cs typeface="Times New Roman"/>
              </a:rPr>
              <a:t>программы </a:t>
            </a:r>
            <a:r>
              <a:rPr lang="ru-RU" sz="2800" dirty="0" smtClean="0">
                <a:solidFill>
                  <a:srgbClr val="000090"/>
                </a:solidFill>
                <a:latin typeface="Times New Roman"/>
                <a:ea typeface="Arial"/>
                <a:cs typeface="Times New Roman"/>
              </a:rPr>
              <a:t>малоэтажного и </a:t>
            </a:r>
            <a:r>
              <a:rPr lang="ru-RU" sz="2800" dirty="0">
                <a:solidFill>
                  <a:srgbClr val="000090"/>
                </a:solidFill>
                <a:latin typeface="Times New Roman"/>
                <a:ea typeface="Arial"/>
                <a:cs typeface="Times New Roman"/>
              </a:rPr>
              <a:t>индивидуального </a:t>
            </a:r>
            <a:r>
              <a:rPr lang="ru-RU" sz="2800" dirty="0" smtClean="0">
                <a:solidFill>
                  <a:srgbClr val="000090"/>
                </a:solidFill>
                <a:latin typeface="Times New Roman"/>
                <a:ea typeface="Arial"/>
                <a:cs typeface="Times New Roman"/>
              </a:rPr>
              <a:t>жилищного строительства</a:t>
            </a:r>
            <a:r>
              <a:rPr lang="ru-RU" sz="28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»</a:t>
            </a:r>
          </a:p>
          <a:p>
            <a:pPr algn="ctr">
              <a:lnSpc>
                <a:spcPct val="90000"/>
              </a:lnSpc>
            </a:pPr>
            <a:endParaRPr lang="ru-RU" sz="800" b="1" dirty="0" smtClean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ctr">
              <a:lnSpc>
                <a:spcPct val="90000"/>
              </a:lnSpc>
            </a:pPr>
            <a:r>
              <a:rPr lang="ru-RU" sz="2900" b="1" dirty="0" smtClean="0">
                <a:solidFill>
                  <a:srgbClr val="000090"/>
                </a:solidFill>
                <a:latin typeface="Times New Roman" charset="0"/>
                <a:cs typeface="Times New Roman" charset="0"/>
              </a:rPr>
              <a:t>Валерий </a:t>
            </a:r>
            <a:r>
              <a:rPr lang="ru-RU" sz="2900" b="1" dirty="0" err="1" smtClean="0">
                <a:solidFill>
                  <a:srgbClr val="000090"/>
                </a:solidFill>
                <a:latin typeface="Times New Roman" charset="0"/>
                <a:cs typeface="Times New Roman" charset="0"/>
              </a:rPr>
              <a:t>Казейкин</a:t>
            </a:r>
            <a:endParaRPr lang="ru-RU" sz="2900" b="1" dirty="0" smtClean="0">
              <a:solidFill>
                <a:srgbClr val="000090"/>
              </a:solidFill>
              <a:latin typeface="Times New Roman" charset="0"/>
              <a:cs typeface="Times New Roman" charset="0"/>
            </a:endParaRPr>
          </a:p>
          <a:p>
            <a:pPr algn="ctr">
              <a:lnSpc>
                <a:spcPct val="90000"/>
              </a:lnSpc>
            </a:pPr>
            <a:r>
              <a:rPr lang="ru-RU" sz="24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Председатель секции Экспертного совета комитета по жилищной политике и ЖКХ Государственной Думы</a:t>
            </a:r>
          </a:p>
          <a:p>
            <a:pPr algn="ctr">
              <a:lnSpc>
                <a:spcPct val="90000"/>
              </a:lnSpc>
            </a:pPr>
            <a:r>
              <a:rPr lang="ru-RU" sz="24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Первый Вице президент Международной ассоциации фондов жилищного строительства и ипотечного кредитования (МАИФ) </a:t>
            </a:r>
            <a:endParaRPr lang="ru-RU" sz="2400" dirty="0" smtClean="0">
              <a:solidFill>
                <a:srgbClr val="000090"/>
              </a:solidFill>
            </a:endParaRPr>
          </a:p>
          <a:p>
            <a:pPr algn="ctr">
              <a:lnSpc>
                <a:spcPct val="90000"/>
              </a:lnSpc>
            </a:pPr>
            <a:r>
              <a:rPr lang="ru-RU" sz="24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Вице Президент Национального агентства по малоэтажному и коттеджному строительству (НАМИКС)</a:t>
            </a:r>
          </a:p>
          <a:p>
            <a:pPr algn="ctr"/>
            <a:endParaRPr lang="ru-RU" sz="2400" dirty="0" smtClean="0">
              <a:solidFill>
                <a:srgbClr val="000090"/>
              </a:solidFill>
            </a:endParaRPr>
          </a:p>
          <a:p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1600" dirty="0">
              <a:solidFill>
                <a:srgbClr val="00009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79227" y="1374988"/>
            <a:ext cx="82647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pic>
        <p:nvPicPr>
          <p:cNvPr id="3" name="Изображение 2" descr="Снимок экрана 2021-02-19 в 11.58.4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647" y="142334"/>
            <a:ext cx="2193845" cy="1849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366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-281957" y="-1430827"/>
            <a:ext cx="10112375" cy="777876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2500" b="1" dirty="0">
                <a:solidFill>
                  <a:srgbClr val="262699"/>
                </a:solidFill>
                <a:latin typeface="Arial" charset="0"/>
              </a:rPr>
              <a:t/>
            </a:r>
            <a:br>
              <a:rPr lang="ru-RU" sz="2500" b="1" dirty="0">
                <a:solidFill>
                  <a:srgbClr val="262699"/>
                </a:solidFill>
                <a:latin typeface="Arial" charset="0"/>
              </a:rPr>
            </a:br>
            <a:r>
              <a:rPr lang="ru-RU" sz="2500" b="1" dirty="0">
                <a:solidFill>
                  <a:srgbClr val="262699"/>
                </a:solidFill>
                <a:latin typeface="Arial" charset="0"/>
              </a:rPr>
              <a:t/>
            </a:r>
            <a:br>
              <a:rPr lang="ru-RU" sz="2500" b="1" dirty="0">
                <a:solidFill>
                  <a:srgbClr val="262699"/>
                </a:solidFill>
                <a:latin typeface="Arial" charset="0"/>
              </a:rPr>
            </a:br>
            <a:r>
              <a:rPr lang="ru-RU" sz="2500" dirty="0">
                <a:solidFill>
                  <a:srgbClr val="262699"/>
                </a:solidFill>
                <a:latin typeface="Arial" charset="0"/>
              </a:rPr>
              <a:t/>
            </a:r>
            <a:br>
              <a:rPr lang="ru-RU" sz="2500" dirty="0">
                <a:solidFill>
                  <a:srgbClr val="262699"/>
                </a:solidFill>
                <a:latin typeface="Arial" charset="0"/>
              </a:rPr>
            </a:br>
            <a:r>
              <a:rPr lang="ru-RU" sz="2500" dirty="0">
                <a:latin typeface="Arial" charset="0"/>
              </a:rPr>
              <a:t/>
            </a:r>
            <a:br>
              <a:rPr lang="ru-RU" sz="2500" dirty="0">
                <a:latin typeface="Arial" charset="0"/>
              </a:rPr>
            </a:br>
            <a:r>
              <a:rPr lang="ru-RU" sz="31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Ввод много и малоэтажного жилья в России (Росстат)</a:t>
            </a:r>
            <a:r>
              <a:rPr lang="ru-RU" sz="2500" dirty="0">
                <a:latin typeface="Arial" charset="0"/>
              </a:rPr>
              <a:t/>
            </a:r>
            <a:br>
              <a:rPr lang="ru-RU" sz="2500" dirty="0">
                <a:latin typeface="Arial" charset="0"/>
              </a:rPr>
            </a:br>
            <a:endParaRPr lang="ru-RU" sz="2500" dirty="0">
              <a:solidFill>
                <a:schemeClr val="accent2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237" y="4869455"/>
            <a:ext cx="9876763" cy="176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400" dirty="0">
                <a:solidFill>
                  <a:srgbClr val="000090"/>
                </a:solidFill>
                <a:latin typeface="Times New Roman"/>
                <a:cs typeface="Times New Roman"/>
              </a:rPr>
              <a:t>По данным</a:t>
            </a:r>
            <a:r>
              <a:rPr lang="nb-NO" sz="2400" dirty="0">
                <a:solidFill>
                  <a:srgbClr val="000090"/>
                </a:solidFill>
                <a:latin typeface="Times New Roman"/>
                <a:cs typeface="Times New Roman"/>
              </a:rPr>
              <a:t> «ВЦИОМ» </a:t>
            </a:r>
            <a:r>
              <a:rPr lang="ru-RU" sz="2400" dirty="0">
                <a:solidFill>
                  <a:srgbClr val="000090"/>
                </a:solidFill>
                <a:latin typeface="Times New Roman"/>
                <a:cs typeface="Times New Roman"/>
              </a:rPr>
              <a:t>и </a:t>
            </a:r>
            <a:r>
              <a:rPr lang="nb-NO" sz="2400" dirty="0">
                <a:solidFill>
                  <a:srgbClr val="000090"/>
                </a:solidFill>
                <a:latin typeface="Times New Roman"/>
                <a:cs typeface="Times New Roman"/>
              </a:rPr>
              <a:t>АО «ДОМ.РФ» </a:t>
            </a:r>
            <a:r>
              <a:rPr lang="nb-NO" sz="2400" dirty="0" err="1">
                <a:solidFill>
                  <a:srgbClr val="000090"/>
                </a:solidFill>
                <a:latin typeface="Times New Roman"/>
                <a:cs typeface="Times New Roman"/>
              </a:rPr>
              <a:t>общий</a:t>
            </a:r>
            <a:r>
              <a:rPr lang="ru-RU" sz="2400" dirty="0">
                <a:solidFill>
                  <a:srgbClr val="000090"/>
                </a:solidFill>
                <a:latin typeface="Times New Roman"/>
                <a:cs typeface="Times New Roman"/>
              </a:rPr>
              <a:t> спрос населения на ИЖС в 5-летней перспективе составляет </a:t>
            </a:r>
            <a:r>
              <a:rPr lang="ru-RU" sz="2400" b="1" dirty="0">
                <a:solidFill>
                  <a:srgbClr val="000090"/>
                </a:solidFill>
                <a:latin typeface="Times New Roman"/>
                <a:cs typeface="Times New Roman"/>
              </a:rPr>
              <a:t>3 млн домов (450 млн кв. м</a:t>
            </a:r>
            <a:r>
              <a:rPr lang="ru-RU" sz="24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)</a:t>
            </a:r>
            <a:r>
              <a:rPr lang="ru-RU" sz="2400" dirty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4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этот </a:t>
            </a:r>
            <a:r>
              <a:rPr lang="ru-RU" sz="2400" dirty="0">
                <a:solidFill>
                  <a:srgbClr val="000090"/>
                </a:solidFill>
                <a:latin typeface="Times New Roman"/>
                <a:cs typeface="Times New Roman"/>
              </a:rPr>
              <a:t>спрос будет удовлетворен </a:t>
            </a:r>
            <a:r>
              <a:rPr lang="ru-RU" sz="2400" b="1" dirty="0">
                <a:solidFill>
                  <a:srgbClr val="000090"/>
                </a:solidFill>
                <a:latin typeface="Times New Roman"/>
                <a:cs typeface="Times New Roman"/>
              </a:rPr>
              <a:t>за 19 лет</a:t>
            </a:r>
            <a:r>
              <a:rPr lang="ru-RU" sz="2400" dirty="0">
                <a:solidFill>
                  <a:srgbClr val="000090"/>
                </a:solidFill>
                <a:latin typeface="Times New Roman"/>
                <a:cs typeface="Times New Roman"/>
              </a:rPr>
              <a:t>. </a:t>
            </a:r>
            <a:r>
              <a:rPr lang="ru-RU" sz="24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В 2020 г в индивидуальный жом хотели переехать </a:t>
            </a:r>
            <a:r>
              <a:rPr lang="ru-RU" sz="24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23 млн </a:t>
            </a:r>
            <a:r>
              <a:rPr lang="ru-RU" sz="24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семей. Более </a:t>
            </a:r>
            <a:r>
              <a:rPr lang="ru-RU" sz="24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59% граждан  </a:t>
            </a:r>
            <a:r>
              <a:rPr lang="ru-RU" sz="24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живуших</a:t>
            </a:r>
            <a:r>
              <a:rPr lang="ru-RU" sz="24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квартирах </a:t>
            </a:r>
            <a:r>
              <a:rPr lang="ru-RU" sz="24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хотят поменять их </a:t>
            </a:r>
            <a:r>
              <a:rPr lang="ru-RU" sz="24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на дом. </a:t>
            </a:r>
            <a:endParaRPr lang="ru-RU" sz="2400" b="1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Изображение 1" descr="Снимок экрана 2019-12-14 в 14.57.2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2871"/>
            <a:ext cx="9906000" cy="436245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41445" y="505399"/>
            <a:ext cx="82974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В 2020 г в России введено в эксплуатацию 80,6 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млн кв.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м жилья ( - 1,8%)</a:t>
            </a:r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ctr"/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Доле ИЖС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в прошлом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году составила , равной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48% (прирост 2,1%)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.</a:t>
            </a:r>
          </a:p>
          <a:p>
            <a:pPr algn="ctr"/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Введено 289,2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тыс.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ИЖД площадью 38,7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млн кв.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м</a:t>
            </a:r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15913186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5037" y="138434"/>
            <a:ext cx="89276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Введение счетов </a:t>
            </a:r>
            <a:r>
              <a:rPr lang="ru-RU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эскроу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для </a:t>
            </a:r>
            <a:r>
              <a:rPr lang="ru-RU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индивидуадьного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жилищного строительства в РФ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4" name="Изображение 3" descr="Снимок экрана 2021-02-08 в 17.02.3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773393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Изображение 5" descr="Снимок экрана 2021-02-08 в 17.03.2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76" y="1177416"/>
            <a:ext cx="9176432" cy="375152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61328" y="65656"/>
            <a:ext cx="684063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Динамика строительства многоэтажного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жилья в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России</a:t>
            </a:r>
          </a:p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по году выдачи разрешения на строительство</a:t>
            </a:r>
          </a:p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(по данным портала «Единый реестр застройщиков»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141312" y="1965277"/>
            <a:ext cx="308444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Спад от</a:t>
            </a:r>
            <a:r>
              <a:rPr lang="en-US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2018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в </a:t>
            </a:r>
            <a:r>
              <a:rPr lang="ru-RU" b="1">
                <a:solidFill>
                  <a:srgbClr val="FF0000"/>
                </a:solidFill>
                <a:latin typeface="Times New Roman"/>
                <a:cs typeface="Times New Roman"/>
              </a:rPr>
              <a:t>4</a:t>
            </a:r>
            <a:r>
              <a:rPr lang="ru-RU" b="1" smtClean="0">
                <a:solidFill>
                  <a:srgbClr val="FF0000"/>
                </a:solidFill>
                <a:latin typeface="Times New Roman"/>
                <a:cs typeface="Times New Roman"/>
              </a:rPr>
              <a:t> раза</a:t>
            </a:r>
            <a:endParaRPr lang="en-US" b="1" dirty="0" smtClean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   </a:t>
            </a:r>
            <a:endParaRPr lang="ru-RU" b="1" dirty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algn="ctr"/>
            <a:endParaRPr lang="ru-RU" b="1" dirty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algn="ctr"/>
            <a:endParaRPr lang="ru-RU" b="1" dirty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algn="ctr"/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5083" y="4877336"/>
            <a:ext cx="893233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 данным Рейтингового </a:t>
            </a:r>
            <a:r>
              <a:rPr lang="ru-RU" sz="2400" dirty="0">
                <a:solidFill>
                  <a:srgbClr val="000090"/>
                </a:solidFill>
                <a:latin typeface="Times New Roman"/>
                <a:cs typeface="Times New Roman"/>
              </a:rPr>
              <a:t>агентства строительного комплекса (РАСК), более 90% всего объема жилищного строительства в России приходится на 308 городов из 1117 </a:t>
            </a:r>
            <a:r>
              <a:rPr lang="ru-RU" sz="24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существующих.</a:t>
            </a:r>
          </a:p>
          <a:p>
            <a:pPr algn="just"/>
            <a:r>
              <a:rPr lang="ru-RU" sz="24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85</a:t>
            </a:r>
            <a:r>
              <a:rPr lang="en-US" sz="24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% </a:t>
            </a:r>
            <a:r>
              <a:rPr lang="ru-RU" sz="24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проектного финансирования Москва, Санкт Петербург и 11 городов </a:t>
            </a:r>
            <a:r>
              <a:rPr lang="ru-RU" sz="2400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миллионников</a:t>
            </a:r>
            <a:endParaRPr lang="ru-RU" sz="2400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26868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89053" y="65656"/>
            <a:ext cx="91852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Реальные  </a:t>
            </a:r>
            <a:r>
              <a:rPr lang="ru-RU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обьемы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и сроки ввода многоэтажного жилья (по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данным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ДОМ.РФ</a:t>
            </a:r>
          </a:p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и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портала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«Единый реестр застройщиков»)</a:t>
            </a:r>
            <a:endParaRPr lang="ru-RU" sz="2000" dirty="0"/>
          </a:p>
        </p:txBody>
      </p:sp>
      <p:pic>
        <p:nvPicPr>
          <p:cNvPr id="5" name="Изображение 4" descr="Снимок экрана 2021-01-04 в 13.17.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590" y="864722"/>
            <a:ext cx="5597114" cy="287287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463077" y="1080911"/>
            <a:ext cx="507055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План по национальному проекту</a:t>
            </a:r>
          </a:p>
          <a:p>
            <a:pPr algn="just"/>
            <a:r>
              <a:rPr lang="ru-RU" sz="2000" b="1" dirty="0" smtClean="0">
                <a:solidFill>
                  <a:srgbClr val="FF0000"/>
                </a:solidFill>
              </a:rPr>
              <a:t> 68,3 млн </a:t>
            </a:r>
            <a:r>
              <a:rPr lang="ru-RU" sz="2000" b="1" dirty="0" err="1" smtClean="0">
                <a:solidFill>
                  <a:srgbClr val="FF0000"/>
                </a:solidFill>
              </a:rPr>
              <a:t>кв</a:t>
            </a:r>
            <a:r>
              <a:rPr lang="ru-RU" sz="2000" b="1" dirty="0">
                <a:solidFill>
                  <a:srgbClr val="FF0000"/>
                </a:solidFill>
              </a:rPr>
              <a:t> м </a:t>
            </a:r>
            <a:r>
              <a:rPr lang="ru-RU" sz="2000" b="1" dirty="0" smtClean="0">
                <a:solidFill>
                  <a:srgbClr val="FF0000"/>
                </a:solidFill>
              </a:rPr>
              <a:t>                  80 </a:t>
            </a:r>
            <a:r>
              <a:rPr lang="ru-RU" sz="2000" b="1" dirty="0">
                <a:solidFill>
                  <a:srgbClr val="FF0000"/>
                </a:solidFill>
              </a:rPr>
              <a:t>млн </a:t>
            </a:r>
            <a:r>
              <a:rPr lang="ru-RU" sz="2000" b="1" dirty="0" err="1">
                <a:solidFill>
                  <a:srgbClr val="FF0000"/>
                </a:solidFill>
              </a:rPr>
              <a:t>кв</a:t>
            </a:r>
            <a:r>
              <a:rPr lang="ru-RU" sz="2000" b="1" dirty="0">
                <a:solidFill>
                  <a:srgbClr val="FF0000"/>
                </a:solidFill>
              </a:rPr>
              <a:t> м</a:t>
            </a:r>
          </a:p>
          <a:p>
            <a:pPr algn="just"/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6" name="Изображение 5" descr="Снимок экрана 2021-02-08 в 17.07.2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69" y="3740089"/>
            <a:ext cx="8415945" cy="298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901556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2106994" y="-125507"/>
            <a:ext cx="7682060" cy="76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endParaRPr lang="ru-RU" sz="2000" b="1" dirty="0" smtClean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«Правительству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России и Центробанку (ЦБ) следует разработать программу поддержки индивидуального жилищного строительства (ИЖС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)». «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Необходимо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семье дать возможност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ь не только покупать готовое жилье, но и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строить свой дом на своей земле. Правительство и ЦБ должны разработать удобные, и главное, доступные финансовые инструменты для поддержки ИЖС, поскольку эта сфера не охвачена сегодня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ипотекой»</a:t>
            </a:r>
          </a:p>
          <a:p>
            <a:pPr algn="just">
              <a:lnSpc>
                <a:spcPct val="90000"/>
              </a:lnSpc>
            </a:pP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Президент России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Владимир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Путин. 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Послание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Федеральному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Собранию. Март 2019 г</a:t>
            </a:r>
          </a:p>
          <a:p>
            <a:pPr algn="just">
              <a:lnSpc>
                <a:spcPct val="90000"/>
              </a:lnSpc>
            </a:pPr>
            <a:endParaRPr lang="ru-RU" sz="2000" b="1" dirty="0" smtClean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just">
              <a:lnSpc>
                <a:spcPct val="90000"/>
              </a:lnSpc>
            </a:pP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«Без поддержки ИЖС мы не сможем выполнить показатели Национального проекта «Жилье и городская среда», поэтому прошу глав регионов поддержать это направление»</a:t>
            </a:r>
            <a:endParaRPr lang="ru-RU" sz="2000" b="1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Заместитель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Председателя Правительства РФ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Марат </a:t>
            </a:r>
            <a:r>
              <a:rPr lang="ru-RU" sz="2000" b="1" dirty="0" err="1">
                <a:solidFill>
                  <a:srgbClr val="000090"/>
                </a:solidFill>
                <a:latin typeface="Times New Roman"/>
                <a:cs typeface="Times New Roman"/>
              </a:rPr>
              <a:t>Хуснуллин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.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Заседание Правительственной комиссии по региональному развитию. Июнь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2020 г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.</a:t>
            </a:r>
          </a:p>
          <a:p>
            <a:pPr algn="just">
              <a:lnSpc>
                <a:spcPct val="90000"/>
              </a:lnSpc>
            </a:pPr>
            <a:endParaRPr lang="ru-RU" sz="2000" dirty="0" smtClean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just">
              <a:lnSpc>
                <a:spcPct val="90000"/>
              </a:lnSpc>
            </a:pP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«Развитие ИЖС и малоэтажного строительства не в столичных регионах, на мой взгляд, это наш такой скрытый запас, который при правильном направлении мер поддержки даст взрывной </a:t>
            </a:r>
            <a:r>
              <a:rPr lang="ru-RU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обьем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ввода и улучшение жилищных условий людей»</a:t>
            </a: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Заместитель министра строительства и ЖКХ РФ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Никита </a:t>
            </a:r>
            <a:r>
              <a:rPr lang="ru-RU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Стасишин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Конференция «Инфраструктурные проекты. Май 2020 г</a:t>
            </a:r>
          </a:p>
          <a:p>
            <a:pPr algn="just"/>
            <a:endParaRPr lang="ru-RU" sz="2000" b="1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just"/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just"/>
            <a:endParaRPr lang="ru-RU" sz="2000" dirty="0" smtClean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Изображение 1" descr="Снимок экрана 2020-06-16 в 15.45.3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70" y="500337"/>
            <a:ext cx="1922323" cy="1957595"/>
          </a:xfrm>
          <a:prstGeom prst="rect">
            <a:avLst/>
          </a:prstGeom>
        </p:spPr>
      </p:pic>
      <p:pic>
        <p:nvPicPr>
          <p:cNvPr id="4" name="Изображение 3" descr="Снимок экрана 2020-06-16 в 15.47.2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671" y="2809591"/>
            <a:ext cx="1922323" cy="1953243"/>
          </a:xfrm>
          <a:prstGeom prst="rect">
            <a:avLst/>
          </a:prstGeom>
        </p:spPr>
      </p:pic>
      <p:pic>
        <p:nvPicPr>
          <p:cNvPr id="5" name="Изображение 4" descr="Снимок экрана 2020-06-16 в 15.50.49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1" y="4887918"/>
            <a:ext cx="1982731" cy="183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263741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5"/>
          <p:cNvSpPr>
            <a:spLocks/>
          </p:cNvSpPr>
          <p:nvPr/>
        </p:nvSpPr>
        <p:spPr bwMode="auto">
          <a:xfrm>
            <a:off x="-311481" y="41089"/>
            <a:ext cx="98552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28650" algn="ctr" eaLnBrk="0" hangingPunct="0">
              <a:spcBef>
                <a:spcPct val="20000"/>
              </a:spcBef>
            </a:pPr>
            <a:r>
              <a:rPr lang="ru-RU" sz="24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Комплексное освоение территорий в целях малоэтажного строительства компания «</a:t>
            </a:r>
            <a:r>
              <a:rPr lang="ru-RU" sz="24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Экодолье</a:t>
            </a:r>
            <a:r>
              <a:rPr lang="ru-RU" sz="24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»</a:t>
            </a:r>
            <a:endParaRPr lang="ru-RU" sz="2400" b="1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pic>
        <p:nvPicPr>
          <p:cNvPr id="8" name="Изображение 7" descr="Снимок экрана 2017-01-24 в 22.05.06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8433"/>
            <a:ext cx="9906000" cy="5889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316068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270822" y="830844"/>
            <a:ext cx="9518231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В Программе указаны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:</a:t>
            </a:r>
          </a:p>
          <a:p>
            <a:pPr algn="just"/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• субъекты РФ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, которые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примут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участие в данной программе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;</a:t>
            </a:r>
          </a:p>
          <a:p>
            <a:pPr marL="342900" indent="-342900" algn="just">
              <a:buFont typeface="Arial"/>
              <a:buChar char="•"/>
            </a:pP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Дана ссылка на </a:t>
            </a:r>
            <a:r>
              <a:rPr lang="fr-FR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«</a:t>
            </a:r>
            <a:r>
              <a:rPr lang="fr-FR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Стандарт</a:t>
            </a:r>
            <a:r>
              <a:rPr lang="fr-FR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fr-FR" sz="2000" b="1" dirty="0" err="1">
                <a:solidFill>
                  <a:srgbClr val="000090"/>
                </a:solidFill>
                <a:latin typeface="Times New Roman"/>
                <a:cs typeface="Times New Roman"/>
              </a:rPr>
              <a:t>комплексного</a:t>
            </a:r>
            <a:r>
              <a:rPr lang="fr-FR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fr-FR" sz="2000" b="1" dirty="0" err="1">
                <a:solidFill>
                  <a:srgbClr val="000090"/>
                </a:solidFill>
                <a:latin typeface="Times New Roman"/>
                <a:cs typeface="Times New Roman"/>
              </a:rPr>
              <a:t>развития</a:t>
            </a:r>
            <a:r>
              <a:rPr lang="fr-FR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fr-FR" sz="2000" b="1" dirty="0" err="1">
                <a:solidFill>
                  <a:srgbClr val="000090"/>
                </a:solidFill>
                <a:latin typeface="Times New Roman"/>
                <a:cs typeface="Times New Roman"/>
              </a:rPr>
              <a:t>территорий</a:t>
            </a:r>
            <a:r>
              <a:rPr lang="fr-FR" sz="2000" dirty="0">
                <a:solidFill>
                  <a:srgbClr val="000090"/>
                </a:solidFill>
                <a:latin typeface="Times New Roman"/>
                <a:cs typeface="Times New Roman"/>
              </a:rPr>
              <a:t>»</a:t>
            </a:r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lvl="0" algn="just"/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• механизмы финансовой поддержки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строительства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. АО «ДОМ.РФ» разработан новый ипотечный продукт по к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редитованию ИЖС.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Размер процентной ставки составляет от 8,6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% (для молодых </a:t>
            </a:r>
            <a:r>
              <a:rPr lang="ru-RU" sz="2000" smtClean="0">
                <a:solidFill>
                  <a:srgbClr val="000090"/>
                </a:solidFill>
                <a:latin typeface="Times New Roman"/>
                <a:cs typeface="Times New Roman"/>
              </a:rPr>
              <a:t>семей 6,5%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),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первый взнос от 20%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.;</a:t>
            </a:r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just"/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• 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способы упрощения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регистрации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прав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на уже построенные жилые дома;</a:t>
            </a:r>
          </a:p>
          <a:p>
            <a:pPr algn="just"/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• 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механизмы снятия административных барьеров и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снижения стоимости подключения к инженерным сетям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 как для девелоперов, так и для граждан;</a:t>
            </a:r>
          </a:p>
          <a:p>
            <a:pPr algn="just"/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• перечень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мероприятий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учетом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паспорта Национального проекта «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Жилье и городская среда»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.</a:t>
            </a:r>
          </a:p>
          <a:p>
            <a:pPr marL="342900" indent="-342900" algn="just">
              <a:buFont typeface="Arial"/>
              <a:buChar char="•"/>
            </a:pPr>
            <a:r>
              <a:rPr lang="ru-RU" sz="2000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Обьем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финансироыания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136 млрд рублей</a:t>
            </a:r>
          </a:p>
          <a:p>
            <a:pPr algn="just"/>
            <a:endParaRPr lang="en-US" sz="2000" dirty="0" smtClean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5037" y="138434"/>
            <a:ext cx="89276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Государственная Программа </a:t>
            </a:r>
            <a:r>
              <a:rPr lang="ru-RU" b="1" dirty="0" err="1">
                <a:solidFill>
                  <a:srgbClr val="000090"/>
                </a:solidFill>
                <a:latin typeface="Times New Roman"/>
                <a:cs typeface="Times New Roman"/>
              </a:rPr>
              <a:t>индивидуадьного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 жилищного строительства в РФ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.</a:t>
            </a:r>
          </a:p>
          <a:p>
            <a:pPr algn="ctr"/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(Письмо 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Минстрой 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России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от 19 июля 2019 г № 26322-НС?07 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в 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Правительство 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РФ) </a:t>
            </a:r>
            <a:endParaRPr lang="ru-RU" b="1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pic>
        <p:nvPicPr>
          <p:cNvPr id="6" name="Изображение 5" descr="Снимок экрана 2021-01-16 в 13.40.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53324"/>
            <a:ext cx="9905999" cy="2104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090819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700" y="43420"/>
            <a:ext cx="9831299" cy="651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Дорожная карта по развитию ИЖС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 </a:t>
            </a:r>
          </a:p>
          <a:p>
            <a:pPr lvl="0">
              <a:lnSpc>
                <a:spcPct val="90000"/>
              </a:lnSpc>
            </a:pPr>
            <a:endParaRPr lang="ru-RU" sz="2000" dirty="0" smtClean="0">
              <a:latin typeface="Times New Roman"/>
              <a:cs typeface="Times New Roman"/>
            </a:endParaRPr>
          </a:p>
        </p:txBody>
      </p:sp>
      <p:pic>
        <p:nvPicPr>
          <p:cNvPr id="2" name="Изображение 1" descr="Снимок экрана 2021-02-15 в 14.07.3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2971"/>
            <a:ext cx="9906000" cy="4672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643137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700" y="43420"/>
            <a:ext cx="9831299" cy="6745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Концепция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Федерального закона о регулировании комплексной застройки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ИЖС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 </a:t>
            </a:r>
          </a:p>
          <a:p>
            <a:pPr lvl="0">
              <a:lnSpc>
                <a:spcPct val="90000"/>
              </a:lnSpc>
            </a:pPr>
            <a:endParaRPr lang="ru-RU" sz="2000" dirty="0" smtClean="0">
              <a:latin typeface="Times New Roman"/>
              <a:cs typeface="Times New Roman"/>
            </a:endParaRPr>
          </a:p>
          <a:p>
            <a:pPr lvl="0" algn="just">
              <a:lnSpc>
                <a:spcPct val="90000"/>
              </a:lnSpc>
            </a:pP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Понятийный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аппарат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:  коттеджный поселок, комплексная застройка, объекты малоэтажно строительства, имущество общего пользования, земельные участки общего назначения, застройщик, уполномоченный банк </a:t>
            </a:r>
          </a:p>
          <a:p>
            <a:pPr lvl="0" algn="just">
              <a:lnSpc>
                <a:spcPct val="90000"/>
              </a:lnSpc>
            </a:pP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Определение 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минимальных требований к застройщикам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, имеющим право привлекать средства граждан для реализации ИЖС в рамках комплексной застройки. </a:t>
            </a:r>
          </a:p>
          <a:p>
            <a:pPr lvl="0" algn="just">
              <a:lnSpc>
                <a:spcPct val="90000"/>
              </a:lnSpc>
            </a:pP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Запрет на строительство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на землях сельхоз назначения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. </a:t>
            </a:r>
          </a:p>
          <a:p>
            <a:pPr lvl="0" algn="just">
              <a:lnSpc>
                <a:spcPct val="90000"/>
              </a:lnSpc>
            </a:pP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Разрабатывается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 проект строительства территории/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проект планировки территории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. </a:t>
            </a:r>
          </a:p>
          <a:p>
            <a:pPr lvl="0" algn="just">
              <a:lnSpc>
                <a:spcPct val="90000"/>
              </a:lnSpc>
            </a:pP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Проект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 строительства территории застройки объектов малоэтажного строительства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должен быть согласован с органами местного самоуправления.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  </a:t>
            </a:r>
          </a:p>
          <a:p>
            <a:pPr lvl="0" algn="just">
              <a:lnSpc>
                <a:spcPct val="90000"/>
              </a:lnSpc>
            </a:pP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Проводится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межевание территории застройки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на основании согласованных проектов строительства территории застройки и проекта межевания территории.  </a:t>
            </a:r>
          </a:p>
          <a:p>
            <a:pPr lvl="0" algn="just">
              <a:lnSpc>
                <a:spcPct val="90000"/>
              </a:lnSpc>
            </a:pP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На проекты ИЖС застройщик должен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получить уведомление о соответствии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. </a:t>
            </a:r>
          </a:p>
          <a:p>
            <a:pPr lvl="0" algn="just">
              <a:lnSpc>
                <a:spcPct val="90000"/>
              </a:lnSpc>
            </a:pP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Заключение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договора 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аналог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договора участия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в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долевом строительстве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 </a:t>
            </a: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Договор,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уступка и залог прав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подлежит государственной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регистрации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.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 </a:t>
            </a:r>
          </a:p>
          <a:p>
            <a:pPr lvl="0" algn="just">
              <a:lnSpc>
                <a:spcPct val="90000"/>
              </a:lnSpc>
            </a:pP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Договором также должно быть предусмотрено обязательство застройщика по строительству и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передаче имущества в общую долевую собственность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. </a:t>
            </a:r>
          </a:p>
          <a:p>
            <a:pPr algn="just">
              <a:lnSpc>
                <a:spcPct val="90000"/>
              </a:lnSpc>
            </a:pP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Привлечение средств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участников строительства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на счета </a:t>
            </a:r>
            <a:r>
              <a:rPr lang="ru-RU" sz="2000" b="1" dirty="0" err="1">
                <a:solidFill>
                  <a:srgbClr val="000090"/>
                </a:solidFill>
                <a:latin typeface="Times New Roman"/>
                <a:cs typeface="Times New Roman"/>
              </a:rPr>
              <a:t>эскроу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 в банке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.  </a:t>
            </a:r>
          </a:p>
          <a:p>
            <a:pPr algn="just">
              <a:lnSpc>
                <a:spcPct val="90000"/>
              </a:lnSpc>
            </a:pP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Порядок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раскрытия счетов </a:t>
            </a:r>
            <a:r>
              <a:rPr lang="ru-RU" sz="2000" b="1" dirty="0" err="1">
                <a:solidFill>
                  <a:srgbClr val="000090"/>
                </a:solidFill>
                <a:latin typeface="Times New Roman"/>
                <a:cs typeface="Times New Roman"/>
              </a:rPr>
              <a:t>эскроу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 – после ввода объектов ИЖС в эксплуатацию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.  </a:t>
            </a:r>
          </a:p>
          <a:p>
            <a:pPr algn="just">
              <a:lnSpc>
                <a:spcPct val="90000"/>
              </a:lnSpc>
            </a:pP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Определение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доли в общем имуществе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 на комплексной застройки 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исходя из площади земельного участка,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 на котором расположен объект ИЖС .  </a:t>
            </a:r>
          </a:p>
          <a:p>
            <a:pPr lvl="0" algn="just">
              <a:lnSpc>
                <a:spcPct val="90000"/>
              </a:lnSpc>
            </a:pP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Установить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обязанность заказчиков/ вступить в потребительскую организацию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, или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заключить договор с управляющей компанией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2964643137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/>
          </p:cNvSpPr>
          <p:nvPr/>
        </p:nvSpPr>
        <p:spPr bwMode="auto">
          <a:xfrm>
            <a:off x="-396144" y="50496"/>
            <a:ext cx="98552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28650" algn="ctr" eaLnBrk="0" hangingPunct="0">
              <a:spcBef>
                <a:spcPct val="20000"/>
              </a:spcBef>
            </a:pPr>
            <a:r>
              <a:rPr lang="ru-RU" sz="24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Новый продукт ДОМ.РФ для ипотечного кредитования индивидуального жилищного строительства</a:t>
            </a:r>
            <a:endParaRPr lang="ru-RU" sz="2400" b="1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pic>
        <p:nvPicPr>
          <p:cNvPr id="2" name="Изображение 1" descr="Снимок экрана 2021-01-17 в 15.02.5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40" y="921927"/>
            <a:ext cx="9614371" cy="5936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004499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0" y="-298850"/>
            <a:ext cx="9789054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endParaRPr lang="ru-RU" sz="2000" b="1" dirty="0" smtClean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Поправки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в программу господдержки приобретения через ипотеку деревянных домов, произведенных заводским способом утвержденную Постановлением Правительства РФ № </a:t>
            </a:r>
            <a:r>
              <a:rPr lang="ru-RU" sz="2000" dirty="0" smtClean="0"/>
              <a:t>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1003 от 01.08.2019, вносящее изменения в постановление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№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259 от 19.03.2018. </a:t>
            </a:r>
            <a:endParaRPr lang="ru-RU" sz="2000" b="1" dirty="0" smtClean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ctr"/>
            <a:endParaRPr lang="ru-RU" sz="800" b="1" dirty="0" smtClean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lvl="0"/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endParaRPr lang="ru-RU" sz="2000" b="1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9995" y="1391096"/>
            <a:ext cx="957905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В целях исполнения Поручения Президента РФ Владимира Путина о создании кредитных финансовых инструментов для поддержки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ИЖС было внесению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ряд поправок в программу субсидирования кредитов на </a:t>
            </a:r>
            <a:r>
              <a:rPr lang="ru-RU" b="1" dirty="0">
                <a:solidFill>
                  <a:srgbClr val="FF0000"/>
                </a:solidFill>
                <a:latin typeface="Times New Roman"/>
                <a:cs typeface="Times New Roman"/>
              </a:rPr>
              <a:t>покупку </a:t>
            </a:r>
            <a:r>
              <a:rPr lang="ru-RU" b="1" dirty="0" err="1">
                <a:solidFill>
                  <a:srgbClr val="FF0000"/>
                </a:solidFill>
                <a:latin typeface="Times New Roman"/>
                <a:cs typeface="Times New Roman"/>
              </a:rPr>
              <a:t>домокомплектов</a:t>
            </a:r>
            <a:r>
              <a:rPr lang="ru-RU" b="1" dirty="0">
                <a:solidFill>
                  <a:srgbClr val="FF0000"/>
                </a:solidFill>
                <a:latin typeface="Times New Roman"/>
                <a:cs typeface="Times New Roman"/>
              </a:rPr>
              <a:t> деревянных домов для ИЖС</a:t>
            </a:r>
            <a:r>
              <a:rPr lang="ru-RU" dirty="0">
                <a:solidFill>
                  <a:srgbClr val="FF0000"/>
                </a:solidFill>
                <a:latin typeface="Times New Roman"/>
                <a:cs typeface="Times New Roman"/>
              </a:rPr>
              <a:t>,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произведенных заводским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способом. (Постановление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Правительства РФ № 259 от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19.03.2018). </a:t>
            </a:r>
            <a:r>
              <a:rPr lang="ru-RU" b="1" dirty="0">
                <a:solidFill>
                  <a:srgbClr val="FF0000"/>
                </a:solidFill>
                <a:latin typeface="Times New Roman"/>
                <a:cs typeface="Times New Roman"/>
              </a:rPr>
              <a:t>Креди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т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 оформляется по льготной </a:t>
            </a:r>
            <a:r>
              <a:rPr lang="ru-RU" b="1" dirty="0">
                <a:solidFill>
                  <a:srgbClr val="FF0000"/>
                </a:solidFill>
                <a:latin typeface="Times New Roman"/>
                <a:cs typeface="Times New Roman"/>
              </a:rPr>
              <a:t>ставке с 5% скидкой 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за счет возмещения государством банкам выпадающих доходов. Из федерального бюджета на эти цели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заложено 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600 млн руб.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Всего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на территории РФ работают </a:t>
            </a:r>
            <a:r>
              <a:rPr lang="ru-RU" b="1" dirty="0">
                <a:solidFill>
                  <a:srgbClr val="FF0000"/>
                </a:solidFill>
                <a:latin typeface="Times New Roman"/>
                <a:cs typeface="Times New Roman"/>
              </a:rPr>
              <a:t>14 крупных заводов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, предлагающих современные технологии, в сфере деревянного домостроения. Время возведения таких домов составляет от нескольких дней до двух-трех месяцев.  В настоящее время готовятся к утверждению строительные 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своды правил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, которые позволят строить из деревянных конструкций 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8-этажные жилые здания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и 5-этажные общественные здания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. (Поселок Март Хаус, 37 домов)</a:t>
            </a:r>
            <a:endParaRPr lang="ru-RU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pic>
        <p:nvPicPr>
          <p:cNvPr id="3" name="Изображение 2" descr="Снимок экрана 2020-09-27 в 16.25.1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734" y="4730345"/>
            <a:ext cx="3906320" cy="1887638"/>
          </a:xfrm>
          <a:prstGeom prst="rect">
            <a:avLst/>
          </a:prstGeom>
        </p:spPr>
      </p:pic>
      <p:pic>
        <p:nvPicPr>
          <p:cNvPr id="4" name="Изображение 3" descr="Снимок экрана 2020-09-27 в 16.37.1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203" y="4780349"/>
            <a:ext cx="2418651" cy="1837634"/>
          </a:xfrm>
          <a:prstGeom prst="rect">
            <a:avLst/>
          </a:prstGeom>
        </p:spPr>
      </p:pic>
      <p:pic>
        <p:nvPicPr>
          <p:cNvPr id="5" name="Изображение 4" descr="Снимок экрана 2020-09-27 в 16.38.51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91" y="4780349"/>
            <a:ext cx="2861418" cy="1787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313642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1"/>
          <p:cNvSpPr>
            <a:spLocks noChangeArrowheads="1"/>
          </p:cNvSpPr>
          <p:nvPr/>
        </p:nvSpPr>
        <p:spPr bwMode="auto">
          <a:xfrm>
            <a:off x="0" y="-173442"/>
            <a:ext cx="9789054" cy="544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endParaRPr lang="ru-RU" sz="2000" b="1" dirty="0" smtClean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Государственная  программа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«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Комплексного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развития сельских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территорий»</a:t>
            </a:r>
            <a:r>
              <a:rPr lang="en-US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утвержденная 31 мая 2019 г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разработан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а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в развитие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Стратегии устойчивого развития сельских территорий Российской Федерации на период до 2030 года </a:t>
            </a:r>
          </a:p>
          <a:p>
            <a:pPr algn="just"/>
            <a:endParaRPr lang="ru-RU" sz="800" dirty="0" smtClean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just"/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Госпрограмма 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КРСТ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реализуется 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на территории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сельских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поселений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(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87%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до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10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тыс.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человек)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 малых городов до 30 </a:t>
            </a:r>
            <a:r>
              <a:rPr lang="ru-RU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тыс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чел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, на которых проживает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37,6 млн. человек 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Ресурсное обеспечение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Программы КРСТ </a:t>
            </a:r>
            <a:r>
              <a:rPr lang="ru-RU" sz="2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из всех источников 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3,7 триллиона рублей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Подпрограмма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КРСТ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: жильё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 социальная инфраструктура- обустройство не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менее 1317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площадок. Объем ввода ежегодно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не менее </a:t>
            </a:r>
            <a:r>
              <a:rPr lang="ru-RU" sz="2000" dirty="0">
                <a:solidFill>
                  <a:srgbClr val="FF0000"/>
                </a:solidFill>
                <a:latin typeface="Times New Roman"/>
                <a:cs typeface="Times New Roman"/>
              </a:rPr>
              <a:t>2,34 млн. кв. м </a:t>
            </a:r>
            <a:r>
              <a:rPr lang="ru-RU" sz="2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жилья. 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улучшение </a:t>
            </a:r>
            <a:r>
              <a:rPr lang="ru-RU"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жилищных условий</a:t>
            </a:r>
            <a:r>
              <a:rPr lang="ru-RU" sz="2000" dirty="0">
                <a:solidFill>
                  <a:srgbClr val="FF0000"/>
                </a:solidFill>
                <a:latin typeface="Times New Roman"/>
                <a:cs typeface="Times New Roman"/>
              </a:rPr>
              <a:t> 201 </a:t>
            </a:r>
            <a:r>
              <a:rPr lang="ru-RU" sz="2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тыс. семей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, проживающих на сельских территориях, путем предоставления ипотечных кредитов при взносе 10%, 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по льготной ставке от 0,1 до 2,7% годовых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, на период </a:t>
            </a:r>
            <a:r>
              <a:rPr lang="ru-RU" sz="2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субсидирования (5лет), потом ставка 7,5%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на срок кредита. до 25 лет,. С зарплатным счетом в </a:t>
            </a:r>
            <a:r>
              <a:rPr lang="ru-RU" sz="2000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Россельхозбанке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и при личном страхования сельская ипотека выдается по ставке </a:t>
            </a:r>
            <a:r>
              <a:rPr lang="ru-RU" sz="2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1,9%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. </a:t>
            </a:r>
            <a:r>
              <a:rPr lang="ru-RU" sz="20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В 2020 г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выдано 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38,1 </a:t>
            </a:r>
            <a:r>
              <a:rPr lang="ru-RU"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тыс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.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к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редитов на сумму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73,8 млрд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рублей для строительства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более двух млн кв.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м жилья. Заключение Администрации  о признании жилого помещения пригодным для постоянного проживания. «Коттеджный поселок «Ваш выбор» Ростовская область, 400 домов</a:t>
            </a:r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0974" y="4114954"/>
            <a:ext cx="96780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3" name="Изображение 2" descr="Снимок экрана 2020-09-28 в 14.45.1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5286963"/>
            <a:ext cx="4008631" cy="1411110"/>
          </a:xfrm>
          <a:prstGeom prst="rect">
            <a:avLst/>
          </a:prstGeom>
        </p:spPr>
      </p:pic>
      <p:pic>
        <p:nvPicPr>
          <p:cNvPr id="4" name="Изображение 3" descr="Снимок экрана 2020-09-28 в 14.44.3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78" y="5303142"/>
            <a:ext cx="2358163" cy="1448741"/>
          </a:xfrm>
          <a:prstGeom prst="rect">
            <a:avLst/>
          </a:prstGeom>
        </p:spPr>
      </p:pic>
      <p:pic>
        <p:nvPicPr>
          <p:cNvPr id="6" name="Изображение 5" descr="Снимок экрана 2020-09-28 в 19.33.09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038" y="5286963"/>
            <a:ext cx="2051656" cy="141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433280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5037" y="-32318"/>
            <a:ext cx="89276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Первый в России проектное финансирование </a:t>
            </a:r>
            <a:r>
              <a:rPr lang="ru-RU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индивидуадьного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жилищного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строительства от </a:t>
            </a:r>
            <a:r>
              <a:rPr lang="ru-RU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Банко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«ДОМ.РФ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».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0080" y="1475990"/>
            <a:ext cx="9656535" cy="1759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индивидуального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жилищного строительства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194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домовладений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с придомовыми территориями (около 6 соток) на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18 гектарах земли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. Кредитная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линия открыта на сумму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2,1 миллиарда рублей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с </a:t>
            </a:r>
            <a:r>
              <a:rPr lang="ru-RU" sz="2000" dirty="0" err="1">
                <a:solidFill>
                  <a:srgbClr val="000090"/>
                </a:solidFill>
                <a:latin typeface="Times New Roman"/>
                <a:cs typeface="Times New Roman"/>
              </a:rPr>
              <a:t>сублимитами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 на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80 и 140 миллионов рублей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для взаимозачетов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по выкупу земельного участка и замещения затрат на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строительство инженерных сетей, а также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возобновляемой кредитной линией по 300 миллионов рублей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на срок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до 30 сентября 2024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года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. Сдача 1 очереди во 2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квартале 2021 года. </a:t>
            </a:r>
          </a:p>
        </p:txBody>
      </p:sp>
      <p:pic>
        <p:nvPicPr>
          <p:cNvPr id="3" name="Изображение 2" descr="Снимок экрана 2021-01-27 в 12.42.5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3" y="846320"/>
            <a:ext cx="2530142" cy="571384"/>
          </a:xfrm>
          <a:prstGeom prst="rect">
            <a:avLst/>
          </a:prstGeom>
        </p:spPr>
      </p:pic>
      <p:pic>
        <p:nvPicPr>
          <p:cNvPr id="5" name="Изображение 4" descr="Снимок экрана 2021-01-27 в 12.46.0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042" y="3253726"/>
            <a:ext cx="3097318" cy="2199592"/>
          </a:xfrm>
          <a:prstGeom prst="rect">
            <a:avLst/>
          </a:prstGeom>
        </p:spPr>
      </p:pic>
      <p:pic>
        <p:nvPicPr>
          <p:cNvPr id="6" name="Изображение 5" descr="Снимок экрана 2021-01-27 в 12.47.2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51" y="3226249"/>
            <a:ext cx="2766833" cy="2227068"/>
          </a:xfrm>
          <a:prstGeom prst="rect">
            <a:avLst/>
          </a:prstGeom>
        </p:spPr>
      </p:pic>
      <p:pic>
        <p:nvPicPr>
          <p:cNvPr id="8" name="Изображение 7" descr="Снимок экрана 2021-01-27 в 12.47.04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797" y="3226249"/>
            <a:ext cx="2806321" cy="222706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977403" y="673092"/>
            <a:ext cx="68192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Банк «ДОМ.РФ» впервые в России открыл девелоперской компании  «</a:t>
            </a:r>
            <a:r>
              <a:rPr lang="ru-RU" dirty="0" err="1">
                <a:solidFill>
                  <a:srgbClr val="000090"/>
                </a:solidFill>
                <a:latin typeface="Times New Roman"/>
                <a:cs typeface="Times New Roman"/>
              </a:rPr>
              <a:t>Омакульма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-Аннино» в Ломоносовском районе Ленинградской области кредитную линию для финансирования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13553" y="5362357"/>
            <a:ext cx="94985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err="1">
                <a:solidFill>
                  <a:srgbClr val="000090"/>
                </a:solidFill>
              </a:rPr>
              <a:t>Дом.РФ</a:t>
            </a:r>
            <a:r>
              <a:rPr lang="ru-RU" dirty="0">
                <a:solidFill>
                  <a:srgbClr val="000090"/>
                </a:solidFill>
              </a:rPr>
              <a:t> подобрала </a:t>
            </a:r>
            <a:r>
              <a:rPr lang="ru-RU" dirty="0" smtClean="0">
                <a:solidFill>
                  <a:srgbClr val="000090"/>
                </a:solidFill>
              </a:rPr>
              <a:t>пять площадок</a:t>
            </a:r>
            <a:r>
              <a:rPr lang="ru-RU" dirty="0">
                <a:solidFill>
                  <a:srgbClr val="000090"/>
                </a:solidFill>
              </a:rPr>
              <a:t> </a:t>
            </a:r>
            <a:r>
              <a:rPr lang="ru-RU" dirty="0" smtClean="0">
                <a:solidFill>
                  <a:srgbClr val="000090"/>
                </a:solidFill>
              </a:rPr>
              <a:t>для программы </a:t>
            </a:r>
            <a:r>
              <a:rPr lang="ru-RU" dirty="0">
                <a:solidFill>
                  <a:srgbClr val="000090"/>
                </a:solidFill>
              </a:rPr>
              <a:t>развития </a:t>
            </a:r>
            <a:r>
              <a:rPr lang="ru-RU" dirty="0" smtClean="0">
                <a:solidFill>
                  <a:srgbClr val="000090"/>
                </a:solidFill>
              </a:rPr>
              <a:t>ИЖС. Это пилотный </a:t>
            </a:r>
            <a:r>
              <a:rPr lang="ru-RU" dirty="0">
                <a:solidFill>
                  <a:srgbClr val="000090"/>
                </a:solidFill>
              </a:rPr>
              <a:t>проект </a:t>
            </a:r>
            <a:r>
              <a:rPr lang="ru-RU" dirty="0" smtClean="0">
                <a:solidFill>
                  <a:srgbClr val="000090"/>
                </a:solidFill>
              </a:rPr>
              <a:t>в </a:t>
            </a:r>
            <a:r>
              <a:rPr lang="ru-RU" dirty="0">
                <a:solidFill>
                  <a:srgbClr val="000090"/>
                </a:solidFill>
              </a:rPr>
              <a:t>Иркутской </a:t>
            </a:r>
            <a:r>
              <a:rPr lang="ru-RU" dirty="0" smtClean="0">
                <a:solidFill>
                  <a:srgbClr val="000090"/>
                </a:solidFill>
              </a:rPr>
              <a:t>области</a:t>
            </a:r>
            <a:r>
              <a:rPr lang="ru-RU" smtClean="0">
                <a:solidFill>
                  <a:srgbClr val="000090"/>
                </a:solidFill>
              </a:rPr>
              <a:t>, где </a:t>
            </a:r>
            <a:r>
              <a:rPr lang="ru-RU" dirty="0" smtClean="0">
                <a:solidFill>
                  <a:srgbClr val="000090"/>
                </a:solidFill>
              </a:rPr>
              <a:t>на </a:t>
            </a:r>
            <a:r>
              <a:rPr lang="ru-RU" dirty="0">
                <a:solidFill>
                  <a:srgbClr val="000090"/>
                </a:solidFill>
              </a:rPr>
              <a:t>54,6 га </a:t>
            </a:r>
            <a:r>
              <a:rPr lang="ru-RU" dirty="0" smtClean="0">
                <a:solidFill>
                  <a:srgbClr val="000090"/>
                </a:solidFill>
              </a:rPr>
              <a:t>будет </a:t>
            </a:r>
            <a:r>
              <a:rPr lang="ru-RU" dirty="0">
                <a:solidFill>
                  <a:srgbClr val="000090"/>
                </a:solidFill>
              </a:rPr>
              <a:t>построен коттеджный поселок на 62 280 кв. </a:t>
            </a:r>
            <a:r>
              <a:rPr lang="ru-RU" dirty="0" smtClean="0">
                <a:solidFill>
                  <a:srgbClr val="000090"/>
                </a:solidFill>
              </a:rPr>
              <a:t>м. </a:t>
            </a:r>
            <a:r>
              <a:rPr lang="ru-RU" dirty="0">
                <a:solidFill>
                  <a:srgbClr val="000090"/>
                </a:solidFill>
              </a:rPr>
              <a:t>Еще четыре объекта по программе ИЖС появятся в Алтайском и Красноярском краях, Башкирии и Смоленской области. На 603 га в этих регионах </a:t>
            </a:r>
            <a:r>
              <a:rPr lang="ru-RU" dirty="0" smtClean="0">
                <a:solidFill>
                  <a:srgbClr val="000090"/>
                </a:solidFill>
              </a:rPr>
              <a:t>будет построено 650 </a:t>
            </a:r>
            <a:r>
              <a:rPr lang="ru-RU" dirty="0">
                <a:solidFill>
                  <a:srgbClr val="000090"/>
                </a:solidFill>
              </a:rPr>
              <a:t>000 кв. м </a:t>
            </a:r>
            <a:r>
              <a:rPr lang="ru-RU" dirty="0" smtClean="0">
                <a:solidFill>
                  <a:srgbClr val="000090"/>
                </a:solidFill>
              </a:rPr>
              <a:t>ИЖС  стоимостью 20</a:t>
            </a:r>
            <a:r>
              <a:rPr lang="ru-RU" dirty="0">
                <a:solidFill>
                  <a:srgbClr val="000090"/>
                </a:solidFill>
              </a:rPr>
              <a:t>–25 млрд </a:t>
            </a:r>
            <a:r>
              <a:rPr lang="ru-RU" dirty="0" smtClean="0">
                <a:solidFill>
                  <a:srgbClr val="000090"/>
                </a:solidFill>
              </a:rPr>
              <a:t> рублей</a:t>
            </a:r>
            <a:endParaRPr lang="ru-RU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638462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Изображение 2" descr="Снимок экрана 2021-01-16 в 14.11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42" y="1004471"/>
            <a:ext cx="1920719" cy="127092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12682" y="1079272"/>
            <a:ext cx="77924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90"/>
                </a:solidFill>
              </a:rPr>
              <a:t>За 12 лет </a:t>
            </a:r>
            <a:r>
              <a:rPr lang="ru-RU" dirty="0" smtClean="0">
                <a:solidFill>
                  <a:srgbClr val="000090"/>
                </a:solidFill>
              </a:rPr>
              <a:t>освоено </a:t>
            </a:r>
            <a:r>
              <a:rPr lang="ru-RU" dirty="0">
                <a:solidFill>
                  <a:srgbClr val="000090"/>
                </a:solidFill>
              </a:rPr>
              <a:t>свыше 350 Гектаров </a:t>
            </a:r>
            <a:r>
              <a:rPr lang="ru-RU" dirty="0" smtClean="0">
                <a:solidFill>
                  <a:srgbClr val="000090"/>
                </a:solidFill>
              </a:rPr>
              <a:t>земли, построено 12 и строится 4 малоэтажных комплекса, обеспечено жильем более 3000 семей. В 2021 году </a:t>
            </a:r>
            <a:r>
              <a:rPr lang="ru-RU" b="1" dirty="0" smtClean="0">
                <a:solidFill>
                  <a:srgbClr val="000090"/>
                </a:solidFill>
              </a:rPr>
              <a:t>с использованием проектного финансирова</a:t>
            </a:r>
            <a:r>
              <a:rPr lang="ru-RU" dirty="0" smtClean="0">
                <a:solidFill>
                  <a:srgbClr val="000090"/>
                </a:solidFill>
              </a:rPr>
              <a:t>ния начинается реализация </a:t>
            </a:r>
            <a:r>
              <a:rPr lang="ru-RU" b="1" dirty="0" smtClean="0">
                <a:solidFill>
                  <a:srgbClr val="000090"/>
                </a:solidFill>
              </a:rPr>
              <a:t>6 новых проектов</a:t>
            </a:r>
            <a:r>
              <a:rPr lang="ru-RU" dirty="0" smtClean="0">
                <a:solidFill>
                  <a:srgbClr val="000090"/>
                </a:solidFill>
              </a:rPr>
              <a:t>, на территории более 500 га, общей </a:t>
            </a:r>
            <a:r>
              <a:rPr lang="ru-RU" b="1" dirty="0" smtClean="0">
                <a:solidFill>
                  <a:srgbClr val="000090"/>
                </a:solidFill>
              </a:rPr>
              <a:t>площадью жилья более 1 млн </a:t>
            </a:r>
            <a:r>
              <a:rPr lang="ru-RU" b="1" dirty="0" err="1" smtClean="0">
                <a:solidFill>
                  <a:srgbClr val="000090"/>
                </a:solidFill>
              </a:rPr>
              <a:t>кв</a:t>
            </a:r>
            <a:r>
              <a:rPr lang="ru-RU" b="1" dirty="0" smtClean="0">
                <a:solidFill>
                  <a:srgbClr val="000090"/>
                </a:solidFill>
              </a:rPr>
              <a:t> м.</a:t>
            </a:r>
            <a:endParaRPr lang="ru-RU" b="1" dirty="0">
              <a:solidFill>
                <a:srgbClr val="00009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8757" y="-45991"/>
            <a:ext cx="9552909" cy="1095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 b="1" dirty="0">
                <a:solidFill>
                  <a:srgbClr val="000090"/>
                </a:solidFill>
                <a:latin typeface="Times New Roman"/>
                <a:cs typeface="Times New Roman"/>
              </a:rPr>
              <a:t>KASKAD </a:t>
            </a:r>
            <a:r>
              <a:rPr lang="ru-RU" sz="2400" b="1" dirty="0" err="1">
                <a:solidFill>
                  <a:srgbClr val="000090"/>
                </a:solidFill>
                <a:latin typeface="Times New Roman"/>
                <a:cs typeface="Times New Roman"/>
              </a:rPr>
              <a:t>Family</a:t>
            </a:r>
            <a:r>
              <a:rPr lang="ru-RU" sz="2400" b="1" dirty="0">
                <a:solidFill>
                  <a:srgbClr val="000090"/>
                </a:solidFill>
                <a:latin typeface="Times New Roman"/>
                <a:cs typeface="Times New Roman"/>
              </a:rPr>
              <a:t> – ведущий российский девелоперский холдинг полного цикла, специализирующийся на создании организованной жилой застройки в Московской области.</a:t>
            </a:r>
          </a:p>
        </p:txBody>
      </p:sp>
      <p:pic>
        <p:nvPicPr>
          <p:cNvPr id="7" name="Изображение 6" descr="Копия Каскад Сэлфи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422" y="2652992"/>
            <a:ext cx="2568135" cy="2203056"/>
          </a:xfrm>
          <a:prstGeom prst="rect">
            <a:avLst/>
          </a:prstGeom>
        </p:spPr>
      </p:pic>
      <p:pic>
        <p:nvPicPr>
          <p:cNvPr id="8" name="Изображение 7" descr="Снимок экрана 2021-01-16 в 13.40.3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68110"/>
            <a:ext cx="9905999" cy="1889890"/>
          </a:xfrm>
          <a:prstGeom prst="rect">
            <a:avLst/>
          </a:prstGeom>
        </p:spPr>
      </p:pic>
      <p:pic>
        <p:nvPicPr>
          <p:cNvPr id="9" name="Изображение 8" descr="Снимок экрана 2021-01-16 в 13.58.04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1040" y="2652992"/>
            <a:ext cx="2986041" cy="2070722"/>
          </a:xfrm>
          <a:prstGeom prst="rect">
            <a:avLst/>
          </a:prstGeom>
        </p:spPr>
      </p:pic>
      <p:pic>
        <p:nvPicPr>
          <p:cNvPr id="10" name="Изображение 9" descr="Снимок экрана 2021-01-16 в 13.57.26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93" y="2652992"/>
            <a:ext cx="2891246" cy="207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9591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5037" y="-32318"/>
            <a:ext cx="89276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Первое проектное финансирование малоэтажного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жилищного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строительства от </a:t>
            </a:r>
            <a:r>
              <a:rPr lang="ru-RU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Сбербанка.РФ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733802" y="1006714"/>
            <a:ext cx="717219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«Сбербанк» запускает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в Липецкой области пилотный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проектное финансирование с выдачей ипотеки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на индивидуальное жилищное строительство (ИЖС) по ставке от 6,2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%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в зависимости от наличия электронной регистрации сделки</a:t>
            </a:r>
          </a:p>
          <a:p>
            <a:pPr algn="just"/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.</a:t>
            </a:r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pic>
        <p:nvPicPr>
          <p:cNvPr id="10" name="Изображение 9" descr="Снимок экрана 2021-03-02 в 14.06.4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6787"/>
            <a:ext cx="2819906" cy="59690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72208" y="4970474"/>
            <a:ext cx="953991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Проект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, предусматривающий использование </a:t>
            </a:r>
            <a:r>
              <a:rPr lang="ru-RU" sz="2000" dirty="0" err="1">
                <a:solidFill>
                  <a:srgbClr val="000090"/>
                </a:solidFill>
                <a:latin typeface="Times New Roman"/>
                <a:cs typeface="Times New Roman"/>
              </a:rPr>
              <a:t>эскроу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-счетов будет реализован в селе Ленино, где планируется построить 23 блокированных жилых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дома общей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площадью 19 тыс. квадратных метров.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Девелопером выступит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один из крупнейших застройщиков в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Липецке ООО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СЗ «</a:t>
            </a:r>
            <a:r>
              <a:rPr lang="ru-RU" sz="2000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Ремстройсервис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Романово»,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входящее в группу компаний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«</a:t>
            </a:r>
            <a:r>
              <a:rPr lang="ru-RU" sz="2000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Ремстройсервис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»</a:t>
            </a:r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pic>
        <p:nvPicPr>
          <p:cNvPr id="17" name="Изображение 16" descr="Снимок экрана 2021-03-02 в 14.26.4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4" y="1614280"/>
            <a:ext cx="2634453" cy="711735"/>
          </a:xfrm>
          <a:prstGeom prst="rect">
            <a:avLst/>
          </a:prstGeom>
        </p:spPr>
      </p:pic>
      <p:pic>
        <p:nvPicPr>
          <p:cNvPr id="18" name="Изображение 17" descr="Снимок экрана 2021-03-02 в 14.24.21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08" y="2705252"/>
            <a:ext cx="2938300" cy="1986921"/>
          </a:xfrm>
          <a:prstGeom prst="rect">
            <a:avLst/>
          </a:prstGeom>
        </p:spPr>
      </p:pic>
      <p:pic>
        <p:nvPicPr>
          <p:cNvPr id="19" name="Изображение 18" descr="Снимок экрана 2021-03-02 в 14.25.38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139" y="2705252"/>
            <a:ext cx="3487214" cy="1921247"/>
          </a:xfrm>
          <a:prstGeom prst="rect">
            <a:avLst/>
          </a:prstGeom>
        </p:spPr>
      </p:pic>
      <p:pic>
        <p:nvPicPr>
          <p:cNvPr id="20" name="Изображение 19" descr="Снимок экрана 2021-03-02 в 14.23.39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843" y="2705252"/>
            <a:ext cx="2917275" cy="1921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6094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5037" y="138434"/>
            <a:ext cx="89276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Программный Комплекс </a:t>
            </a:r>
            <a:r>
              <a:rPr lang="en-US" b="1" dirty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«</a:t>
            </a:r>
            <a:r>
              <a:rPr lang="ru-RU" b="1" dirty="0" err="1">
                <a:solidFill>
                  <a:srgbClr val="000090"/>
                </a:solidFill>
                <a:latin typeface="Times New Roman"/>
                <a:cs typeface="Times New Roman"/>
              </a:rPr>
              <a:t>СтройКонтроль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» 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для проектов </a:t>
            </a:r>
            <a:r>
              <a:rPr lang="ru-RU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индивидуадьного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жилищного строительства в РФ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476500" y="3105835"/>
            <a:ext cx="4953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476500" y="2828836"/>
            <a:ext cx="4953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821891" y="3244334"/>
            <a:ext cx="184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2421" y="797128"/>
            <a:ext cx="9553630" cy="3698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Программный Комплекс </a:t>
            </a:r>
            <a:r>
              <a:rPr lang="en-US" sz="2000" dirty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«</a:t>
            </a:r>
            <a:r>
              <a:rPr lang="ru-RU" sz="2000" b="1" dirty="0" err="1">
                <a:solidFill>
                  <a:srgbClr val="000090"/>
                </a:solidFill>
                <a:latin typeface="Times New Roman"/>
                <a:cs typeface="Times New Roman"/>
              </a:rPr>
              <a:t>СтройКонтроль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»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представляет собой облачное решение с мобильными приложениями, через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которые в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режиме онлайн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инженеры технического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надзора Заказчика контролируют строительство..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«</a:t>
            </a:r>
            <a:r>
              <a:rPr lang="ru-RU" sz="2000" dirty="0" err="1">
                <a:solidFill>
                  <a:srgbClr val="000090"/>
                </a:solidFill>
                <a:latin typeface="Times New Roman"/>
                <a:cs typeface="Times New Roman"/>
              </a:rPr>
              <a:t>СтройКонтроль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» и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спользуют сотни </a:t>
            </a:r>
            <a:r>
              <a:rPr lang="ru-RU" sz="2000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компани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, в том числе, 20 застройщиков из ТОП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-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100 РФ.</a:t>
            </a: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Экономический эффект заключается в снижении до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3-5%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стоимости СМР,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при этом 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:</a:t>
            </a:r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•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Повышается эффективность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инженеров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технадзора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на</a:t>
            </a:r>
            <a:r>
              <a:rPr lang="en-US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30%</a:t>
            </a:r>
            <a:r>
              <a:rPr lang="en-US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, в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3 раза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фиксируется больше замечаний на ранних этапах строительства.</a:t>
            </a:r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•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Обеспечивается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контроль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за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устранением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большего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количества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замечаний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на</a:t>
            </a:r>
            <a:r>
              <a:rPr lang="en-US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200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%</a:t>
            </a:r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•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Ускоряются скорости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устранения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замечаний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в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3 раза, в 9 раз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сокращается число повторных замечаний.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Снижаются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риски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срыва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сроков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 </a:t>
            </a:r>
            <a:r>
              <a:rPr lang="ru-RU" sz="2000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обьемов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работ.</a:t>
            </a:r>
          </a:p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Представители Заказчика, финансирующего Банка и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подрядных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организаций в режиме реального времени получают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прямой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доступ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с фото и </a:t>
            </a:r>
            <a:r>
              <a:rPr lang="ru-RU" sz="2000" dirty="0" err="1">
                <a:solidFill>
                  <a:srgbClr val="000090"/>
                </a:solidFill>
                <a:latin typeface="Times New Roman"/>
                <a:cs typeface="Times New Roman"/>
              </a:rPr>
              <a:t>видеофиксацией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к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информации по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качеству, </a:t>
            </a:r>
            <a:r>
              <a:rPr lang="ru-RU" sz="2000" dirty="0" err="1">
                <a:solidFill>
                  <a:srgbClr val="000090"/>
                </a:solidFill>
                <a:latin typeface="Times New Roman"/>
                <a:cs typeface="Times New Roman"/>
              </a:rPr>
              <a:t>обьемам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, срокам строительных работ и их стоимости. </a:t>
            </a:r>
            <a:endParaRPr lang="ru-RU" sz="2000" b="1" dirty="0" smtClean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76500" y="1997839"/>
            <a:ext cx="4953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Изображение 3" descr="Снимок экрана 2021-01-27 в 13.22.4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483" y="4495578"/>
            <a:ext cx="5572994" cy="2249365"/>
          </a:xfrm>
          <a:prstGeom prst="rect">
            <a:avLst/>
          </a:prstGeom>
        </p:spPr>
      </p:pic>
      <p:pic>
        <p:nvPicPr>
          <p:cNvPr id="5" name="Изображение 4" descr="Снимок экрана 2021-01-27 в 15.00.08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654" y="4495578"/>
            <a:ext cx="3396666" cy="2262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233457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5037" y="59674"/>
            <a:ext cx="892762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Ипотечный продукт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от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ДО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М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.РФ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,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сеть продаж из 1123 агентств и Программа ипотеки от 58 банков </a:t>
            </a:r>
            <a:r>
              <a:rPr lang="en-US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Banki.shop</a:t>
            </a:r>
            <a:endParaRPr lang="ru-RU" sz="2000" b="1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для </a:t>
            </a:r>
            <a:r>
              <a:rPr lang="ru-RU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индивидуадьного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жилищного строительства в РФ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476500" y="3105835"/>
            <a:ext cx="4953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476500" y="2828836"/>
            <a:ext cx="4953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821891" y="3244334"/>
            <a:ext cx="184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7586" y="1125142"/>
            <a:ext cx="9009288" cy="2862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Сотрудники подключенные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к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программе </a:t>
            </a:r>
            <a:r>
              <a:rPr lang="en-US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Banki.shop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 становится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ЭКСПЕРТОМ в подборе кредитных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продуктов от 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58  банков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 способен 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за 4 минуты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их подбирать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 автоматически направлять заявки в обобранные банки</a:t>
            </a:r>
          </a:p>
          <a:p>
            <a:pPr marL="285750" indent="-285750">
              <a:buFont typeface="Arial"/>
              <a:buChar char="•"/>
            </a:pP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Система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подбирает из 416 программ 58 банков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по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931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параметру 2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031 000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портретов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клиентов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;</a:t>
            </a:r>
          </a:p>
          <a:p>
            <a:pPr marL="285750" indent="-285750">
              <a:buFont typeface="Arial"/>
              <a:buChar char="•"/>
            </a:pP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За счет использования цифровых технологий 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с </a:t>
            </a:r>
            <a:r>
              <a:rPr lang="ru-RU" dirty="0" err="1">
                <a:solidFill>
                  <a:srgbClr val="000090"/>
                </a:solidFill>
                <a:latin typeface="Times New Roman"/>
                <a:cs typeface="Times New Roman"/>
              </a:rPr>
              <a:t>нейро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сетями вероятность правильного подбора ипотечного продукта 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93%</a:t>
            </a:r>
          </a:p>
          <a:p>
            <a:pPr marL="285750" indent="-285750">
              <a:buFont typeface="Arial"/>
              <a:buChar char="•"/>
            </a:pP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Повышение 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результативности</a:t>
            </a: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 сотрудника 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в 4,2 раза</a:t>
            </a:r>
            <a:endParaRPr lang="ru-RU" b="1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ru-RU" dirty="0" smtClean="0">
                <a:solidFill>
                  <a:srgbClr val="000090"/>
                </a:solidFill>
                <a:latin typeface="Times New Roman"/>
                <a:cs typeface="Times New Roman"/>
              </a:rPr>
              <a:t>Интеграция 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в бизнес процесс 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снижает</a:t>
            </a:r>
            <a:r>
              <a:rPr lang="ru-RU" dirty="0">
                <a:solidFill>
                  <a:srgbClr val="000090"/>
                </a:solidFill>
                <a:latin typeface="Times New Roman"/>
                <a:cs typeface="Times New Roman"/>
              </a:rPr>
              <a:t> траты на ФОТ </a:t>
            </a:r>
            <a:r>
              <a:rPr lang="ru-RU" b="1" dirty="0">
                <a:solidFill>
                  <a:srgbClr val="000090"/>
                </a:solidFill>
                <a:latin typeface="Times New Roman"/>
                <a:cs typeface="Times New Roman"/>
              </a:rPr>
              <a:t>до 70%</a:t>
            </a:r>
            <a:r>
              <a:rPr lang="ru-RU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ru-RU" dirty="0"/>
          </a:p>
        </p:txBody>
      </p:sp>
      <p:pic>
        <p:nvPicPr>
          <p:cNvPr id="5" name="Изображение 4" descr="Снимок экрана 2021-01-27 в 13.04.4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891" y="3796579"/>
            <a:ext cx="4918243" cy="295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123732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 txBox="1">
            <a:spLocks noChangeArrowheads="1"/>
          </p:cNvSpPr>
          <p:nvPr/>
        </p:nvSpPr>
        <p:spPr bwMode="auto">
          <a:xfrm>
            <a:off x="428229" y="333375"/>
            <a:ext cx="9267957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6290" tIns="34471" rIns="66290" bIns="34471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 sz="2400">
                <a:solidFill>
                  <a:schemeClr val="bg1"/>
                </a:solidFill>
                <a:latin typeface="Arial" charset="0"/>
                <a:ea typeface="Arial" charset="0"/>
              </a:defRPr>
            </a:lvl9pPr>
          </a:lstStyle>
          <a:p>
            <a:pPr algn="ctr"/>
            <a:r>
              <a:rPr lang="ru-RU" sz="2100" b="1">
                <a:solidFill>
                  <a:srgbClr val="000090"/>
                </a:solidFill>
              </a:rPr>
              <a:t>Контакты</a:t>
            </a:r>
            <a:endParaRPr lang="ru-RU" sz="2200" b="1">
              <a:solidFill>
                <a:srgbClr val="000090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53250" name="Прямоугольник 1"/>
          <p:cNvSpPr>
            <a:spLocks noChangeArrowheads="1"/>
          </p:cNvSpPr>
          <p:nvPr/>
        </p:nvSpPr>
        <p:spPr bwMode="auto">
          <a:xfrm>
            <a:off x="194337" y="3459163"/>
            <a:ext cx="9439936" cy="3605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92" tIns="47896" rIns="95792" bIns="47896">
            <a:spAutoFit/>
          </a:bodyPr>
          <a:lstStyle/>
          <a:p>
            <a:endParaRPr lang="ru-RU" sz="2100" b="1" dirty="0">
              <a:solidFill>
                <a:srgbClr val="000090"/>
              </a:solidFill>
            </a:endParaRPr>
          </a:p>
          <a:p>
            <a:endParaRPr lang="ru-RU" sz="2100" b="1" dirty="0">
              <a:solidFill>
                <a:srgbClr val="000090"/>
              </a:solidFill>
            </a:endParaRPr>
          </a:p>
          <a:p>
            <a:endParaRPr lang="ru-RU" sz="2100" b="1" dirty="0">
              <a:solidFill>
                <a:srgbClr val="000090"/>
              </a:solidFill>
            </a:endParaRPr>
          </a:p>
          <a:p>
            <a:pPr algn="ctr"/>
            <a:r>
              <a:rPr lang="ru-RU" sz="2100" b="1" dirty="0">
                <a:solidFill>
                  <a:srgbClr val="000090"/>
                </a:solidFill>
                <a:latin typeface="Times New Roman"/>
                <a:cs typeface="Times New Roman"/>
              </a:rPr>
              <a:t>Валерий Казейкин</a:t>
            </a:r>
            <a:endParaRPr lang="ru-RU" sz="2100" dirty="0">
              <a:solidFill>
                <a:srgbClr val="000090"/>
              </a:solidFill>
              <a:latin typeface="Times New Roman"/>
              <a:cs typeface="Times New Roman"/>
            </a:endParaRPr>
          </a:p>
          <a:p>
            <a:pPr algn="ctr">
              <a:lnSpc>
                <a:spcPct val="90000"/>
              </a:lnSpc>
            </a:pP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Председатель секции Энергосбережение Экспертного совета по жилищной политике и ЖКХ Государственной Думы</a:t>
            </a:r>
          </a:p>
          <a:p>
            <a:pPr algn="ctr">
              <a:lnSpc>
                <a:spcPct val="90000"/>
              </a:lnSpc>
            </a:pPr>
            <a:r>
              <a:rPr lang="ru-RU" sz="21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Член </a:t>
            </a:r>
            <a:r>
              <a:rPr lang="ru-RU" sz="2100" dirty="0">
                <a:solidFill>
                  <a:srgbClr val="000090"/>
                </a:solidFill>
                <a:latin typeface="Times New Roman"/>
                <a:cs typeface="Times New Roman"/>
              </a:rPr>
              <a:t>Экспертного совета Правительства РФ</a:t>
            </a:r>
          </a:p>
          <a:p>
            <a:pPr algn="ctr">
              <a:lnSpc>
                <a:spcPct val="90000"/>
              </a:lnSpc>
            </a:pPr>
            <a:r>
              <a:rPr lang="ru-RU" sz="2100" dirty="0">
                <a:solidFill>
                  <a:srgbClr val="000090"/>
                </a:solidFill>
                <a:latin typeface="Times New Roman"/>
                <a:cs typeface="Times New Roman"/>
              </a:rPr>
              <a:t>Член Общественного совета Министерства строительства и ЖКХ</a:t>
            </a:r>
          </a:p>
          <a:p>
            <a:pPr algn="ctr"/>
            <a:r>
              <a:rPr lang="ru-RU" sz="2100" b="1" dirty="0">
                <a:solidFill>
                  <a:srgbClr val="000090"/>
                </a:solidFill>
                <a:latin typeface="Times New Roman"/>
                <a:cs typeface="Times New Roman"/>
              </a:rPr>
              <a:t>Моб. тел:+7(903) 9691543</a:t>
            </a:r>
          </a:p>
          <a:p>
            <a:pPr algn="ctr"/>
            <a:r>
              <a:rPr lang="tr-TR" sz="2100" b="1" dirty="0" err="1">
                <a:solidFill>
                  <a:srgbClr val="000090"/>
                </a:solidFill>
                <a:latin typeface="Times New Roman"/>
                <a:cs typeface="Times New Roman"/>
              </a:rPr>
              <a:t>E-mail:nomaif@yandex</a:t>
            </a:r>
            <a:r>
              <a:rPr lang="ru-RU" sz="2100" b="1" dirty="0">
                <a:solidFill>
                  <a:srgbClr val="000090"/>
                </a:solidFill>
                <a:latin typeface="Times New Roman"/>
                <a:cs typeface="Times New Roman"/>
              </a:rPr>
              <a:t>.</a:t>
            </a:r>
            <a:r>
              <a:rPr lang="en-US" sz="2100" b="1" dirty="0" err="1">
                <a:solidFill>
                  <a:srgbClr val="000090"/>
                </a:solidFill>
                <a:latin typeface="Times New Roman"/>
                <a:cs typeface="Times New Roman"/>
              </a:rPr>
              <a:t>ru</a:t>
            </a:r>
            <a:r>
              <a:rPr lang="ru-RU" sz="2100" b="1" dirty="0">
                <a:solidFill>
                  <a:srgbClr val="000090"/>
                </a:solidFill>
                <a:latin typeface="Times New Roman"/>
                <a:cs typeface="Times New Roman"/>
              </a:rPr>
              <a:t>  </a:t>
            </a:r>
          </a:p>
          <a:p>
            <a:pPr algn="ctr"/>
            <a:r>
              <a:rPr lang="tr-TR" sz="2100" b="1" dirty="0">
                <a:solidFill>
                  <a:srgbClr val="000090"/>
                </a:solidFill>
                <a:latin typeface="Times New Roman"/>
                <a:cs typeface="Times New Roman"/>
              </a:rPr>
              <a:t>http://</a:t>
            </a:r>
            <a:r>
              <a:rPr lang="tr-TR" sz="2100" b="1" dirty="0" err="1">
                <a:solidFill>
                  <a:srgbClr val="000090"/>
                </a:solidFill>
                <a:latin typeface="Times New Roman"/>
                <a:cs typeface="Times New Roman"/>
              </a:rPr>
              <a:t>npmaif.ru</a:t>
            </a:r>
            <a:endParaRPr lang="ru-RU" sz="2100" b="1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pic>
        <p:nvPicPr>
          <p:cNvPr id="53251" name="Изображение 1" descr="Снимок экрана 2016-10-23 в 19.30.0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934" y="1268413"/>
            <a:ext cx="2808419" cy="29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115441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14145" y="65656"/>
            <a:ext cx="61350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Национальный проект «Жилье и городская среда»</a:t>
            </a:r>
            <a:endParaRPr lang="ru-RU" sz="2000" dirty="0"/>
          </a:p>
        </p:txBody>
      </p:sp>
      <p:pic>
        <p:nvPicPr>
          <p:cNvPr id="4" name="Изображение 3" descr="Снимок экрана 2021-01-04 в 12.59.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9870"/>
            <a:ext cx="9906000" cy="563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66027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Изображение 9" descr="Снимок экрана 2021-02-08 в 17.07.2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994" y="3557136"/>
            <a:ext cx="6373669" cy="2368998"/>
          </a:xfrm>
          <a:prstGeom prst="rect">
            <a:avLst/>
          </a:prstGeom>
        </p:spPr>
      </p:pic>
      <p:pic>
        <p:nvPicPr>
          <p:cNvPr id="5" name="Изображение 4" descr="Снимок экрана 2021-02-08 в 17.03.2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38" y="757699"/>
            <a:ext cx="6974383" cy="285127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70211" y="65656"/>
            <a:ext cx="86228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Динамика строительства многоэтажного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жилья в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России</a:t>
            </a:r>
          </a:p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по году выдачи разрешения на строительство и планирующемуся вводу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141312" y="1609263"/>
            <a:ext cx="308444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Спад от</a:t>
            </a:r>
            <a:r>
              <a:rPr lang="en-US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2018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в </a:t>
            </a:r>
            <a:r>
              <a:rPr lang="en-US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7</a:t>
            </a:r>
            <a:r>
              <a:rPr lang="ru-RU" b="1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раз</a:t>
            </a:r>
            <a:endParaRPr lang="en-US" b="1" dirty="0" smtClean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   </a:t>
            </a:r>
            <a:endParaRPr lang="ru-RU" b="1" dirty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algn="ctr"/>
            <a:endParaRPr lang="ru-RU" b="1" dirty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algn="ctr"/>
            <a:endParaRPr lang="ru-RU" b="1" dirty="0"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algn="ctr"/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5830" y="5926134"/>
            <a:ext cx="9649841" cy="928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 данным Рейтингового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агентства строительного комплекса (РАСК)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,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90% всего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жилищного </a:t>
            </a:r>
            <a:r>
              <a:rPr lang="ru-RU" sz="2000" dirty="0">
                <a:solidFill>
                  <a:srgbClr val="000090"/>
                </a:solidFill>
                <a:latin typeface="Times New Roman"/>
                <a:cs typeface="Times New Roman"/>
              </a:rPr>
              <a:t>строительства в России приходится на 308 городов из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1117. 85</a:t>
            </a:r>
            <a:r>
              <a:rPr lang="en-US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% </a:t>
            </a:r>
            <a:r>
              <a:rPr lang="ru-RU" sz="20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проектного финансирования Москва, Санкт Петербург и 11 городов </a:t>
            </a:r>
            <a:r>
              <a:rPr lang="ru-RU" sz="2000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миллионников</a:t>
            </a:r>
            <a:endParaRPr lang="ru-RU" sz="2000" dirty="0">
              <a:solidFill>
                <a:srgbClr val="000090"/>
              </a:solidFill>
              <a:latin typeface="Times New Roman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86809" y="3905579"/>
            <a:ext cx="46474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План по национальному проекту</a:t>
            </a:r>
          </a:p>
          <a:p>
            <a:pPr algn="just"/>
            <a:r>
              <a:rPr lang="ru-RU" sz="2000" b="1" dirty="0" smtClean="0">
                <a:solidFill>
                  <a:srgbClr val="FF0000"/>
                </a:solidFill>
              </a:rPr>
              <a:t> 68,3 млн </a:t>
            </a:r>
            <a:r>
              <a:rPr lang="ru-RU" sz="2000" b="1" dirty="0" err="1" smtClean="0">
                <a:solidFill>
                  <a:srgbClr val="FF0000"/>
                </a:solidFill>
              </a:rPr>
              <a:t>кв</a:t>
            </a:r>
            <a:r>
              <a:rPr lang="ru-RU" sz="2000" b="1" dirty="0">
                <a:solidFill>
                  <a:srgbClr val="FF0000"/>
                </a:solidFill>
              </a:rPr>
              <a:t> м</a:t>
            </a:r>
            <a:r>
              <a:rPr lang="ru-RU" sz="2000" b="1" dirty="0" smtClean="0">
                <a:solidFill>
                  <a:srgbClr val="FF0000"/>
                </a:solidFill>
              </a:rPr>
              <a:t>   80 </a:t>
            </a:r>
            <a:r>
              <a:rPr lang="ru-RU" sz="2000" b="1" dirty="0">
                <a:solidFill>
                  <a:srgbClr val="FF0000"/>
                </a:solidFill>
              </a:rPr>
              <a:t>млн </a:t>
            </a:r>
            <a:r>
              <a:rPr lang="ru-RU" sz="2000" b="1" dirty="0" err="1">
                <a:solidFill>
                  <a:srgbClr val="FF0000"/>
                </a:solidFill>
              </a:rPr>
              <a:t>кв</a:t>
            </a:r>
            <a:r>
              <a:rPr lang="ru-RU" sz="2000" b="1" dirty="0">
                <a:solidFill>
                  <a:srgbClr val="FF0000"/>
                </a:solidFill>
              </a:rPr>
              <a:t> м</a:t>
            </a:r>
          </a:p>
          <a:p>
            <a:pPr algn="just"/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301320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42943" y="65656"/>
            <a:ext cx="74774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Динамика основных показателей проектного финансирования</a:t>
            </a:r>
          </a:p>
          <a:p>
            <a:pPr algn="ctr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с использованием счетов </a:t>
            </a:r>
            <a:r>
              <a:rPr lang="ru-RU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эскроу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(по данным ЦБ РФ)</a:t>
            </a:r>
            <a:endParaRPr lang="ru-RU" sz="2000" dirty="0"/>
          </a:p>
        </p:txBody>
      </p:sp>
      <p:pic>
        <p:nvPicPr>
          <p:cNvPr id="5" name="Изображение 4" descr="Снимок экрана 2021-01-04 в 13.09.3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75" y="813179"/>
            <a:ext cx="8994658" cy="421788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5060957"/>
            <a:ext cx="979661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По данным ЦБ на декабрь 2020 заключено договоров на проектное финансирование на сумму </a:t>
            </a:r>
            <a:r>
              <a:rPr lang="en-US" sz="2000" b="1" dirty="0" smtClean="0">
                <a:solidFill>
                  <a:srgbClr val="FF6600"/>
                </a:solidFill>
                <a:latin typeface="Times New Roman"/>
                <a:cs typeface="Times New Roman"/>
              </a:rPr>
              <a:t>2 168</a:t>
            </a:r>
            <a:r>
              <a:rPr lang="ru-RU" sz="2000" b="1" dirty="0" smtClean="0">
                <a:solidFill>
                  <a:srgbClr val="FF6600"/>
                </a:solidFill>
                <a:latin typeface="Times New Roman"/>
                <a:cs typeface="Times New Roman"/>
              </a:rPr>
              <a:t> млрд руб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. На </a:t>
            </a:r>
            <a:r>
              <a:rPr lang="en-US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274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тыс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счетов </a:t>
            </a:r>
            <a:r>
              <a:rPr lang="ru-RU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эскроу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собрано </a:t>
            </a:r>
            <a:r>
              <a:rPr lang="en-US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1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010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млрд руб. Отрасли надо построить в 2021 - </a:t>
            </a:r>
            <a:r>
              <a:rPr lang="ru-RU"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2024 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году 283 млн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кв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м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жилья для этого 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привлечь 25 </a:t>
            </a:r>
            <a:r>
              <a:rPr lang="ru-RU"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трлн руб.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то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есть на счета </a:t>
            </a:r>
            <a:r>
              <a:rPr lang="ru-RU" sz="2000" b="1" dirty="0" err="1" smtClean="0">
                <a:solidFill>
                  <a:srgbClr val="000090"/>
                </a:solidFill>
                <a:latin typeface="Times New Roman"/>
                <a:cs typeface="Times New Roman"/>
              </a:rPr>
              <a:t>эскроу</a:t>
            </a:r>
            <a:r>
              <a:rPr lang="en-US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надо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привлечь </a:t>
            </a:r>
            <a:r>
              <a:rPr lang="ru-RU"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в 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25 раз </a:t>
            </a:r>
            <a:r>
              <a:rPr lang="ru-RU"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больше средств </a:t>
            </a:r>
            <a:r>
              <a:rPr lang="ru-RU" sz="2000" b="1" dirty="0">
                <a:solidFill>
                  <a:srgbClr val="000090"/>
                </a:solidFill>
                <a:latin typeface="Times New Roman"/>
                <a:cs typeface="Times New Roman"/>
              </a:rPr>
              <a:t>чем </a:t>
            </a:r>
            <a:r>
              <a:rPr lang="ru-RU" sz="2000" b="1" dirty="0" smtClean="0">
                <a:solidFill>
                  <a:srgbClr val="000090"/>
                </a:solidFill>
                <a:latin typeface="Times New Roman"/>
                <a:cs typeface="Times New Roman"/>
              </a:rPr>
              <a:t>размещено сейчас. </a:t>
            </a:r>
            <a:endParaRPr lang="ru-RU" sz="2000" b="1" dirty="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11658805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 descr="Снимок экрана 2021-03-03 в 12.15.16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858"/>
            <a:ext cx="9906000" cy="695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3874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 descr="Снимок экрана 2021-03-03 в 12.18.18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095"/>
            <a:ext cx="9906000" cy="6944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372172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9372172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9372172"/>
      </p:ext>
    </p:extLst>
  </p:cSld>
  <p:clrMapOvr>
    <a:masterClrMapping/>
  </p:clrMapOvr>
  <p:transition xmlns:p14="http://schemas.microsoft.com/office/powerpoint/2010/main" spd="med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itle/Divider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itle/Divider">
      <a:majorFont>
        <a:latin typeface="Arial"/>
        <a:ea typeface=""/>
        <a:cs typeface="Arial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itle/Divid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/Divid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/Divid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/Divid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/Divid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le/Divid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/Divid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/Divid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/Divid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/Divid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/Divid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le/Divid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rdinary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_Ordinar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30574</TotalTime>
  <Words>1661</Words>
  <Application>Microsoft Macintosh PowerPoint</Application>
  <PresentationFormat>Лист A4 (210x297 мм)</PresentationFormat>
  <Paragraphs>148</Paragraphs>
  <Slides>26</Slides>
  <Notes>24</Notes>
  <HiddenSlides>0</HiddenSlides>
  <MMClips>0</MMClips>
  <ScaleCrop>false</ScaleCrop>
  <HeadingPairs>
    <vt:vector size="6" baseType="variant"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Title/Divider</vt:lpstr>
      <vt:lpstr>1_Ordinary</vt:lpstr>
      <vt:lpstr>Специальное оформление</vt:lpstr>
      <vt:lpstr>CorelDRAW</vt:lpstr>
      <vt:lpstr>Презентация PowerPoint</vt:lpstr>
      <vt:lpstr>    Ввод много и малоэтажного жилья в России (Росстат)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Polina BIRYUKOVA</dc:creator>
  <cp:lastModifiedBy>Валерий КВС</cp:lastModifiedBy>
  <cp:revision>2749</cp:revision>
  <cp:lastPrinted>2017-01-24T11:05:20Z</cp:lastPrinted>
  <dcterms:created xsi:type="dcterms:W3CDTF">2008-08-29T12:55:39Z</dcterms:created>
  <dcterms:modified xsi:type="dcterms:W3CDTF">2021-03-11T08:15:18Z</dcterms:modified>
</cp:coreProperties>
</file>