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40" r:id="rId1"/>
  </p:sldMasterIdLst>
  <p:notesMasterIdLst>
    <p:notesMasterId r:id="rId30"/>
  </p:notesMasterIdLst>
  <p:handoutMasterIdLst>
    <p:handoutMasterId r:id="rId31"/>
  </p:handoutMasterIdLst>
  <p:sldIdLst>
    <p:sldId id="852" r:id="rId2"/>
    <p:sldId id="526" r:id="rId3"/>
    <p:sldId id="527" r:id="rId4"/>
    <p:sldId id="529" r:id="rId5"/>
    <p:sldId id="533" r:id="rId6"/>
    <p:sldId id="453" r:id="rId7"/>
    <p:sldId id="838" r:id="rId8"/>
    <p:sldId id="538" r:id="rId9"/>
    <p:sldId id="540" r:id="rId10"/>
    <p:sldId id="544" r:id="rId11"/>
    <p:sldId id="534" r:id="rId12"/>
    <p:sldId id="535" r:id="rId13"/>
    <p:sldId id="537" r:id="rId14"/>
    <p:sldId id="546" r:id="rId15"/>
    <p:sldId id="829" r:id="rId16"/>
    <p:sldId id="704" r:id="rId17"/>
    <p:sldId id="831" r:id="rId18"/>
    <p:sldId id="827" r:id="rId19"/>
    <p:sldId id="832" r:id="rId20"/>
    <p:sldId id="833" r:id="rId21"/>
    <p:sldId id="826" r:id="rId22"/>
    <p:sldId id="835" r:id="rId23"/>
    <p:sldId id="547" r:id="rId24"/>
    <p:sldId id="723" r:id="rId25"/>
    <p:sldId id="725" r:id="rId26"/>
    <p:sldId id="727" r:id="rId27"/>
    <p:sldId id="726" r:id="rId28"/>
    <p:sldId id="853" r:id="rId2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Khrapko" initials="MK" lastIdx="2" clrIdx="0">
    <p:extLst>
      <p:ext uri="{19B8F6BF-5375-455C-9EA6-DF929625EA0E}">
        <p15:presenceInfo xmlns:p15="http://schemas.microsoft.com/office/powerpoint/2012/main" userId="Michael Khrapk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018"/>
    <a:srgbClr val="2AB078"/>
    <a:srgbClr val="482067"/>
    <a:srgbClr val="929373"/>
    <a:srgbClr val="4472C4"/>
    <a:srgbClr val="70AD47"/>
    <a:srgbClr val="ED7D31"/>
    <a:srgbClr val="FF7E79"/>
    <a:srgbClr val="32D08D"/>
    <a:srgbClr val="015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1" autoAdjust="0"/>
    <p:restoredTop sz="93890" autoAdjust="0"/>
  </p:normalViewPr>
  <p:slideViewPr>
    <p:cSldViewPr snapToObjects="1">
      <p:cViewPr varScale="1">
        <p:scale>
          <a:sx n="106" d="100"/>
          <a:sy n="106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1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8B-9738-5943-A3E9-3653EA844B53}" type="datetime1">
              <a:rPr lang="en-NZ" smtClean="0"/>
              <a:t>29/09/2020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961B3-0BE8-B64F-A97B-0A8F841B3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864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867C9-01B5-0547-B2A3-E663D4566601}" type="datetime1">
              <a:rPr lang="en-NZ" smtClean="0"/>
              <a:t>29/09/2020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3861B-4873-7C4C-95A0-F7ED4FFCA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172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3861B-4873-7C4C-95A0-F7ED4FFCAB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0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20D-4EC7-4949-B5A4-A3D49867BA2E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BF81-106B-404B-95FF-0909FD8D2DB1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4C8F8-85F4-1143-A2D5-8D257318548A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64C1F-28D7-824D-9DAB-4A0E762614F5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C324378-2FD3-6744-A550-5D7697F25F7D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C4D0-DB5D-BB43-8659-F5A688D2A8B1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8F1A-6281-4E43-835C-B3AC310899DC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19DA-D232-3F45-919E-C88667F7AF87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D7F1-163A-134D-BFD3-707E54FE60D3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216B-B808-B245-8F10-73CF9E6405AB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129E5-A156-EF4C-AA75-BFC53A0F89D2}" type="datetime1">
              <a:rPr lang="en-NZ" smtClean="0"/>
              <a:t>29/09/2020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14F7A75-A7B7-C04F-9626-38CD47C90F27}" type="datetime1">
              <a:rPr lang="en-NZ" smtClean="0"/>
              <a:t>29/09/2020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Candara" charset="0"/>
                <a:ea typeface="Candara" charset="0"/>
                <a:cs typeface="Candara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tiff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3.wdp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tiff"/><Relationship Id="rId7" Type="http://schemas.openxmlformats.org/officeDocument/2006/relationships/image" Target="../media/image55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tiff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7" Type="http://schemas.openxmlformats.org/officeDocument/2006/relationships/image" Target="../media/image9.png"/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4.tiff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6.jpeg"/><Relationship Id="rId7" Type="http://schemas.openxmlformats.org/officeDocument/2006/relationships/image" Target="../media/image3.pn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70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9.png"/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5.jpeg"/><Relationship Id="rId7" Type="http://schemas.openxmlformats.org/officeDocument/2006/relationships/image" Target="../media/image3.pn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3.wdp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tiff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3" Type="http://schemas.openxmlformats.org/officeDocument/2006/relationships/image" Target="../media/image21.tiff"/><Relationship Id="rId7" Type="http://schemas.openxmlformats.org/officeDocument/2006/relationships/image" Target="../media/image25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iff"/><Relationship Id="rId11" Type="http://schemas.openxmlformats.org/officeDocument/2006/relationships/image" Target="../media/image9.png"/><Relationship Id="rId5" Type="http://schemas.openxmlformats.org/officeDocument/2006/relationships/image" Target="../media/image23.tiff"/><Relationship Id="rId10" Type="http://schemas.openxmlformats.org/officeDocument/2006/relationships/image" Target="../media/image28.tiff"/><Relationship Id="rId4" Type="http://schemas.openxmlformats.org/officeDocument/2006/relationships/image" Target="../media/image22.tiff"/><Relationship Id="rId9" Type="http://schemas.openxmlformats.org/officeDocument/2006/relationships/image" Target="../media/image2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1111C-2EF0-497B-83C3-3B0151A09B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Качество бетона в конструкциях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562B69E-F6C5-4F47-AF21-B97124B872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Директор по развитию</a:t>
            </a:r>
            <a:r>
              <a:rPr lang="ru-RU" dirty="0" smtClean="0"/>
              <a:t> </a:t>
            </a:r>
            <a:r>
              <a:rPr lang="ru-RU" dirty="0"/>
              <a:t>ООО ПОЛИПЛАСТ НОВОМОСКОВСК</a:t>
            </a:r>
          </a:p>
          <a:p>
            <a:r>
              <a:rPr lang="ru-RU" dirty="0"/>
              <a:t>Степанюга И.В.</a:t>
            </a:r>
          </a:p>
        </p:txBody>
      </p:sp>
    </p:spTree>
    <p:extLst>
      <p:ext uri="{BB962C8B-B14F-4D97-AF65-F5344CB8AC3E}">
        <p14:creationId xmlns:p14="http://schemas.microsoft.com/office/powerpoint/2010/main" val="380483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B5F5566-D631-2544-8551-CC9BD156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3" name="Picture 1" descr="C:\Users\Michael\Documents\Papers, Publications, Articles\ICCX, St Petersburg Dec 2010\Shrinkage 4.jpg">
            <a:extLst>
              <a:ext uri="{FF2B5EF4-FFF2-40B4-BE49-F238E27FC236}">
                <a16:creationId xmlns:a16="http://schemas.microsoft.com/office/drawing/2014/main" xmlns="" id="{353917B8-F73C-9348-886B-C54F49EDC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05429" y="2514600"/>
            <a:ext cx="6892627" cy="4133813"/>
          </a:xfrm>
          <a:prstGeom prst="rect">
            <a:avLst/>
          </a:prstGeom>
          <a:noFill/>
        </p:spPr>
      </p:pic>
      <p:sp>
        <p:nvSpPr>
          <p:cNvPr id="4" name="Text Box 8">
            <a:extLst>
              <a:ext uri="{FF2B5EF4-FFF2-40B4-BE49-F238E27FC236}">
                <a16:creationId xmlns:a16="http://schemas.microsoft.com/office/drawing/2014/main" xmlns="" id="{DDB68AEB-8377-CD4D-B53A-06E4C30BF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5608" y="6401287"/>
            <a:ext cx="914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ru-RU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Times New Roman" pitchFamily="18" charset="0"/>
              </a:rPr>
              <a:t>время</a:t>
            </a:r>
            <a:endParaRPr lang="en-AU" sz="1600" b="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xmlns="" id="{B866B1CA-C785-3F40-80D8-28C32F4599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0210" y="4309321"/>
            <a:ext cx="2035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ru-RU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Times New Roman" pitchFamily="18" charset="0"/>
              </a:rPr>
              <a:t>напряжение</a:t>
            </a:r>
            <a:endParaRPr lang="en-AU" sz="1600" b="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xmlns="" id="{D93950B2-259A-9942-B818-0DC6CDCFC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576" y="2773375"/>
            <a:ext cx="3962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defTabSz="914400"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Напряжение ратяжения в бетоне</a:t>
            </a:r>
            <a:endParaRPr lang="en-AU" sz="1400" b="1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xmlns="" id="{EB097EDB-E2C3-B948-A27C-C50F7B41D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672" y="4085441"/>
            <a:ext cx="1656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 defTabSz="914400">
              <a:spcBef>
                <a:spcPct val="50000"/>
              </a:spcBef>
            </a:pPr>
            <a:r>
              <a:rPr lang="ru-RU" sz="1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Прочность бетона на растяжение</a:t>
            </a:r>
            <a:endParaRPr lang="en-AU" sz="14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Oval 14">
            <a:extLst>
              <a:ext uri="{FF2B5EF4-FFF2-40B4-BE49-F238E27FC236}">
                <a16:creationId xmlns:a16="http://schemas.microsoft.com/office/drawing/2014/main" xmlns="" id="{5A236241-7E11-474A-960E-ADE0FD23E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488" y="4042477"/>
            <a:ext cx="457200" cy="381000"/>
          </a:xfrm>
          <a:prstGeom prst="ellips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400"/>
            <a:endParaRPr lang="en-N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xmlns="" id="{A1AF1CCE-9CA2-FE4A-B2F5-2EF85FA5F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24" y="4320629"/>
            <a:ext cx="23762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Times New Roman" pitchFamily="18" charset="0"/>
              </a:rPr>
              <a:t>Образование трещины</a:t>
            </a:r>
            <a:endParaRPr lang="en-AU" sz="1400" b="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BA9D2A-B9F2-D244-829F-C943191ACF15}"/>
              </a:ext>
            </a:extLst>
          </p:cNvPr>
          <p:cNvSpPr txBox="1"/>
          <p:nvPr/>
        </p:nvSpPr>
        <p:spPr>
          <a:xfrm>
            <a:off x="381000" y="1787839"/>
            <a:ext cx="10510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/>
                <a:cs typeface="Candara"/>
              </a:rPr>
              <a:t>Трещины появляются только тогда, когда напряжения растяжения в бетоне превышают прочность бетона на растяжение</a:t>
            </a:r>
            <a:endParaRPr lang="en-US" sz="1600" b="1" i="1" dirty="0">
              <a:solidFill>
                <a:schemeClr val="tx1">
                  <a:lumMod val="65000"/>
                  <a:lumOff val="35000"/>
                </a:schemeClr>
              </a:solidFill>
              <a:latin typeface="Candara"/>
              <a:cs typeface="Candar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2D5A6D2-EC14-6243-B849-24C75C19A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771" y="2667000"/>
            <a:ext cx="3122863" cy="2438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3C47948-B01E-DF42-B198-9C7281688898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5" name="Picture 14" descr="cbe_icon.png">
            <a:extLst>
              <a:ext uri="{FF2B5EF4-FFF2-40B4-BE49-F238E27FC236}">
                <a16:creationId xmlns:a16="http://schemas.microsoft.com/office/drawing/2014/main" xmlns="" id="{4D925458-009A-1743-B723-A4FC106D4F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165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9646AEC-D876-FC4B-9D3B-1718B296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74B33E3-E4F4-224F-9D04-13E9D5B21E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00375">
            <a:off x="8561767" y="2817650"/>
            <a:ext cx="1586116" cy="15113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2BCD6EBE-14DE-8C47-A3FC-B7E58275E24B}"/>
              </a:ext>
            </a:extLst>
          </p:cNvPr>
          <p:cNvCxnSpPr/>
          <p:nvPr/>
        </p:nvCxnSpPr>
        <p:spPr>
          <a:xfrm>
            <a:off x="7051470" y="4240508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58143873-ECD6-F94A-AFE8-44C1268058C8}"/>
              </a:ext>
            </a:extLst>
          </p:cNvPr>
          <p:cNvCxnSpPr/>
          <p:nvPr/>
        </p:nvCxnSpPr>
        <p:spPr>
          <a:xfrm>
            <a:off x="7051470" y="4621508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>
            <a:extLst>
              <a:ext uri="{FF2B5EF4-FFF2-40B4-BE49-F238E27FC236}">
                <a16:creationId xmlns:a16="http://schemas.microsoft.com/office/drawing/2014/main" xmlns="" id="{A7E1C88F-4E43-4440-984F-E2CB5A9EA203}"/>
              </a:ext>
            </a:extLst>
          </p:cNvPr>
          <p:cNvSpPr/>
          <p:nvPr/>
        </p:nvSpPr>
        <p:spPr>
          <a:xfrm>
            <a:off x="8393709" y="4241882"/>
            <a:ext cx="41944" cy="377505"/>
          </a:xfrm>
          <a:custGeom>
            <a:avLst/>
            <a:gdLst>
              <a:gd name="connsiteX0" fmla="*/ 16778 w 41944"/>
              <a:gd name="connsiteY0" fmla="*/ 0 h 377505"/>
              <a:gd name="connsiteX1" fmla="*/ 8389 w 41944"/>
              <a:gd name="connsiteY1" fmla="*/ 58723 h 377505"/>
              <a:gd name="connsiteX2" fmla="*/ 0 w 41944"/>
              <a:gd name="connsiteY2" fmla="*/ 83890 h 377505"/>
              <a:gd name="connsiteX3" fmla="*/ 25167 w 41944"/>
              <a:gd name="connsiteY3" fmla="*/ 142613 h 377505"/>
              <a:gd name="connsiteX4" fmla="*/ 25167 w 41944"/>
              <a:gd name="connsiteY4" fmla="*/ 192947 h 377505"/>
              <a:gd name="connsiteX5" fmla="*/ 33556 w 41944"/>
              <a:gd name="connsiteY5" fmla="*/ 251670 h 377505"/>
              <a:gd name="connsiteX6" fmla="*/ 41944 w 41944"/>
              <a:gd name="connsiteY6" fmla="*/ 302004 h 377505"/>
              <a:gd name="connsiteX7" fmla="*/ 33556 w 41944"/>
              <a:gd name="connsiteY7" fmla="*/ 343949 h 377505"/>
              <a:gd name="connsiteX8" fmla="*/ 25167 w 41944"/>
              <a:gd name="connsiteY8" fmla="*/ 377505 h 37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44" h="377505">
                <a:moveTo>
                  <a:pt x="16778" y="0"/>
                </a:moveTo>
                <a:cubicBezTo>
                  <a:pt x="13982" y="19574"/>
                  <a:pt x="12267" y="39334"/>
                  <a:pt x="8389" y="58723"/>
                </a:cubicBezTo>
                <a:cubicBezTo>
                  <a:pt x="6655" y="67394"/>
                  <a:pt x="0" y="75047"/>
                  <a:pt x="0" y="83890"/>
                </a:cubicBezTo>
                <a:cubicBezTo>
                  <a:pt x="0" y="110976"/>
                  <a:pt x="11468" y="122064"/>
                  <a:pt x="25167" y="142613"/>
                </a:cubicBezTo>
                <a:cubicBezTo>
                  <a:pt x="11185" y="184558"/>
                  <a:pt x="16778" y="151002"/>
                  <a:pt x="25167" y="192947"/>
                </a:cubicBezTo>
                <a:cubicBezTo>
                  <a:pt x="29045" y="212336"/>
                  <a:pt x="30550" y="232127"/>
                  <a:pt x="33556" y="251670"/>
                </a:cubicBezTo>
                <a:cubicBezTo>
                  <a:pt x="36142" y="268482"/>
                  <a:pt x="39148" y="285226"/>
                  <a:pt x="41944" y="302004"/>
                </a:cubicBezTo>
                <a:cubicBezTo>
                  <a:pt x="39148" y="315986"/>
                  <a:pt x="36649" y="330030"/>
                  <a:pt x="33556" y="343949"/>
                </a:cubicBezTo>
                <a:cubicBezTo>
                  <a:pt x="31055" y="355204"/>
                  <a:pt x="25167" y="377505"/>
                  <a:pt x="25167" y="377505"/>
                </a:cubicBezTo>
              </a:path>
            </a:pathLst>
          </a:cu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xmlns="" id="{DECA9949-EE24-0545-8FE2-4DD832CAC3D8}"/>
              </a:ext>
            </a:extLst>
          </p:cNvPr>
          <p:cNvSpPr/>
          <p:nvPr/>
        </p:nvSpPr>
        <p:spPr>
          <a:xfrm rot="360000">
            <a:off x="8446060" y="4235198"/>
            <a:ext cx="41944" cy="377505"/>
          </a:xfrm>
          <a:custGeom>
            <a:avLst/>
            <a:gdLst>
              <a:gd name="connsiteX0" fmla="*/ 16778 w 41944"/>
              <a:gd name="connsiteY0" fmla="*/ 0 h 377505"/>
              <a:gd name="connsiteX1" fmla="*/ 8389 w 41944"/>
              <a:gd name="connsiteY1" fmla="*/ 58723 h 377505"/>
              <a:gd name="connsiteX2" fmla="*/ 0 w 41944"/>
              <a:gd name="connsiteY2" fmla="*/ 83890 h 377505"/>
              <a:gd name="connsiteX3" fmla="*/ 25167 w 41944"/>
              <a:gd name="connsiteY3" fmla="*/ 142613 h 377505"/>
              <a:gd name="connsiteX4" fmla="*/ 25167 w 41944"/>
              <a:gd name="connsiteY4" fmla="*/ 192947 h 377505"/>
              <a:gd name="connsiteX5" fmla="*/ 33556 w 41944"/>
              <a:gd name="connsiteY5" fmla="*/ 251670 h 377505"/>
              <a:gd name="connsiteX6" fmla="*/ 41944 w 41944"/>
              <a:gd name="connsiteY6" fmla="*/ 302004 h 377505"/>
              <a:gd name="connsiteX7" fmla="*/ 33556 w 41944"/>
              <a:gd name="connsiteY7" fmla="*/ 343949 h 377505"/>
              <a:gd name="connsiteX8" fmla="*/ 25167 w 41944"/>
              <a:gd name="connsiteY8" fmla="*/ 377505 h 37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44" h="377505">
                <a:moveTo>
                  <a:pt x="16778" y="0"/>
                </a:moveTo>
                <a:cubicBezTo>
                  <a:pt x="13982" y="19574"/>
                  <a:pt x="12267" y="39334"/>
                  <a:pt x="8389" y="58723"/>
                </a:cubicBezTo>
                <a:cubicBezTo>
                  <a:pt x="6655" y="67394"/>
                  <a:pt x="0" y="75047"/>
                  <a:pt x="0" y="83890"/>
                </a:cubicBezTo>
                <a:cubicBezTo>
                  <a:pt x="0" y="110976"/>
                  <a:pt x="11468" y="122064"/>
                  <a:pt x="25167" y="142613"/>
                </a:cubicBezTo>
                <a:cubicBezTo>
                  <a:pt x="11185" y="184558"/>
                  <a:pt x="16778" y="151002"/>
                  <a:pt x="25167" y="192947"/>
                </a:cubicBezTo>
                <a:cubicBezTo>
                  <a:pt x="29045" y="212336"/>
                  <a:pt x="30550" y="232127"/>
                  <a:pt x="33556" y="251670"/>
                </a:cubicBezTo>
                <a:cubicBezTo>
                  <a:pt x="36142" y="268482"/>
                  <a:pt x="39148" y="285226"/>
                  <a:pt x="41944" y="302004"/>
                </a:cubicBezTo>
                <a:cubicBezTo>
                  <a:pt x="39148" y="315986"/>
                  <a:pt x="36649" y="330030"/>
                  <a:pt x="33556" y="343949"/>
                </a:cubicBezTo>
                <a:cubicBezTo>
                  <a:pt x="31055" y="355204"/>
                  <a:pt x="25167" y="377505"/>
                  <a:pt x="25167" y="377505"/>
                </a:cubicBezTo>
              </a:path>
            </a:pathLst>
          </a:cu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D796969-9BBB-B54A-A959-9F776514F94D}"/>
              </a:ext>
            </a:extLst>
          </p:cNvPr>
          <p:cNvCxnSpPr>
            <a:cxnSpLocks/>
          </p:cNvCxnSpPr>
          <p:nvPr/>
        </p:nvCxnSpPr>
        <p:spPr>
          <a:xfrm rot="360000">
            <a:off x="8476835" y="4307930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284D7C5-1BC9-EE49-AAF6-1130D25A2C68}"/>
              </a:ext>
            </a:extLst>
          </p:cNvPr>
          <p:cNvCxnSpPr>
            <a:cxnSpLocks/>
          </p:cNvCxnSpPr>
          <p:nvPr/>
        </p:nvCxnSpPr>
        <p:spPr>
          <a:xfrm rot="360000">
            <a:off x="8434795" y="4688930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AA78557-E713-474B-9B26-A022A274AADC}"/>
              </a:ext>
            </a:extLst>
          </p:cNvPr>
          <p:cNvCxnSpPr>
            <a:cxnSpLocks/>
          </p:cNvCxnSpPr>
          <p:nvPr/>
        </p:nvCxnSpPr>
        <p:spPr>
          <a:xfrm rot="360000">
            <a:off x="9816905" y="4381500"/>
            <a:ext cx="0" cy="3810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5A0D25F2-0BBC-0D4E-B5E9-988CE93FCC4B}"/>
              </a:ext>
            </a:extLst>
          </p:cNvPr>
          <p:cNvCxnSpPr>
            <a:cxnSpLocks/>
          </p:cNvCxnSpPr>
          <p:nvPr/>
        </p:nvCxnSpPr>
        <p:spPr>
          <a:xfrm>
            <a:off x="7048096" y="3944709"/>
            <a:ext cx="0" cy="10440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80738C55-2763-AE41-825F-A4F9072A4B44}"/>
              </a:ext>
            </a:extLst>
          </p:cNvPr>
          <p:cNvCxnSpPr>
            <a:cxnSpLocks/>
          </p:cNvCxnSpPr>
          <p:nvPr/>
        </p:nvCxnSpPr>
        <p:spPr>
          <a:xfrm rot="1800000">
            <a:off x="6998260" y="397143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164B9E70-A79B-6F4C-ABC9-36E5AC7F457C}"/>
              </a:ext>
            </a:extLst>
          </p:cNvPr>
          <p:cNvCxnSpPr>
            <a:cxnSpLocks/>
          </p:cNvCxnSpPr>
          <p:nvPr/>
        </p:nvCxnSpPr>
        <p:spPr>
          <a:xfrm rot="1800000">
            <a:off x="6998260" y="415536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475972CE-0B55-DE42-8120-995AA63C037D}"/>
              </a:ext>
            </a:extLst>
          </p:cNvPr>
          <p:cNvCxnSpPr>
            <a:cxnSpLocks/>
          </p:cNvCxnSpPr>
          <p:nvPr/>
        </p:nvCxnSpPr>
        <p:spPr>
          <a:xfrm rot="1800000">
            <a:off x="6998260" y="433929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D0E97E4F-0525-1440-944C-96E7551368E0}"/>
              </a:ext>
            </a:extLst>
          </p:cNvPr>
          <p:cNvCxnSpPr>
            <a:cxnSpLocks/>
          </p:cNvCxnSpPr>
          <p:nvPr/>
        </p:nvCxnSpPr>
        <p:spPr>
          <a:xfrm rot="1800000">
            <a:off x="6998260" y="452322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D36D4D02-EBE4-F74A-84FB-8CEFAC762E4C}"/>
              </a:ext>
            </a:extLst>
          </p:cNvPr>
          <p:cNvCxnSpPr>
            <a:cxnSpLocks/>
          </p:cNvCxnSpPr>
          <p:nvPr/>
        </p:nvCxnSpPr>
        <p:spPr>
          <a:xfrm rot="1800000">
            <a:off x="6998260" y="470715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825F9717-B5C6-754A-9FBA-30F80570D5C4}"/>
              </a:ext>
            </a:extLst>
          </p:cNvPr>
          <p:cNvCxnSpPr>
            <a:cxnSpLocks/>
          </p:cNvCxnSpPr>
          <p:nvPr/>
        </p:nvCxnSpPr>
        <p:spPr>
          <a:xfrm rot="1800000">
            <a:off x="6998260" y="4891086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2804351C-3E75-A545-BC92-13CEC5B1A0C5}"/>
              </a:ext>
            </a:extLst>
          </p:cNvPr>
          <p:cNvCxnSpPr/>
          <p:nvPr/>
        </p:nvCxnSpPr>
        <p:spPr>
          <a:xfrm>
            <a:off x="1634360" y="3681855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FC3BC88-5563-EA4C-A6DE-F58B706F0078}"/>
              </a:ext>
            </a:extLst>
          </p:cNvPr>
          <p:cNvCxnSpPr/>
          <p:nvPr/>
        </p:nvCxnSpPr>
        <p:spPr>
          <a:xfrm>
            <a:off x="1634360" y="4062855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>
            <a:extLst>
              <a:ext uri="{FF2B5EF4-FFF2-40B4-BE49-F238E27FC236}">
                <a16:creationId xmlns:a16="http://schemas.microsoft.com/office/drawing/2014/main" xmlns="" id="{2DF7FEAF-77D0-AE48-9D1D-72F4681E6BCA}"/>
              </a:ext>
            </a:extLst>
          </p:cNvPr>
          <p:cNvSpPr/>
          <p:nvPr/>
        </p:nvSpPr>
        <p:spPr>
          <a:xfrm>
            <a:off x="2976599" y="3693739"/>
            <a:ext cx="41944" cy="377505"/>
          </a:xfrm>
          <a:custGeom>
            <a:avLst/>
            <a:gdLst>
              <a:gd name="connsiteX0" fmla="*/ 16778 w 41944"/>
              <a:gd name="connsiteY0" fmla="*/ 0 h 377505"/>
              <a:gd name="connsiteX1" fmla="*/ 8389 w 41944"/>
              <a:gd name="connsiteY1" fmla="*/ 58723 h 377505"/>
              <a:gd name="connsiteX2" fmla="*/ 0 w 41944"/>
              <a:gd name="connsiteY2" fmla="*/ 83890 h 377505"/>
              <a:gd name="connsiteX3" fmla="*/ 25167 w 41944"/>
              <a:gd name="connsiteY3" fmla="*/ 142613 h 377505"/>
              <a:gd name="connsiteX4" fmla="*/ 25167 w 41944"/>
              <a:gd name="connsiteY4" fmla="*/ 192947 h 377505"/>
              <a:gd name="connsiteX5" fmla="*/ 33556 w 41944"/>
              <a:gd name="connsiteY5" fmla="*/ 251670 h 377505"/>
              <a:gd name="connsiteX6" fmla="*/ 41944 w 41944"/>
              <a:gd name="connsiteY6" fmla="*/ 302004 h 377505"/>
              <a:gd name="connsiteX7" fmla="*/ 33556 w 41944"/>
              <a:gd name="connsiteY7" fmla="*/ 343949 h 377505"/>
              <a:gd name="connsiteX8" fmla="*/ 25167 w 41944"/>
              <a:gd name="connsiteY8" fmla="*/ 377505 h 37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44" h="377505">
                <a:moveTo>
                  <a:pt x="16778" y="0"/>
                </a:moveTo>
                <a:cubicBezTo>
                  <a:pt x="13982" y="19574"/>
                  <a:pt x="12267" y="39334"/>
                  <a:pt x="8389" y="58723"/>
                </a:cubicBezTo>
                <a:cubicBezTo>
                  <a:pt x="6655" y="67394"/>
                  <a:pt x="0" y="75047"/>
                  <a:pt x="0" y="83890"/>
                </a:cubicBezTo>
                <a:cubicBezTo>
                  <a:pt x="0" y="110976"/>
                  <a:pt x="11468" y="122064"/>
                  <a:pt x="25167" y="142613"/>
                </a:cubicBezTo>
                <a:cubicBezTo>
                  <a:pt x="11185" y="184558"/>
                  <a:pt x="16778" y="151002"/>
                  <a:pt x="25167" y="192947"/>
                </a:cubicBezTo>
                <a:cubicBezTo>
                  <a:pt x="29045" y="212336"/>
                  <a:pt x="30550" y="232127"/>
                  <a:pt x="33556" y="251670"/>
                </a:cubicBezTo>
                <a:cubicBezTo>
                  <a:pt x="36142" y="268482"/>
                  <a:pt x="39148" y="285226"/>
                  <a:pt x="41944" y="302004"/>
                </a:cubicBezTo>
                <a:cubicBezTo>
                  <a:pt x="39148" y="315986"/>
                  <a:pt x="36649" y="330030"/>
                  <a:pt x="33556" y="343949"/>
                </a:cubicBezTo>
                <a:cubicBezTo>
                  <a:pt x="31055" y="355204"/>
                  <a:pt x="25167" y="377505"/>
                  <a:pt x="25167" y="377505"/>
                </a:cubicBezTo>
              </a:path>
            </a:pathLst>
          </a:cu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EB1561ED-3C7A-DA42-8FF3-0B12A5113CCB}"/>
              </a:ext>
            </a:extLst>
          </p:cNvPr>
          <p:cNvCxnSpPr>
            <a:cxnSpLocks/>
          </p:cNvCxnSpPr>
          <p:nvPr/>
        </p:nvCxnSpPr>
        <p:spPr>
          <a:xfrm>
            <a:off x="1630986" y="3386056"/>
            <a:ext cx="0" cy="10440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5DE98DE1-8DD5-4F40-A47D-768CAF000CED}"/>
              </a:ext>
            </a:extLst>
          </p:cNvPr>
          <p:cNvCxnSpPr>
            <a:cxnSpLocks/>
          </p:cNvCxnSpPr>
          <p:nvPr/>
        </p:nvCxnSpPr>
        <p:spPr>
          <a:xfrm rot="1800000">
            <a:off x="1581150" y="341278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814CF936-8698-7C40-9763-A13D9E1390A1}"/>
              </a:ext>
            </a:extLst>
          </p:cNvPr>
          <p:cNvCxnSpPr>
            <a:cxnSpLocks/>
          </p:cNvCxnSpPr>
          <p:nvPr/>
        </p:nvCxnSpPr>
        <p:spPr>
          <a:xfrm rot="1800000">
            <a:off x="1581150" y="359671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9341171D-5563-2D4A-9E78-BA2CD5B796FC}"/>
              </a:ext>
            </a:extLst>
          </p:cNvPr>
          <p:cNvCxnSpPr>
            <a:cxnSpLocks/>
          </p:cNvCxnSpPr>
          <p:nvPr/>
        </p:nvCxnSpPr>
        <p:spPr>
          <a:xfrm rot="1800000">
            <a:off x="1581150" y="378064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B70C7AD0-7FAC-824C-AB44-36E6BBC21B4D}"/>
              </a:ext>
            </a:extLst>
          </p:cNvPr>
          <p:cNvCxnSpPr>
            <a:cxnSpLocks/>
          </p:cNvCxnSpPr>
          <p:nvPr/>
        </p:nvCxnSpPr>
        <p:spPr>
          <a:xfrm rot="1800000">
            <a:off x="1581150" y="396457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AD0EF259-002B-D341-B991-1B18AAB810F1}"/>
              </a:ext>
            </a:extLst>
          </p:cNvPr>
          <p:cNvCxnSpPr>
            <a:cxnSpLocks/>
          </p:cNvCxnSpPr>
          <p:nvPr/>
        </p:nvCxnSpPr>
        <p:spPr>
          <a:xfrm rot="1800000">
            <a:off x="1581150" y="414850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87CA85B0-D21E-7B40-B06F-E306921E3632}"/>
              </a:ext>
            </a:extLst>
          </p:cNvPr>
          <p:cNvCxnSpPr>
            <a:cxnSpLocks/>
          </p:cNvCxnSpPr>
          <p:nvPr/>
        </p:nvCxnSpPr>
        <p:spPr>
          <a:xfrm rot="1800000">
            <a:off x="1581150" y="433243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C3099C09-DDAC-0047-9C20-3ECE5A071DF7}"/>
              </a:ext>
            </a:extLst>
          </p:cNvPr>
          <p:cNvCxnSpPr>
            <a:cxnSpLocks/>
          </p:cNvCxnSpPr>
          <p:nvPr/>
        </p:nvCxnSpPr>
        <p:spPr>
          <a:xfrm>
            <a:off x="3026980" y="3677499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B7F6FADB-0F22-4044-8304-208109453E94}"/>
              </a:ext>
            </a:extLst>
          </p:cNvPr>
          <p:cNvCxnSpPr>
            <a:cxnSpLocks/>
          </p:cNvCxnSpPr>
          <p:nvPr/>
        </p:nvCxnSpPr>
        <p:spPr>
          <a:xfrm>
            <a:off x="3026980" y="4058499"/>
            <a:ext cx="13716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D5AA8A22-A7AD-ED43-BFFE-19457700BE4C}"/>
              </a:ext>
            </a:extLst>
          </p:cNvPr>
          <p:cNvCxnSpPr>
            <a:cxnSpLocks/>
          </p:cNvCxnSpPr>
          <p:nvPr/>
        </p:nvCxnSpPr>
        <p:spPr>
          <a:xfrm>
            <a:off x="4401776" y="3381700"/>
            <a:ext cx="0" cy="10440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687E1D73-5DAC-F143-BF70-F09D1E2CBA17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59670" y="3408427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296451A5-C641-F44A-AEBB-947E4645A51F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59670" y="3592357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8D76EC70-6764-F74F-BD37-838BF5984F44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59670" y="3776287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7444132C-FE43-FE43-AD2B-74147B1886AD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59670" y="3960217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5AB04567-2AB2-9A45-8385-54EA44DFF8A8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59670" y="4144147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9AE6FE83-11B7-664B-A1F5-B5F1C589A936}"/>
              </a:ext>
            </a:extLst>
          </p:cNvPr>
          <p:cNvCxnSpPr>
            <a:cxnSpLocks/>
          </p:cNvCxnSpPr>
          <p:nvPr/>
        </p:nvCxnSpPr>
        <p:spPr>
          <a:xfrm rot="19800000" flipH="1">
            <a:off x="4468870" y="4358713"/>
            <a:ext cx="0" cy="22860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50">
            <a:extLst>
              <a:ext uri="{FF2B5EF4-FFF2-40B4-BE49-F238E27FC236}">
                <a16:creationId xmlns:a16="http://schemas.microsoft.com/office/drawing/2014/main" xmlns="" id="{EBB02AB7-D8E3-5448-A18D-EA8272E3CA90}"/>
              </a:ext>
            </a:extLst>
          </p:cNvPr>
          <p:cNvSpPr/>
          <p:nvPr/>
        </p:nvSpPr>
        <p:spPr>
          <a:xfrm>
            <a:off x="3018639" y="3689383"/>
            <a:ext cx="41944" cy="377505"/>
          </a:xfrm>
          <a:custGeom>
            <a:avLst/>
            <a:gdLst>
              <a:gd name="connsiteX0" fmla="*/ 16778 w 41944"/>
              <a:gd name="connsiteY0" fmla="*/ 0 h 377505"/>
              <a:gd name="connsiteX1" fmla="*/ 8389 w 41944"/>
              <a:gd name="connsiteY1" fmla="*/ 58723 h 377505"/>
              <a:gd name="connsiteX2" fmla="*/ 0 w 41944"/>
              <a:gd name="connsiteY2" fmla="*/ 83890 h 377505"/>
              <a:gd name="connsiteX3" fmla="*/ 25167 w 41944"/>
              <a:gd name="connsiteY3" fmla="*/ 142613 h 377505"/>
              <a:gd name="connsiteX4" fmla="*/ 25167 w 41944"/>
              <a:gd name="connsiteY4" fmla="*/ 192947 h 377505"/>
              <a:gd name="connsiteX5" fmla="*/ 33556 w 41944"/>
              <a:gd name="connsiteY5" fmla="*/ 251670 h 377505"/>
              <a:gd name="connsiteX6" fmla="*/ 41944 w 41944"/>
              <a:gd name="connsiteY6" fmla="*/ 302004 h 377505"/>
              <a:gd name="connsiteX7" fmla="*/ 33556 w 41944"/>
              <a:gd name="connsiteY7" fmla="*/ 343949 h 377505"/>
              <a:gd name="connsiteX8" fmla="*/ 25167 w 41944"/>
              <a:gd name="connsiteY8" fmla="*/ 377505 h 37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44" h="377505">
                <a:moveTo>
                  <a:pt x="16778" y="0"/>
                </a:moveTo>
                <a:cubicBezTo>
                  <a:pt x="13982" y="19574"/>
                  <a:pt x="12267" y="39334"/>
                  <a:pt x="8389" y="58723"/>
                </a:cubicBezTo>
                <a:cubicBezTo>
                  <a:pt x="6655" y="67394"/>
                  <a:pt x="0" y="75047"/>
                  <a:pt x="0" y="83890"/>
                </a:cubicBezTo>
                <a:cubicBezTo>
                  <a:pt x="0" y="110976"/>
                  <a:pt x="11468" y="122064"/>
                  <a:pt x="25167" y="142613"/>
                </a:cubicBezTo>
                <a:cubicBezTo>
                  <a:pt x="11185" y="184558"/>
                  <a:pt x="16778" y="151002"/>
                  <a:pt x="25167" y="192947"/>
                </a:cubicBezTo>
                <a:cubicBezTo>
                  <a:pt x="29045" y="212336"/>
                  <a:pt x="30550" y="232127"/>
                  <a:pt x="33556" y="251670"/>
                </a:cubicBezTo>
                <a:cubicBezTo>
                  <a:pt x="36142" y="268482"/>
                  <a:pt x="39148" y="285226"/>
                  <a:pt x="41944" y="302004"/>
                </a:cubicBezTo>
                <a:cubicBezTo>
                  <a:pt x="39148" y="315986"/>
                  <a:pt x="36649" y="330030"/>
                  <a:pt x="33556" y="343949"/>
                </a:cubicBezTo>
                <a:cubicBezTo>
                  <a:pt x="31055" y="355204"/>
                  <a:pt x="25167" y="377505"/>
                  <a:pt x="25167" y="377505"/>
                </a:cubicBezTo>
              </a:path>
            </a:pathLst>
          </a:custGeom>
          <a:noFill/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xmlns="" id="{770A530E-87C9-CB47-89B5-9E31EEEA9239}"/>
              </a:ext>
            </a:extLst>
          </p:cNvPr>
          <p:cNvCxnSpPr/>
          <p:nvPr/>
        </p:nvCxnSpPr>
        <p:spPr>
          <a:xfrm flipH="1">
            <a:off x="2133600" y="3886200"/>
            <a:ext cx="609600" cy="0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ECF3165F-115A-564A-85D6-7A920A011316}"/>
              </a:ext>
            </a:extLst>
          </p:cNvPr>
          <p:cNvCxnSpPr>
            <a:cxnSpLocks/>
          </p:cNvCxnSpPr>
          <p:nvPr/>
        </p:nvCxnSpPr>
        <p:spPr>
          <a:xfrm>
            <a:off x="3364525" y="3886200"/>
            <a:ext cx="609600" cy="0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AFAF9BB4-07AC-D446-889C-F1396A99D4E6}"/>
              </a:ext>
            </a:extLst>
          </p:cNvPr>
          <p:cNvCxnSpPr>
            <a:cxnSpLocks/>
          </p:cNvCxnSpPr>
          <p:nvPr/>
        </p:nvCxnSpPr>
        <p:spPr>
          <a:xfrm rot="5400000">
            <a:off x="9145458" y="4876800"/>
            <a:ext cx="609600" cy="0"/>
          </a:xfrm>
          <a:prstGeom prst="straightConnector1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9A916E1-51E1-D945-8B1E-D0E129A3916E}"/>
              </a:ext>
            </a:extLst>
          </p:cNvPr>
          <p:cNvSpPr txBox="1"/>
          <p:nvPr/>
        </p:nvSpPr>
        <p:spPr>
          <a:xfrm>
            <a:off x="1601115" y="2597263"/>
            <a:ext cx="293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>
                <a:latin typeface="+mj-lt"/>
                <a:cs typeface="Candara"/>
              </a:rPr>
              <a:t>Не зависимые от нагрузки</a:t>
            </a:r>
            <a:endParaRPr lang="en-US" b="1" i="1" dirty="0">
              <a:latin typeface="+mj-lt"/>
              <a:cs typeface="Candar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E4ADEF9D-A393-EB4E-BC7B-A7A5D6847C70}"/>
              </a:ext>
            </a:extLst>
          </p:cNvPr>
          <p:cNvSpPr txBox="1"/>
          <p:nvPr/>
        </p:nvSpPr>
        <p:spPr>
          <a:xfrm>
            <a:off x="7564796" y="2130290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latin typeface="+mj-lt"/>
                <a:cs typeface="Candara"/>
              </a:defRPr>
            </a:lvl1pPr>
          </a:lstStyle>
          <a:p>
            <a:r>
              <a:rPr lang="ru-RU" dirty="0"/>
              <a:t>Под нагрузкой</a:t>
            </a:r>
            <a:endParaRPr lang="en-US" dirty="0"/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xmlns="" id="{E84F7FE9-DF19-DC4F-BCEE-BF3EEC58A603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F1B46874-3317-C34E-96D2-C55990A03B4E}"/>
              </a:ext>
            </a:extLst>
          </p:cNvPr>
          <p:cNvCxnSpPr/>
          <p:nvPr/>
        </p:nvCxnSpPr>
        <p:spPr>
          <a:xfrm>
            <a:off x="6477000" y="2130290"/>
            <a:ext cx="3733800" cy="350851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75CAF5B4-4DD5-A14C-9524-ABC69E2D78BF}"/>
              </a:ext>
            </a:extLst>
          </p:cNvPr>
          <p:cNvCxnSpPr>
            <a:cxnSpLocks/>
          </p:cNvCxnSpPr>
          <p:nvPr/>
        </p:nvCxnSpPr>
        <p:spPr>
          <a:xfrm flipH="1">
            <a:off x="6477000" y="2130290"/>
            <a:ext cx="3733800" cy="350851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8C7E7CB5-D0B1-8C4D-987B-A768F6E35A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289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6A54AC2-7C6C-A749-B683-59CC1FA5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24EC6D-E6B8-8A41-96C8-0B79805BAAE0}"/>
              </a:ext>
            </a:extLst>
          </p:cNvPr>
          <p:cNvSpPr txBox="1"/>
          <p:nvPr/>
        </p:nvSpPr>
        <p:spPr>
          <a:xfrm>
            <a:off x="4345415" y="1614439"/>
            <a:ext cx="3128805" cy="677108"/>
          </a:xfrm>
          <a:prstGeom prst="rect">
            <a:avLst/>
          </a:prstGeom>
          <a:solidFill>
            <a:srgbClr val="00905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 defTabSz="914400"/>
            <a:r>
              <a:rPr lang="ru-RU" sz="2000" b="1" dirty="0">
                <a:solidFill>
                  <a:prstClr val="white"/>
                </a:solidFill>
                <a:latin typeface="Calibri"/>
              </a:rPr>
              <a:t>Не зависимые от нагрузки</a:t>
            </a:r>
          </a:p>
          <a:p>
            <a:pPr algn="ctr" defTabSz="914400"/>
            <a:r>
              <a:rPr lang="ru-RU" b="1" i="1" dirty="0">
                <a:solidFill>
                  <a:prstClr val="white"/>
                </a:solidFill>
                <a:latin typeface="Calibri"/>
              </a:rPr>
              <a:t>(объёмные деформации)</a:t>
            </a:r>
            <a:endParaRPr lang="en-US" b="1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7EACCB9-AE3A-F64B-9BE2-3E33271676E4}"/>
              </a:ext>
            </a:extLst>
          </p:cNvPr>
          <p:cNvSpPr txBox="1"/>
          <p:nvPr/>
        </p:nvSpPr>
        <p:spPr>
          <a:xfrm>
            <a:off x="1481326" y="2590613"/>
            <a:ext cx="1296144" cy="602216"/>
          </a:xfrm>
          <a:prstGeom prst="rect">
            <a:avLst/>
          </a:prstGeom>
          <a:solidFill>
            <a:srgbClr val="01579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результате усадки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BD30E4-DA2F-964D-A4AE-E1BC0FFFFBC9}"/>
              </a:ext>
            </a:extLst>
          </p:cNvPr>
          <p:cNvSpPr txBox="1"/>
          <p:nvPr/>
        </p:nvSpPr>
        <p:spPr>
          <a:xfrm>
            <a:off x="3353835" y="3285379"/>
            <a:ext cx="2591999" cy="608748"/>
          </a:xfrm>
          <a:prstGeom prst="rect">
            <a:avLst/>
          </a:prstGeom>
          <a:solidFill>
            <a:srgbClr val="01579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Сдерживание тепловой динамики в раннем возрасте 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C7E694A-55FE-A342-AA48-9EE8672F05CD}"/>
              </a:ext>
            </a:extLst>
          </p:cNvPr>
          <p:cNvSpPr txBox="1"/>
          <p:nvPr/>
        </p:nvSpPr>
        <p:spPr>
          <a:xfrm>
            <a:off x="6629898" y="2590613"/>
            <a:ext cx="1706816" cy="8607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результате коррозии стальной арматуры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DE59FEB-033B-1342-925B-6FE9DF810078}"/>
              </a:ext>
            </a:extLst>
          </p:cNvPr>
          <p:cNvSpPr txBox="1"/>
          <p:nvPr/>
        </p:nvSpPr>
        <p:spPr>
          <a:xfrm>
            <a:off x="8430098" y="2590613"/>
            <a:ext cx="2009302" cy="8607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результате химических процессов внутри бетона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67DFDF-4D23-324C-AA67-3EB86C26E52D}"/>
              </a:ext>
            </a:extLst>
          </p:cNvPr>
          <p:cNvSpPr txBox="1"/>
          <p:nvPr/>
        </p:nvSpPr>
        <p:spPr>
          <a:xfrm>
            <a:off x="1481326" y="3598725"/>
            <a:ext cx="1296144" cy="307777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Пласт. осадка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0E6F002-DA00-2641-B16E-96F41D733BC0}"/>
              </a:ext>
            </a:extLst>
          </p:cNvPr>
          <p:cNvSpPr txBox="1"/>
          <p:nvPr/>
        </p:nvSpPr>
        <p:spPr>
          <a:xfrm>
            <a:off x="1481326" y="4192597"/>
            <a:ext cx="1296144" cy="307777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Пласт. усадка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D14DFC-9AED-854C-9438-435B79F8361E}"/>
              </a:ext>
            </a:extLst>
          </p:cNvPr>
          <p:cNvSpPr txBox="1"/>
          <p:nvPr/>
        </p:nvSpPr>
        <p:spPr>
          <a:xfrm>
            <a:off x="1481326" y="4786469"/>
            <a:ext cx="1296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Усадка при высыхании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F98D433-666B-9445-BB90-88F1B32846B8}"/>
              </a:ext>
            </a:extLst>
          </p:cNvPr>
          <p:cNvSpPr txBox="1"/>
          <p:nvPr/>
        </p:nvSpPr>
        <p:spPr>
          <a:xfrm>
            <a:off x="1481326" y="5595785"/>
            <a:ext cx="1296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Аутогенная усадка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9A2D14C-1179-9C4F-9706-476EBDE64DAD}"/>
              </a:ext>
            </a:extLst>
          </p:cNvPr>
          <p:cNvSpPr txBox="1"/>
          <p:nvPr/>
        </p:nvSpPr>
        <p:spPr>
          <a:xfrm>
            <a:off x="3173514" y="4724439"/>
            <a:ext cx="1188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Сдерживание</a:t>
            </a:r>
            <a:r>
              <a:rPr lang="en-AU" sz="1400" b="1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по кромке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CB6FA3-3BE8-1D48-A2D5-1B4543CF255E}"/>
              </a:ext>
            </a:extLst>
          </p:cNvPr>
          <p:cNvSpPr txBox="1"/>
          <p:nvPr/>
        </p:nvSpPr>
        <p:spPr>
          <a:xfrm>
            <a:off x="3173514" y="5339109"/>
            <a:ext cx="1188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Сдерживание</a:t>
            </a:r>
            <a:r>
              <a:rPr lang="en-AU" sz="1400" b="1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по краю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D0A712F-9731-BE46-85F3-5EB354A2245D}"/>
              </a:ext>
            </a:extLst>
          </p:cNvPr>
          <p:cNvSpPr txBox="1"/>
          <p:nvPr/>
        </p:nvSpPr>
        <p:spPr>
          <a:xfrm>
            <a:off x="3173514" y="5953780"/>
            <a:ext cx="1188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Внутреннее сдерживание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D87ED85-CB43-3049-8986-8BD939632DF2}"/>
              </a:ext>
            </a:extLst>
          </p:cNvPr>
          <p:cNvSpPr txBox="1"/>
          <p:nvPr/>
        </p:nvSpPr>
        <p:spPr>
          <a:xfrm>
            <a:off x="6835234" y="3814748"/>
            <a:ext cx="1296000" cy="48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1" rtlCol="0" anchor="ctr">
            <a:no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Карбонизации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4CF9897-DE3E-9147-B821-34A0E3117E0E}"/>
              </a:ext>
            </a:extLst>
          </p:cNvPr>
          <p:cNvSpPr txBox="1"/>
          <p:nvPr/>
        </p:nvSpPr>
        <p:spPr>
          <a:xfrm>
            <a:off x="6835234" y="4659681"/>
            <a:ext cx="1296000" cy="6768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Хлоридная </a:t>
            </a: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ингрессия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6107972-A5D9-A34C-B955-D05D9FECC67A}"/>
              </a:ext>
            </a:extLst>
          </p:cNvPr>
          <p:cNvSpPr txBox="1"/>
          <p:nvPr/>
        </p:nvSpPr>
        <p:spPr>
          <a:xfrm>
            <a:off x="8534649" y="3814749"/>
            <a:ext cx="1800200" cy="4837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ctr" defTabSz="914400">
              <a:lnSpc>
                <a:spcPct val="90000"/>
              </a:lnSpc>
              <a:spcBef>
                <a:spcPct val="20000"/>
              </a:spcBef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Щелочно-силикатная реактивность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931AAD0-8556-D541-AEE5-741BE95AE541}"/>
              </a:ext>
            </a:extLst>
          </p:cNvPr>
          <p:cNvSpPr txBox="1"/>
          <p:nvPr/>
        </p:nvSpPr>
        <p:spPr>
          <a:xfrm>
            <a:off x="8534649" y="4699179"/>
            <a:ext cx="1800200" cy="67762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ctr" defTabSz="914400">
              <a:lnSpc>
                <a:spcPct val="90000"/>
              </a:lnSpc>
              <a:spcBef>
                <a:spcPct val="20000"/>
              </a:spcBef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Позднее формирование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эттрингита</a:t>
            </a:r>
            <a:r>
              <a:rPr lang="en-A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/>
                <a:cs typeface="Arial Narrow"/>
              </a:rPr>
              <a:t> 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/>
              <a:cs typeface="Arial Narrow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4BBD1C4-B8FC-F44B-A71C-63351BA2AB31}"/>
              </a:ext>
            </a:extLst>
          </p:cNvPr>
          <p:cNvSpPr txBox="1"/>
          <p:nvPr/>
        </p:nvSpPr>
        <p:spPr>
          <a:xfrm>
            <a:off x="3353546" y="2590613"/>
            <a:ext cx="2592288" cy="602216"/>
          </a:xfrm>
          <a:prstGeom prst="rect">
            <a:avLst/>
          </a:prstGeom>
          <a:solidFill>
            <a:srgbClr val="01579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результате изменения температуры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3F3A12-E639-6D4D-B6E4-8AC903E4FEF3}"/>
              </a:ext>
            </a:extLst>
          </p:cNvPr>
          <p:cNvSpPr txBox="1"/>
          <p:nvPr/>
        </p:nvSpPr>
        <p:spPr>
          <a:xfrm>
            <a:off x="3191522" y="4030773"/>
            <a:ext cx="1152128" cy="602216"/>
          </a:xfrm>
          <a:prstGeom prst="rect">
            <a:avLst/>
          </a:prstGeom>
          <a:solidFill>
            <a:srgbClr val="01579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раннем возрасте 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0AD9F13-A0A8-DF44-9DAB-695392F871EA}"/>
              </a:ext>
            </a:extLst>
          </p:cNvPr>
          <p:cNvSpPr txBox="1"/>
          <p:nvPr/>
        </p:nvSpPr>
        <p:spPr>
          <a:xfrm>
            <a:off x="4919714" y="4030773"/>
            <a:ext cx="1152128" cy="602216"/>
          </a:xfrm>
          <a:prstGeom prst="rect">
            <a:avLst/>
          </a:prstGeom>
          <a:solidFill>
            <a:srgbClr val="01579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400">
              <a:lnSpc>
                <a:spcPct val="120000"/>
              </a:lnSpc>
            </a:pPr>
            <a:r>
              <a:rPr lang="ru-RU" sz="1400" b="1" dirty="0">
                <a:solidFill>
                  <a:prstClr val="white"/>
                </a:solidFill>
                <a:latin typeface="Calibri"/>
              </a:rPr>
              <a:t>В зрелом возрасте </a:t>
            </a:r>
            <a:endParaRPr lang="en-US" sz="14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776A0D-6655-AC4C-BA45-64B833008095}"/>
              </a:ext>
            </a:extLst>
          </p:cNvPr>
          <p:cNvSpPr txBox="1"/>
          <p:nvPr/>
        </p:nvSpPr>
        <p:spPr>
          <a:xfrm>
            <a:off x="4901706" y="4750853"/>
            <a:ext cx="1188144" cy="523220"/>
          </a:xfrm>
          <a:prstGeom prst="rect">
            <a:avLst/>
          </a:prstGeom>
          <a:solidFill>
            <a:srgbClr val="FF7E7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Внутреннее сдерживание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93529C05-B206-7044-907A-4ED236BCC500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A4F9DCB-1760-0C43-B6E4-8EAF5E9658A9}"/>
              </a:ext>
            </a:extLst>
          </p:cNvPr>
          <p:cNvSpPr txBox="1"/>
          <p:nvPr/>
        </p:nvSpPr>
        <p:spPr>
          <a:xfrm>
            <a:off x="381000" y="1286188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Классификация</a:t>
            </a:r>
            <a:endParaRPr lang="en-US" sz="2000" b="1" i="1" dirty="0">
              <a:latin typeface="Candara"/>
            </a:endParaRPr>
          </a:p>
        </p:txBody>
      </p:sp>
      <p:pic>
        <p:nvPicPr>
          <p:cNvPr id="25" name="Picture 24" descr="cbe_icon.png">
            <a:extLst>
              <a:ext uri="{FF2B5EF4-FFF2-40B4-BE49-F238E27FC236}">
                <a16:creationId xmlns:a16="http://schemas.microsoft.com/office/drawing/2014/main" xmlns="" id="{187BE555-D0F3-284F-A06A-98CDB59BA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120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E29481C-35C0-F74C-87C9-5D6BDF4B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8659B2D-4EB5-B449-B3A4-7E0B5171955A}"/>
              </a:ext>
            </a:extLst>
          </p:cNvPr>
          <p:cNvSpPr txBox="1"/>
          <p:nvPr/>
        </p:nvSpPr>
        <p:spPr>
          <a:xfrm>
            <a:off x="1206737" y="2738804"/>
            <a:ext cx="992088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До твердения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7B41899-236A-9C41-A295-6EF3366DB338}"/>
              </a:ext>
            </a:extLst>
          </p:cNvPr>
          <p:cNvSpPr txBox="1"/>
          <p:nvPr/>
        </p:nvSpPr>
        <p:spPr>
          <a:xfrm>
            <a:off x="1206737" y="5111184"/>
            <a:ext cx="997200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Arial Narrow"/>
                <a:cs typeface="Arial Narrow"/>
              </a:rPr>
              <a:t>После твердения</a:t>
            </a:r>
            <a:endParaRPr lang="en-US" sz="14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61507B0-4C90-0B45-B6DE-49EC8EAD47DD}"/>
              </a:ext>
            </a:extLst>
          </p:cNvPr>
          <p:cNvSpPr txBox="1"/>
          <p:nvPr/>
        </p:nvSpPr>
        <p:spPr>
          <a:xfrm>
            <a:off x="92253" y="3908378"/>
            <a:ext cx="831540" cy="5847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600" b="1" dirty="0">
                <a:solidFill>
                  <a:schemeClr val="bg1"/>
                </a:solidFill>
                <a:latin typeface="Arial Narrow"/>
                <a:cs typeface="Arial Narrow"/>
              </a:rPr>
              <a:t>Типы трещин</a:t>
            </a:r>
            <a:endParaRPr lang="en-US" sz="16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xmlns="" id="{65F48808-BA53-C14C-87FE-A096A13F0862}"/>
              </a:ext>
            </a:extLst>
          </p:cNvPr>
          <p:cNvCxnSpPr>
            <a:cxnSpLocks/>
          </p:cNvCxnSpPr>
          <p:nvPr/>
        </p:nvCxnSpPr>
        <p:spPr bwMode="auto">
          <a:xfrm>
            <a:off x="1057799" y="2987389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xmlns="" id="{C2A095EA-8DA8-C246-ABEA-FD1C3E240B28}"/>
              </a:ext>
            </a:extLst>
          </p:cNvPr>
          <p:cNvCxnSpPr>
            <a:cxnSpLocks/>
          </p:cNvCxnSpPr>
          <p:nvPr/>
        </p:nvCxnSpPr>
        <p:spPr bwMode="auto">
          <a:xfrm flipV="1">
            <a:off x="1057799" y="2981692"/>
            <a:ext cx="0" cy="241200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xmlns="" id="{154C9C19-ED04-2645-9913-AA7DA47E47E3}"/>
              </a:ext>
            </a:extLst>
          </p:cNvPr>
          <p:cNvCxnSpPr>
            <a:cxnSpLocks/>
          </p:cNvCxnSpPr>
          <p:nvPr/>
        </p:nvCxnSpPr>
        <p:spPr bwMode="auto">
          <a:xfrm>
            <a:off x="1057799" y="5381138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xmlns="" id="{4A78E3B3-E761-9941-95DD-26C74E3DC215}"/>
              </a:ext>
            </a:extLst>
          </p:cNvPr>
          <p:cNvCxnSpPr>
            <a:cxnSpLocks/>
          </p:cNvCxnSpPr>
          <p:nvPr/>
        </p:nvCxnSpPr>
        <p:spPr bwMode="auto">
          <a:xfrm>
            <a:off x="909949" y="4200868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F547BD58-94FC-D944-899A-6C8CCE63813C}"/>
              </a:ext>
            </a:extLst>
          </p:cNvPr>
          <p:cNvSpPr txBox="1"/>
          <p:nvPr/>
        </p:nvSpPr>
        <p:spPr>
          <a:xfrm>
            <a:off x="2503153" y="1969256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Строительные смещения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0C4C25FD-788A-184E-911C-06EE6F3622D8}"/>
              </a:ext>
            </a:extLst>
          </p:cNvPr>
          <p:cNvSpPr txBox="1"/>
          <p:nvPr/>
        </p:nvSpPr>
        <p:spPr>
          <a:xfrm>
            <a:off x="2508450" y="2727229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Пластические деформации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CDC5A2B-8CC0-8C46-98AC-7E76F58A9687}"/>
              </a:ext>
            </a:extLst>
          </p:cNvPr>
          <p:cNvSpPr txBox="1"/>
          <p:nvPr/>
        </p:nvSpPr>
        <p:spPr>
          <a:xfrm>
            <a:off x="2508450" y="3439862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Повреждение морозом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B508ACFA-1E9F-3048-92F5-8FB8085AF625}"/>
              </a:ext>
            </a:extLst>
          </p:cNvPr>
          <p:cNvSpPr txBox="1"/>
          <p:nvPr/>
        </p:nvSpPr>
        <p:spPr>
          <a:xfrm>
            <a:off x="2514253" y="4327429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Объёмная нестабильность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76C3CA2F-59B3-1341-BA23-42BF7AD24F0E}"/>
              </a:ext>
            </a:extLst>
          </p:cNvPr>
          <p:cNvSpPr txBox="1"/>
          <p:nvPr/>
        </p:nvSpPr>
        <p:spPr>
          <a:xfrm>
            <a:off x="2519550" y="5099609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Проектные/Строительные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C43D9BB3-017F-D748-B059-E82A99BCD5CC}"/>
              </a:ext>
            </a:extLst>
          </p:cNvPr>
          <p:cNvSpPr txBox="1"/>
          <p:nvPr/>
        </p:nvSpPr>
        <p:spPr>
          <a:xfrm>
            <a:off x="2519550" y="5798035"/>
            <a:ext cx="129306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300" dirty="0">
                <a:solidFill>
                  <a:prstClr val="black"/>
                </a:solidFill>
                <a:latin typeface="Arial Narrow"/>
                <a:cs typeface="Arial Narrow"/>
              </a:rPr>
              <a:t>Физико-химические</a:t>
            </a:r>
            <a:endParaRPr lang="en-US" sz="13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xmlns="" id="{0A717B19-DF0A-6A46-AE85-EE0E57A81F14}"/>
              </a:ext>
            </a:extLst>
          </p:cNvPr>
          <p:cNvCxnSpPr>
            <a:cxnSpLocks/>
          </p:cNvCxnSpPr>
          <p:nvPr/>
        </p:nvCxnSpPr>
        <p:spPr bwMode="auto">
          <a:xfrm>
            <a:off x="2347103" y="2236014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C18FD17A-395C-CD4B-9230-7312B8B702CD}"/>
              </a:ext>
            </a:extLst>
          </p:cNvPr>
          <p:cNvCxnSpPr>
            <a:cxnSpLocks/>
          </p:cNvCxnSpPr>
          <p:nvPr/>
        </p:nvCxnSpPr>
        <p:spPr bwMode="auto">
          <a:xfrm flipV="1">
            <a:off x="2347103" y="2239179"/>
            <a:ext cx="0" cy="144000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39B4266D-74F3-9249-BFCB-CEF982CE7628}"/>
              </a:ext>
            </a:extLst>
          </p:cNvPr>
          <p:cNvCxnSpPr>
            <a:cxnSpLocks/>
          </p:cNvCxnSpPr>
          <p:nvPr/>
        </p:nvCxnSpPr>
        <p:spPr bwMode="auto">
          <a:xfrm>
            <a:off x="2199253" y="2973343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5F83DD89-639F-234C-968E-E14ADD04B589}"/>
              </a:ext>
            </a:extLst>
          </p:cNvPr>
          <p:cNvCxnSpPr>
            <a:cxnSpLocks/>
          </p:cNvCxnSpPr>
          <p:nvPr/>
        </p:nvCxnSpPr>
        <p:spPr bwMode="auto">
          <a:xfrm>
            <a:off x="2347103" y="2973343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066BD4A8-355B-4447-A853-741E8C2C4CB4}"/>
              </a:ext>
            </a:extLst>
          </p:cNvPr>
          <p:cNvCxnSpPr>
            <a:cxnSpLocks/>
          </p:cNvCxnSpPr>
          <p:nvPr/>
        </p:nvCxnSpPr>
        <p:spPr bwMode="auto">
          <a:xfrm>
            <a:off x="2347103" y="3676354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6152CCAC-2F13-884D-8993-88BE63F844F5}"/>
              </a:ext>
            </a:extLst>
          </p:cNvPr>
          <p:cNvCxnSpPr>
            <a:cxnSpLocks/>
          </p:cNvCxnSpPr>
          <p:nvPr/>
        </p:nvCxnSpPr>
        <p:spPr bwMode="auto">
          <a:xfrm>
            <a:off x="2350553" y="4625289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xmlns="" id="{56A12BD3-D549-A94A-A97A-616B4C2F0D79}"/>
              </a:ext>
            </a:extLst>
          </p:cNvPr>
          <p:cNvCxnSpPr>
            <a:cxnSpLocks/>
          </p:cNvCxnSpPr>
          <p:nvPr/>
        </p:nvCxnSpPr>
        <p:spPr bwMode="auto">
          <a:xfrm flipV="1">
            <a:off x="2350553" y="4628454"/>
            <a:ext cx="0" cy="144000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57D7F555-5BA6-054C-8205-2D615EE7AB2C}"/>
              </a:ext>
            </a:extLst>
          </p:cNvPr>
          <p:cNvCxnSpPr>
            <a:cxnSpLocks/>
          </p:cNvCxnSpPr>
          <p:nvPr/>
        </p:nvCxnSpPr>
        <p:spPr bwMode="auto">
          <a:xfrm>
            <a:off x="2202703" y="5362618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49D257B2-C386-6D46-9B6D-5DBE3DE2D1F0}"/>
              </a:ext>
            </a:extLst>
          </p:cNvPr>
          <p:cNvCxnSpPr>
            <a:cxnSpLocks/>
          </p:cNvCxnSpPr>
          <p:nvPr/>
        </p:nvCxnSpPr>
        <p:spPr bwMode="auto">
          <a:xfrm>
            <a:off x="2350553" y="5362618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xmlns="" id="{4565011B-BD1E-1D44-936E-4BECC6E132CB}"/>
              </a:ext>
            </a:extLst>
          </p:cNvPr>
          <p:cNvCxnSpPr>
            <a:cxnSpLocks/>
          </p:cNvCxnSpPr>
          <p:nvPr/>
        </p:nvCxnSpPr>
        <p:spPr bwMode="auto">
          <a:xfrm>
            <a:off x="2350553" y="6065629"/>
            <a:ext cx="144000" cy="0"/>
          </a:xfrm>
          <a:prstGeom prst="line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9F4E9EB-CCB9-4D4F-8B8E-86FF4BE4F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372133"/>
              </p:ext>
            </p:extLst>
          </p:nvPr>
        </p:nvGraphicFramePr>
        <p:xfrm>
          <a:off x="4070275" y="1793924"/>
          <a:ext cx="1720921" cy="201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0921">
                  <a:extLst>
                    <a:ext uri="{9D8B030D-6E8A-4147-A177-3AD203B41FA5}">
                      <a16:colId xmlns:a16="http://schemas.microsoft.com/office/drawing/2014/main" xmlns="" val="2634305477"/>
                    </a:ext>
                  </a:extLst>
                </a:gridCol>
              </a:tblGrid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Смещения опалубки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5709240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Смещения грунта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2403154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Пластическая осадка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0877105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Пластическая усадка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4966116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Аутогенная усадка</a:t>
                      </a:r>
                      <a:endParaRPr lang="en-US" sz="1200" kern="1200" dirty="0">
                        <a:solidFill>
                          <a:prstClr val="black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3495949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Повреждения от преждевременного замораживания</a:t>
                      </a:r>
                      <a:endParaRPr lang="en-US" sz="1200" kern="1200" dirty="0">
                        <a:solidFill>
                          <a:prstClr val="black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179780"/>
                  </a:ext>
                </a:extLst>
              </a:tr>
            </a:tbl>
          </a:graphicData>
        </a:graphic>
      </p:graphicFrame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xmlns="" id="{C77F75E5-0714-E44C-A675-B20856B5B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603693"/>
              </p:ext>
            </p:extLst>
          </p:nvPr>
        </p:nvGraphicFramePr>
        <p:xfrm>
          <a:off x="4070276" y="4079924"/>
          <a:ext cx="1720924" cy="265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0924">
                  <a:extLst>
                    <a:ext uri="{9D8B030D-6E8A-4147-A177-3AD203B41FA5}">
                      <a16:colId xmlns:a16="http://schemas.microsoft.com/office/drawing/2014/main" xmlns="" val="2634305477"/>
                    </a:ext>
                  </a:extLst>
                </a:gridCol>
              </a:tblGrid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Усадка высыхания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5709240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Изменение температуры</a:t>
                      </a:r>
                      <a:endParaRPr lang="en-US" sz="1200" kern="1200" dirty="0">
                        <a:solidFill>
                          <a:prstClr val="black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2403154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Ползучесть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0877105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Случайная перегрузка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4966116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Проектные нагрузки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63495949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Усталость</a:t>
                      </a:r>
                      <a:endParaRPr lang="en-US" sz="1200" kern="1200" dirty="0">
                        <a:solidFill>
                          <a:prstClr val="black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179780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ЩСР</a:t>
                      </a:r>
                      <a:r>
                        <a:rPr lang="en-A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ЗФЭ</a:t>
                      </a:r>
                      <a:r>
                        <a:rPr lang="en-A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4627588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Коррозия арматуры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5886034"/>
                  </a:ext>
                </a:extLst>
              </a:tr>
              <a:tr h="259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prstClr val="black"/>
                          </a:solidFill>
                          <a:latin typeface="Arial Narrow"/>
                          <a:cs typeface="Arial Narrow"/>
                        </a:rPr>
                        <a:t>Замораживание и оттаивание</a:t>
                      </a:r>
                      <a:endParaRPr lang="en-US" sz="1200" dirty="0">
                        <a:solidFill>
                          <a:prstClr val="black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6321446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B5AC30-A667-A142-9FE6-351D10374902}"/>
              </a:ext>
            </a:extLst>
          </p:cNvPr>
          <p:cNvSpPr txBox="1"/>
          <p:nvPr/>
        </p:nvSpPr>
        <p:spPr>
          <a:xfrm>
            <a:off x="-19839" y="6400800"/>
            <a:ext cx="28392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* - </a:t>
            </a:r>
            <a:r>
              <a:rPr lang="ru-RU" sz="11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Щелочно-Силикатная Реактивность</a:t>
            </a:r>
            <a:endParaRPr lang="en-US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** - </a:t>
            </a:r>
            <a:r>
              <a:rPr lang="ru-RU" sz="11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Задержка Формирования </a:t>
            </a:r>
            <a:r>
              <a:rPr lang="ru-RU" sz="11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Эттрингита</a:t>
            </a:r>
            <a:endParaRPr lang="en-US" sz="1100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F97685C-FFD4-F34C-AB91-CA3D41E5C63B}"/>
              </a:ext>
            </a:extLst>
          </p:cNvPr>
          <p:cNvCxnSpPr>
            <a:stCxn id="70" idx="3"/>
          </p:cNvCxnSpPr>
          <p:nvPr/>
        </p:nvCxnSpPr>
        <p:spPr>
          <a:xfrm flipV="1">
            <a:off x="3796220" y="1905000"/>
            <a:ext cx="257659" cy="31047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8041232F-7344-F14B-89D5-286BD18BA5E3}"/>
              </a:ext>
            </a:extLst>
          </p:cNvPr>
          <p:cNvCxnSpPr>
            <a:cxnSpLocks/>
            <a:stCxn id="70" idx="3"/>
          </p:cNvCxnSpPr>
          <p:nvPr/>
        </p:nvCxnSpPr>
        <p:spPr>
          <a:xfrm>
            <a:off x="3796220" y="2215478"/>
            <a:ext cx="26875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4B4F00CA-9360-DD41-8DD9-CDC1994590A2}"/>
              </a:ext>
            </a:extLst>
          </p:cNvPr>
          <p:cNvCxnSpPr>
            <a:cxnSpLocks/>
          </p:cNvCxnSpPr>
          <p:nvPr/>
        </p:nvCxnSpPr>
        <p:spPr>
          <a:xfrm flipV="1">
            <a:off x="3790773" y="2479357"/>
            <a:ext cx="257658" cy="49244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CE4EF536-75AE-1C40-9C97-F2DFF08D19E2}"/>
              </a:ext>
            </a:extLst>
          </p:cNvPr>
          <p:cNvCxnSpPr>
            <a:cxnSpLocks/>
            <a:stCxn id="71" idx="3"/>
            <a:endCxn id="3" idx="1"/>
          </p:cNvCxnSpPr>
          <p:nvPr/>
        </p:nvCxnSpPr>
        <p:spPr>
          <a:xfrm flipV="1">
            <a:off x="3801517" y="2799764"/>
            <a:ext cx="268758" cy="1736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xmlns="" id="{41F0AD25-C28A-FD43-984B-E1314A8B996A}"/>
              </a:ext>
            </a:extLst>
          </p:cNvPr>
          <p:cNvCxnSpPr>
            <a:cxnSpLocks/>
            <a:stCxn id="71" idx="3"/>
          </p:cNvCxnSpPr>
          <p:nvPr/>
        </p:nvCxnSpPr>
        <p:spPr>
          <a:xfrm>
            <a:off x="3801517" y="2973451"/>
            <a:ext cx="246914" cy="1393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xmlns="" id="{406053DB-5E0F-BB4B-BC9A-9606E1EFD7F4}"/>
              </a:ext>
            </a:extLst>
          </p:cNvPr>
          <p:cNvCxnSpPr>
            <a:cxnSpLocks/>
            <a:stCxn id="72" idx="3"/>
          </p:cNvCxnSpPr>
          <p:nvPr/>
        </p:nvCxnSpPr>
        <p:spPr>
          <a:xfrm flipV="1">
            <a:off x="3801517" y="3387676"/>
            <a:ext cx="263461" cy="29840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xmlns="" id="{D311058C-005B-9944-99A3-AEC458131FBF}"/>
              </a:ext>
            </a:extLst>
          </p:cNvPr>
          <p:cNvCxnSpPr>
            <a:cxnSpLocks/>
          </p:cNvCxnSpPr>
          <p:nvPr/>
        </p:nvCxnSpPr>
        <p:spPr>
          <a:xfrm flipV="1">
            <a:off x="3814733" y="4227158"/>
            <a:ext cx="233698" cy="37289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xmlns="" id="{D210599D-67C7-5A48-8681-36EC09E447B2}"/>
              </a:ext>
            </a:extLst>
          </p:cNvPr>
          <p:cNvCxnSpPr>
            <a:cxnSpLocks/>
          </p:cNvCxnSpPr>
          <p:nvPr/>
        </p:nvCxnSpPr>
        <p:spPr>
          <a:xfrm flipV="1">
            <a:off x="3807320" y="4512817"/>
            <a:ext cx="257658" cy="8049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xmlns="" id="{B3E64F5F-3902-5E40-9179-236D588215F0}"/>
              </a:ext>
            </a:extLst>
          </p:cNvPr>
          <p:cNvCxnSpPr>
            <a:cxnSpLocks/>
            <a:stCxn id="73" idx="3"/>
          </p:cNvCxnSpPr>
          <p:nvPr/>
        </p:nvCxnSpPr>
        <p:spPr>
          <a:xfrm>
            <a:off x="3807320" y="4573651"/>
            <a:ext cx="262955" cy="20380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xmlns="" id="{F5B3F9D9-CD9B-0143-BE56-A3785982B351}"/>
              </a:ext>
            </a:extLst>
          </p:cNvPr>
          <p:cNvCxnSpPr>
            <a:cxnSpLocks/>
          </p:cNvCxnSpPr>
          <p:nvPr/>
        </p:nvCxnSpPr>
        <p:spPr>
          <a:xfrm flipV="1">
            <a:off x="3817413" y="5022132"/>
            <a:ext cx="233698" cy="37289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xmlns="" id="{5F315BAD-7DD9-5748-9AEE-4B6CA2D9A594}"/>
              </a:ext>
            </a:extLst>
          </p:cNvPr>
          <p:cNvCxnSpPr>
            <a:cxnSpLocks/>
          </p:cNvCxnSpPr>
          <p:nvPr/>
        </p:nvCxnSpPr>
        <p:spPr>
          <a:xfrm flipV="1">
            <a:off x="3810000" y="5307791"/>
            <a:ext cx="257658" cy="8049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xmlns="" id="{70B0ED86-C473-504B-A522-53F1818800FE}"/>
              </a:ext>
            </a:extLst>
          </p:cNvPr>
          <p:cNvCxnSpPr>
            <a:cxnSpLocks/>
          </p:cNvCxnSpPr>
          <p:nvPr/>
        </p:nvCxnSpPr>
        <p:spPr>
          <a:xfrm>
            <a:off x="3810000" y="5368625"/>
            <a:ext cx="262955" cy="20380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xmlns="" id="{0191222A-4383-1942-9E28-425A01FC5B29}"/>
              </a:ext>
            </a:extLst>
          </p:cNvPr>
          <p:cNvCxnSpPr>
            <a:cxnSpLocks/>
          </p:cNvCxnSpPr>
          <p:nvPr/>
        </p:nvCxnSpPr>
        <p:spPr>
          <a:xfrm flipV="1">
            <a:off x="3817413" y="5882945"/>
            <a:ext cx="221187" cy="20494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xmlns="" id="{43CDBBBC-504E-334C-9554-AB503FFAD997}"/>
              </a:ext>
            </a:extLst>
          </p:cNvPr>
          <p:cNvCxnSpPr>
            <a:cxnSpLocks/>
          </p:cNvCxnSpPr>
          <p:nvPr/>
        </p:nvCxnSpPr>
        <p:spPr>
          <a:xfrm>
            <a:off x="3810000" y="6081157"/>
            <a:ext cx="262955" cy="7517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xmlns="" id="{E6F6803D-2FE6-CC48-9FAA-98BAE17DF861}"/>
              </a:ext>
            </a:extLst>
          </p:cNvPr>
          <p:cNvCxnSpPr>
            <a:cxnSpLocks/>
          </p:cNvCxnSpPr>
          <p:nvPr/>
        </p:nvCxnSpPr>
        <p:spPr>
          <a:xfrm>
            <a:off x="3810000" y="6061493"/>
            <a:ext cx="262955" cy="50784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115">
            <a:extLst>
              <a:ext uri="{FF2B5EF4-FFF2-40B4-BE49-F238E27FC236}">
                <a16:creationId xmlns:a16="http://schemas.microsoft.com/office/drawing/2014/main" xmlns="" id="{6CFD71C2-8D4B-9A4B-90C2-55629D66A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242" y="1901909"/>
            <a:ext cx="5577523" cy="4270291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C6FC8D5-B991-6A42-83F3-07120A7CC01D}"/>
              </a:ext>
            </a:extLst>
          </p:cNvPr>
          <p:cNvSpPr txBox="1"/>
          <p:nvPr/>
        </p:nvSpPr>
        <p:spPr>
          <a:xfrm>
            <a:off x="381000" y="1286188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Классификация</a:t>
            </a:r>
            <a:endParaRPr lang="en-US" sz="2000" b="1" i="1" dirty="0">
              <a:latin typeface="Candara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xmlns="" id="{103A8500-6620-5444-90E6-826FA5ECCA90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48" name="Picture 47" descr="cbe_icon.png">
            <a:extLst>
              <a:ext uri="{FF2B5EF4-FFF2-40B4-BE49-F238E27FC236}">
                <a16:creationId xmlns:a16="http://schemas.microsoft.com/office/drawing/2014/main" xmlns="" id="{976ACA81-8CDE-B54C-AF7D-E2A8FE1514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10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E29481C-35C0-F74C-87C9-5D6BDF4B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xmlns="" id="{6CFD71C2-8D4B-9A4B-90C2-55629D66A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62245"/>
            <a:ext cx="5577523" cy="4270291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E5C2B3DE-5942-8B42-92B2-20FF3AB9A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06930"/>
              </p:ext>
            </p:extLst>
          </p:nvPr>
        </p:nvGraphicFramePr>
        <p:xfrm>
          <a:off x="6595618" y="1513840"/>
          <a:ext cx="5308274" cy="4658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0267">
                  <a:extLst>
                    <a:ext uri="{9D8B030D-6E8A-4147-A177-3AD203B41FA5}">
                      <a16:colId xmlns:a16="http://schemas.microsoft.com/office/drawing/2014/main" xmlns="" val="33244526"/>
                    </a:ext>
                  </a:extLst>
                </a:gridCol>
                <a:gridCol w="4428007">
                  <a:extLst>
                    <a:ext uri="{9D8B030D-6E8A-4147-A177-3AD203B41FA5}">
                      <a16:colId xmlns:a16="http://schemas.microsoft.com/office/drawing/2014/main" xmlns="" val="4251061342"/>
                    </a:ext>
                  </a:extLst>
                </a:gridCol>
              </a:tblGrid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A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осадка. Над арматурой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277735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B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осадка. </a:t>
                      </a:r>
                      <a:r>
                        <a:rPr lang="ru-RU" sz="1300" kern="1200" dirty="0" err="1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Сводообразование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1920243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C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осадка. Изменение глубины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5200432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усадка. Диагональные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816143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E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усадка. </a:t>
                      </a:r>
                      <a:r>
                        <a:rPr lang="en-A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Беспорядочные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6840657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F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Пластическая усадка. Над арматурой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823062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G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Тепловая динамика в раннем возрасте. Внешнее сдерживание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9747249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H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Тепловая динамика в раннем возрасте. Внутреннее сдерживание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7947433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I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Усадка высыхания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9971422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J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Волосные трещины.</a:t>
                      </a:r>
                      <a:r>
                        <a:rPr lang="en-A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Стены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218118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K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Волосные трещины. Плиты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1194058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L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Коррозия арматуры. </a:t>
                      </a:r>
                      <a:r>
                        <a:rPr lang="ru-RU" sz="1300" b="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Х</a:t>
                      </a:r>
                      <a:r>
                        <a:rPr lang="ru-RU" sz="1300" b="0" dirty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лоридная </a:t>
                      </a:r>
                      <a:r>
                        <a:rPr lang="ru-RU" sz="1300" b="0" dirty="0" err="1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ингрессия</a:t>
                      </a:r>
                      <a:endParaRPr lang="en-US" sz="1300" b="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1211583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M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Коррозия арматуры. Избыток  </a:t>
                      </a:r>
                      <a:r>
                        <a:rPr lang="en-A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CaCl</a:t>
                      </a:r>
                      <a:r>
                        <a:rPr lang="en-AU" sz="1300" kern="1200" baseline="-250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2</a:t>
                      </a:r>
                      <a:r>
                        <a:rPr lang="en-A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в бетоне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8162624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ndara" panose="020E0502030303020204" pitchFamily="34" charset="0"/>
                        </a:rPr>
                        <a:t>N</a:t>
                      </a: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Arial Narrow"/>
                          <a:ea typeface="+mn-ea"/>
                          <a:cs typeface="Arial Narrow"/>
                        </a:rPr>
                        <a:t>Щелочно-силикатная реактивность</a:t>
                      </a:r>
                      <a:endParaRPr lang="en-US" sz="1300" kern="1200" dirty="0">
                        <a:solidFill>
                          <a:schemeClr val="tx1"/>
                        </a:solidFill>
                        <a:latin typeface="Arial Narrow"/>
                        <a:ea typeface="+mn-ea"/>
                        <a:cs typeface="Arial Narrow"/>
                      </a:endParaRPr>
                    </a:p>
                  </a:txBody>
                  <a:tcPr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335245"/>
                  </a:ext>
                </a:extLst>
              </a:tr>
            </a:tbl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C44D600E-EE31-6543-9790-F05B36E61553}"/>
              </a:ext>
            </a:extLst>
          </p:cNvPr>
          <p:cNvCxnSpPr>
            <a:cxnSpLocks/>
          </p:cNvCxnSpPr>
          <p:nvPr/>
        </p:nvCxnSpPr>
        <p:spPr>
          <a:xfrm>
            <a:off x="2133600" y="2095620"/>
            <a:ext cx="685800" cy="19038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3520A627-FBC4-E74D-82EE-B382CD42DEA7}"/>
              </a:ext>
            </a:extLst>
          </p:cNvPr>
          <p:cNvCxnSpPr>
            <a:cxnSpLocks/>
          </p:cNvCxnSpPr>
          <p:nvPr/>
        </p:nvCxnSpPr>
        <p:spPr>
          <a:xfrm>
            <a:off x="1600200" y="2268415"/>
            <a:ext cx="685800" cy="19038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F4B8B856-BF93-AF4C-9072-BAED84A71737}"/>
              </a:ext>
            </a:extLst>
          </p:cNvPr>
          <p:cNvCxnSpPr>
            <a:cxnSpLocks/>
          </p:cNvCxnSpPr>
          <p:nvPr/>
        </p:nvCxnSpPr>
        <p:spPr>
          <a:xfrm flipH="1">
            <a:off x="3581400" y="3352800"/>
            <a:ext cx="564039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B73345D2-C406-F54B-8EDA-F805F6859060}"/>
              </a:ext>
            </a:extLst>
          </p:cNvPr>
          <p:cNvCxnSpPr>
            <a:cxnSpLocks/>
          </p:cNvCxnSpPr>
          <p:nvPr/>
        </p:nvCxnSpPr>
        <p:spPr>
          <a:xfrm flipH="1" flipV="1">
            <a:off x="3657600" y="5943601"/>
            <a:ext cx="487839" cy="46735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2F0FC4FD-F8FA-0344-91E2-3D9FC34B77E1}"/>
              </a:ext>
            </a:extLst>
          </p:cNvPr>
          <p:cNvSpPr>
            <a:spLocks noChangeAspect="1"/>
          </p:cNvSpPr>
          <p:nvPr/>
        </p:nvSpPr>
        <p:spPr>
          <a:xfrm>
            <a:off x="6861643" y="1527695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EFBEB99-EC05-564F-B171-36BA099B010B}"/>
              </a:ext>
            </a:extLst>
          </p:cNvPr>
          <p:cNvSpPr>
            <a:spLocks noChangeAspect="1"/>
          </p:cNvSpPr>
          <p:nvPr/>
        </p:nvSpPr>
        <p:spPr>
          <a:xfrm>
            <a:off x="6861643" y="1859462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B30545DA-E486-BC44-B67E-42E959C4CA69}"/>
              </a:ext>
            </a:extLst>
          </p:cNvPr>
          <p:cNvSpPr>
            <a:spLocks noChangeAspect="1"/>
          </p:cNvSpPr>
          <p:nvPr/>
        </p:nvSpPr>
        <p:spPr>
          <a:xfrm>
            <a:off x="6861643" y="2191229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EA2F2EAF-E74F-5141-8979-3871A8ED431D}"/>
              </a:ext>
            </a:extLst>
          </p:cNvPr>
          <p:cNvSpPr>
            <a:spLocks noChangeAspect="1"/>
          </p:cNvSpPr>
          <p:nvPr/>
        </p:nvSpPr>
        <p:spPr>
          <a:xfrm>
            <a:off x="6861643" y="2522996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04E0313E-0776-B24F-BF5D-80348A3C3CE2}"/>
              </a:ext>
            </a:extLst>
          </p:cNvPr>
          <p:cNvSpPr>
            <a:spLocks noChangeAspect="1"/>
          </p:cNvSpPr>
          <p:nvPr/>
        </p:nvSpPr>
        <p:spPr>
          <a:xfrm>
            <a:off x="6861643" y="2854763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DC72B04-AD08-8D46-883C-72E9C89CFC30}"/>
              </a:ext>
            </a:extLst>
          </p:cNvPr>
          <p:cNvSpPr>
            <a:spLocks noChangeAspect="1"/>
          </p:cNvSpPr>
          <p:nvPr/>
        </p:nvSpPr>
        <p:spPr>
          <a:xfrm>
            <a:off x="6861643" y="3186530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592A15B7-98FD-4549-AB9C-EBBCE636F696}"/>
              </a:ext>
            </a:extLst>
          </p:cNvPr>
          <p:cNvSpPr>
            <a:spLocks noChangeAspect="1"/>
          </p:cNvSpPr>
          <p:nvPr/>
        </p:nvSpPr>
        <p:spPr>
          <a:xfrm>
            <a:off x="6861643" y="3518297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FD63CB8-4B6B-0740-9432-E3CE121BFEBD}"/>
              </a:ext>
            </a:extLst>
          </p:cNvPr>
          <p:cNvSpPr>
            <a:spLocks noChangeAspect="1"/>
          </p:cNvSpPr>
          <p:nvPr/>
        </p:nvSpPr>
        <p:spPr>
          <a:xfrm>
            <a:off x="6861643" y="3850064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24656C63-E43E-6D47-A89D-2BB3F239427E}"/>
              </a:ext>
            </a:extLst>
          </p:cNvPr>
          <p:cNvSpPr>
            <a:spLocks noChangeAspect="1"/>
          </p:cNvSpPr>
          <p:nvPr/>
        </p:nvSpPr>
        <p:spPr>
          <a:xfrm>
            <a:off x="6861643" y="4181831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2C8583E6-E6DC-D84C-B4FE-FA95444286E3}"/>
              </a:ext>
            </a:extLst>
          </p:cNvPr>
          <p:cNvSpPr>
            <a:spLocks noChangeAspect="1"/>
          </p:cNvSpPr>
          <p:nvPr/>
        </p:nvSpPr>
        <p:spPr>
          <a:xfrm>
            <a:off x="6861643" y="4513598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BA624B74-2598-E843-9381-396421A9B703}"/>
              </a:ext>
            </a:extLst>
          </p:cNvPr>
          <p:cNvSpPr>
            <a:spLocks noChangeAspect="1"/>
          </p:cNvSpPr>
          <p:nvPr/>
        </p:nvSpPr>
        <p:spPr>
          <a:xfrm>
            <a:off x="6861643" y="4845365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560EFCF2-08D3-264A-AF08-CD13A55283D2}"/>
              </a:ext>
            </a:extLst>
          </p:cNvPr>
          <p:cNvSpPr>
            <a:spLocks noChangeAspect="1"/>
          </p:cNvSpPr>
          <p:nvPr/>
        </p:nvSpPr>
        <p:spPr>
          <a:xfrm>
            <a:off x="6861643" y="5177132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B7F29BE3-9AC0-3745-B709-63E4829280D4}"/>
              </a:ext>
            </a:extLst>
          </p:cNvPr>
          <p:cNvSpPr>
            <a:spLocks noChangeAspect="1"/>
          </p:cNvSpPr>
          <p:nvPr/>
        </p:nvSpPr>
        <p:spPr>
          <a:xfrm>
            <a:off x="6861643" y="5508899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F1C31002-0DE9-0C4C-BC03-FD5252C209A6}"/>
              </a:ext>
            </a:extLst>
          </p:cNvPr>
          <p:cNvSpPr>
            <a:spLocks noChangeAspect="1"/>
          </p:cNvSpPr>
          <p:nvPr/>
        </p:nvSpPr>
        <p:spPr>
          <a:xfrm>
            <a:off x="6861643" y="5840667"/>
            <a:ext cx="324000" cy="324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CEF69FDE-E79B-FA41-8DED-7C41940EFF14}"/>
              </a:ext>
            </a:extLst>
          </p:cNvPr>
          <p:cNvCxnSpPr>
            <a:cxnSpLocks/>
          </p:cNvCxnSpPr>
          <p:nvPr/>
        </p:nvCxnSpPr>
        <p:spPr>
          <a:xfrm>
            <a:off x="1055077" y="4191000"/>
            <a:ext cx="545123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177AA82D-A6BF-9D4E-B95B-95D8BE50A228}"/>
              </a:ext>
            </a:extLst>
          </p:cNvPr>
          <p:cNvCxnSpPr>
            <a:cxnSpLocks/>
          </p:cNvCxnSpPr>
          <p:nvPr/>
        </p:nvCxnSpPr>
        <p:spPr>
          <a:xfrm>
            <a:off x="288108" y="4819555"/>
            <a:ext cx="766969" cy="10836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95391538-83E2-9B44-B633-1B8A3FFAE2EC}"/>
              </a:ext>
            </a:extLst>
          </p:cNvPr>
          <p:cNvCxnSpPr>
            <a:cxnSpLocks/>
          </p:cNvCxnSpPr>
          <p:nvPr/>
        </p:nvCxnSpPr>
        <p:spPr>
          <a:xfrm flipH="1">
            <a:off x="2566555" y="4191000"/>
            <a:ext cx="405245" cy="25741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83855273-AF87-9447-8BD6-B2B879E4F28A}"/>
              </a:ext>
            </a:extLst>
          </p:cNvPr>
          <p:cNvCxnSpPr>
            <a:cxnSpLocks/>
          </p:cNvCxnSpPr>
          <p:nvPr/>
        </p:nvCxnSpPr>
        <p:spPr>
          <a:xfrm flipH="1">
            <a:off x="4806490" y="2591989"/>
            <a:ext cx="451310" cy="33176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xmlns="" id="{F8857F46-4ADD-4848-B902-29B181EA87F9}"/>
              </a:ext>
            </a:extLst>
          </p:cNvPr>
          <p:cNvCxnSpPr>
            <a:cxnSpLocks/>
          </p:cNvCxnSpPr>
          <p:nvPr/>
        </p:nvCxnSpPr>
        <p:spPr>
          <a:xfrm flipH="1">
            <a:off x="5625505" y="3441700"/>
            <a:ext cx="451310" cy="33176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7B0835D6-79E5-5A4D-9D95-10090CE3223D}"/>
              </a:ext>
            </a:extLst>
          </p:cNvPr>
          <p:cNvCxnSpPr>
            <a:cxnSpLocks/>
          </p:cNvCxnSpPr>
          <p:nvPr/>
        </p:nvCxnSpPr>
        <p:spPr>
          <a:xfrm flipH="1" flipV="1">
            <a:off x="5168600" y="4714733"/>
            <a:ext cx="431505" cy="33960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DA2865AF-1EC2-0B4C-B08F-66FD678D6336}"/>
              </a:ext>
            </a:extLst>
          </p:cNvPr>
          <p:cNvCxnSpPr>
            <a:cxnSpLocks/>
          </p:cNvCxnSpPr>
          <p:nvPr/>
        </p:nvCxnSpPr>
        <p:spPr>
          <a:xfrm>
            <a:off x="4082177" y="4819555"/>
            <a:ext cx="717386" cy="33176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C42C35C4-ED17-9240-9AE3-811D7E4BC7CE}"/>
              </a:ext>
            </a:extLst>
          </p:cNvPr>
          <p:cNvCxnSpPr>
            <a:cxnSpLocks/>
          </p:cNvCxnSpPr>
          <p:nvPr/>
        </p:nvCxnSpPr>
        <p:spPr>
          <a:xfrm>
            <a:off x="4265974" y="5220146"/>
            <a:ext cx="458426" cy="33507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A8E4CA65-CE64-9246-A655-925439E02638}"/>
              </a:ext>
            </a:extLst>
          </p:cNvPr>
          <p:cNvCxnSpPr>
            <a:cxnSpLocks/>
          </p:cNvCxnSpPr>
          <p:nvPr/>
        </p:nvCxnSpPr>
        <p:spPr>
          <a:xfrm flipH="1">
            <a:off x="4425490" y="1752600"/>
            <a:ext cx="451310" cy="33176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1BD240FC-7D49-3F4C-A660-87EFABF955C1}"/>
              </a:ext>
            </a:extLst>
          </p:cNvPr>
          <p:cNvCxnSpPr>
            <a:cxnSpLocks/>
          </p:cNvCxnSpPr>
          <p:nvPr/>
        </p:nvCxnSpPr>
        <p:spPr>
          <a:xfrm flipH="1">
            <a:off x="3048000" y="3124200"/>
            <a:ext cx="564039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4556FE7F-515A-7B4A-AAF6-B6AEB7B85370}"/>
              </a:ext>
            </a:extLst>
          </p:cNvPr>
          <p:cNvCxnSpPr>
            <a:cxnSpLocks/>
          </p:cNvCxnSpPr>
          <p:nvPr/>
        </p:nvCxnSpPr>
        <p:spPr>
          <a:xfrm>
            <a:off x="1409700" y="2920260"/>
            <a:ext cx="64770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xmlns="" id="{24D51FAE-6CD8-D245-86EF-1783CBB6FA93}"/>
              </a:ext>
            </a:extLst>
          </p:cNvPr>
          <p:cNvCxnSpPr>
            <a:cxnSpLocks/>
          </p:cNvCxnSpPr>
          <p:nvPr/>
        </p:nvCxnSpPr>
        <p:spPr>
          <a:xfrm>
            <a:off x="2604655" y="2848763"/>
            <a:ext cx="367145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7AEDB2-2E45-7240-BF99-B5EEEF8FFDF0}"/>
              </a:ext>
            </a:extLst>
          </p:cNvPr>
          <p:cNvSpPr txBox="1"/>
          <p:nvPr/>
        </p:nvSpPr>
        <p:spPr>
          <a:xfrm>
            <a:off x="76200" y="6400800"/>
            <a:ext cx="4347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000" i="1" dirty="0"/>
              <a:t>CONCRETE SOCIETY REPORT, Non-structural Cracks in Concrete, Technical Report No. 22, 4th </a:t>
            </a:r>
            <a:r>
              <a:rPr lang="en-NZ" sz="1000" i="1" dirty="0" err="1"/>
              <a:t>Edn</a:t>
            </a:r>
            <a:r>
              <a:rPr lang="en-NZ" sz="1000" i="1" dirty="0"/>
              <a:t>, 62 pp. (London, Concrete Society, 2010).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3197286-C155-D54C-874D-FE285E40060D}"/>
              </a:ext>
            </a:extLst>
          </p:cNvPr>
          <p:cNvSpPr txBox="1"/>
          <p:nvPr/>
        </p:nvSpPr>
        <p:spPr>
          <a:xfrm>
            <a:off x="381000" y="1286188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Классификация</a:t>
            </a:r>
            <a:endParaRPr lang="en-US" sz="2000" b="1" i="1" dirty="0">
              <a:latin typeface="Candara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xmlns="" id="{FBC83CF1-103D-5040-B7E0-66A7D1A1B467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39" name="Picture 38" descr="cbe_icon.png">
            <a:extLst>
              <a:ext uri="{FF2B5EF4-FFF2-40B4-BE49-F238E27FC236}">
                <a16:creationId xmlns:a16="http://schemas.microsoft.com/office/drawing/2014/main" xmlns="" id="{6562CBEB-2301-474C-BC9F-E876EFAB2A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74EE29DF-C67B-EA49-8179-0A0B0278B418}"/>
              </a:ext>
            </a:extLst>
          </p:cNvPr>
          <p:cNvCxnSpPr>
            <a:cxnSpLocks/>
          </p:cNvCxnSpPr>
          <p:nvPr/>
        </p:nvCxnSpPr>
        <p:spPr>
          <a:xfrm flipV="1">
            <a:off x="2147980" y="5259683"/>
            <a:ext cx="406400" cy="31212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8727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E29481C-35C0-F74C-87C9-5D6BDF4B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3197286-C155-D54C-874D-FE285E40060D}"/>
              </a:ext>
            </a:extLst>
          </p:cNvPr>
          <p:cNvSpPr txBox="1"/>
          <p:nvPr/>
        </p:nvSpPr>
        <p:spPr>
          <a:xfrm>
            <a:off x="381000" y="1286188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Классификация</a:t>
            </a:r>
            <a:endParaRPr lang="en-US" sz="2000" b="1" i="1" dirty="0">
              <a:latin typeface="Candara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xmlns="" id="{FBC83CF1-103D-5040-B7E0-66A7D1A1B467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3DF052-FFF6-A649-B1B0-5DF98AB2CCEB}"/>
              </a:ext>
            </a:extLst>
          </p:cNvPr>
          <p:cNvSpPr txBox="1"/>
          <p:nvPr/>
        </p:nvSpPr>
        <p:spPr>
          <a:xfrm>
            <a:off x="533400" y="1896199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andara"/>
                <a:cs typeface="Candara"/>
              </a:rPr>
              <a:t>7 основных групп:</a:t>
            </a:r>
            <a:endParaRPr lang="en-US" dirty="0">
              <a:latin typeface="Candara"/>
              <a:cs typeface="Candara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DB4FFB16-6698-6045-86DD-8AD28A9BB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62552"/>
              </p:ext>
            </p:extLst>
          </p:nvPr>
        </p:nvGraphicFramePr>
        <p:xfrm>
          <a:off x="228600" y="2457772"/>
          <a:ext cx="11506200" cy="3840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65326">
                  <a:extLst>
                    <a:ext uri="{9D8B030D-6E8A-4147-A177-3AD203B41FA5}">
                      <a16:colId xmlns:a16="http://schemas.microsoft.com/office/drawing/2014/main" xmlns="" val="3759749615"/>
                    </a:ext>
                  </a:extLst>
                </a:gridCol>
                <a:gridCol w="896874">
                  <a:extLst>
                    <a:ext uri="{9D8B030D-6E8A-4147-A177-3AD203B41FA5}">
                      <a16:colId xmlns:a16="http://schemas.microsoft.com/office/drawing/2014/main" xmlns="" val="65334745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1234760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3329913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144623716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83146859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72408553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6127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Виды трещин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Позиция на диаграмме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Подразделение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Наиболее распространенное местонахождение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Основная причина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Вторичная причина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Способ предотвращения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Время появления</a:t>
                      </a:r>
                      <a:endParaRPr lang="en-US" sz="12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2637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Пластическая осадка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AU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r>
                        <a:rPr lang="en-AU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C</a:t>
                      </a:r>
                      <a:endParaRPr lang="ru-RU" sz="1000" b="1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Над арматурой</a:t>
                      </a:r>
                    </a:p>
                    <a:p>
                      <a:r>
                        <a:rPr lang="ru-RU" sz="1000" kern="1200" dirty="0" err="1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Сводообразование</a:t>
                      </a:r>
                    </a:p>
                    <a:p>
                      <a:r>
                        <a:rPr lang="ru-RU" sz="1000" kern="1200" dirty="0">
                          <a:solidFill>
                            <a:prstClr val="black"/>
                          </a:solidFill>
                          <a:latin typeface="Arial Narrow"/>
                          <a:ea typeface="+mn-ea"/>
                          <a:cs typeface="Arial Narrow"/>
                        </a:rPr>
                        <a:t>Изменение глубины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Глубокое залегание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Верх колонны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Ребристые профили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Чрезмерное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водоотделение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Быстрое высыхание в раннем возрасте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Снижение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водоотделения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От 10 мин до 3-х часов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31791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Пластическая усадка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D</a:t>
                      </a:r>
                    </a:p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E</a:t>
                      </a:r>
                    </a:p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Диагональные</a:t>
                      </a:r>
                    </a:p>
                    <a:p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Беспорядочные</a:t>
                      </a:r>
                      <a:endParaRPr lang="ru-RU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Над арматурой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Полы, дорожные покрытия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Ж/Б плиты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Ж/Б плиты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Быстрое высыхание в раннем возрасте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Арматура близко к поверхности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Недостаточное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водоотделение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Улучшение ухода в раннем возрасте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От 30 мин до 6-и часов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39055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prstClr val="black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Тепловая динамика в раннем возрасте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G</a:t>
                      </a:r>
                    </a:p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Внешнее сдерживание</a:t>
                      </a:r>
                    </a:p>
                    <a:p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Внутр</a:t>
                      </a: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. сдерживание 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Толстая плита стены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Толстая плита пола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Чрезмерное тепловыделение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Чрезмерный темпер. градиент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Быстрое остывание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Снижение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выд</a:t>
                      </a: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. тепла и/или термоизоляция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От 1 дня до 2-3 недель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67708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prstClr val="black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Усадка высыхания</a:t>
                      </a:r>
                      <a:endParaRPr lang="ru-RU" sz="1200" b="0" i="0" kern="1200" dirty="0">
                        <a:solidFill>
                          <a:schemeClr val="tx1"/>
                        </a:solidFill>
                        <a:latin typeface="Arial Narrow" panose="020B0604020202020204" pitchFamily="34" charset="0"/>
                        <a:ea typeface="+mn-ea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 b="0" i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Толстая плита пола (стены) 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Неэффективные стыки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Чрезмерная усадка, неэффективный уход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Снижение содержания воды, улучшение ухода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Несколько недель или месяцев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27034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Волосные трещины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J</a:t>
                      </a:r>
                    </a:p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Против опалубки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Затертая поверхность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«Лицевой» бетон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Плиты пола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Непроницаемая опалубка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Чрезмерная затирка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Высокое сод. цемента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Неэффективный уход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Улучшение ухода и затирки поверхности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1-7 (и больше) дней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922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Коррозия арматуры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</a:t>
                      </a:r>
                    </a:p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Внешняя среда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Хлорид кальция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Колонны и балки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Ж/Б изделия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Недостаточный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защ</a:t>
                      </a: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. слой</a:t>
                      </a:r>
                    </a:p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Чрезмерное </a:t>
                      </a:r>
                      <a:r>
                        <a:rPr lang="ru-RU" sz="1000" b="0" i="0" dirty="0" err="1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содерж</a:t>
                      </a: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. </a:t>
                      </a:r>
                      <a:r>
                        <a:rPr lang="en-A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CaCl</a:t>
                      </a:r>
                      <a:r>
                        <a:rPr lang="en-AU" sz="1000" b="0" i="0" baseline="-2500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Бетон низкого качества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Устранить перечисленные причины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Более 2-х лет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95187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Щелочно-силикатная реактивность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Влажные места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Реактивный заполнитель плюс высоко щелочной цемент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Устранить перечисленные причины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Более 5-и лет</a:t>
                      </a:r>
                      <a:endParaRPr lang="en-US" sz="1000" b="0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73403803"/>
                  </a:ext>
                </a:extLst>
              </a:tr>
            </a:tbl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256BA8D-4FC2-364B-A2F7-81E89CE49935}"/>
              </a:ext>
            </a:extLst>
          </p:cNvPr>
          <p:cNvCxnSpPr/>
          <p:nvPr/>
        </p:nvCxnSpPr>
        <p:spPr>
          <a:xfrm>
            <a:off x="1778238" y="3302238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9D1318E1-E96E-9E47-97B7-FA71F41C0BB6}"/>
              </a:ext>
            </a:extLst>
          </p:cNvPr>
          <p:cNvCxnSpPr/>
          <p:nvPr/>
        </p:nvCxnSpPr>
        <p:spPr>
          <a:xfrm>
            <a:off x="1778238" y="3454638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30173106-7089-1C43-9030-8ACE8A7158B3}"/>
              </a:ext>
            </a:extLst>
          </p:cNvPr>
          <p:cNvCxnSpPr/>
          <p:nvPr/>
        </p:nvCxnSpPr>
        <p:spPr>
          <a:xfrm>
            <a:off x="1778238" y="3852016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31F4F394-BE0A-C242-B55D-695CF2A96A4E}"/>
              </a:ext>
            </a:extLst>
          </p:cNvPr>
          <p:cNvCxnSpPr>
            <a:cxnSpLocks/>
          </p:cNvCxnSpPr>
          <p:nvPr/>
        </p:nvCxnSpPr>
        <p:spPr>
          <a:xfrm>
            <a:off x="1778238" y="4004416"/>
            <a:ext cx="5384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DBB7132C-717D-6C48-B389-7FDDB715C61C}"/>
              </a:ext>
            </a:extLst>
          </p:cNvPr>
          <p:cNvCxnSpPr>
            <a:cxnSpLocks/>
          </p:cNvCxnSpPr>
          <p:nvPr/>
        </p:nvCxnSpPr>
        <p:spPr>
          <a:xfrm>
            <a:off x="1778238" y="5257800"/>
            <a:ext cx="5384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15BFCEF6-8BA3-A640-AD9E-B23121321FA3}"/>
              </a:ext>
            </a:extLst>
          </p:cNvPr>
          <p:cNvCxnSpPr/>
          <p:nvPr/>
        </p:nvCxnSpPr>
        <p:spPr>
          <a:xfrm>
            <a:off x="2083038" y="4648200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EDD38C00-6810-F349-BBFE-BC01644A38C9}"/>
              </a:ext>
            </a:extLst>
          </p:cNvPr>
          <p:cNvCxnSpPr>
            <a:cxnSpLocks/>
          </p:cNvCxnSpPr>
          <p:nvPr/>
        </p:nvCxnSpPr>
        <p:spPr>
          <a:xfrm>
            <a:off x="1778238" y="5647346"/>
            <a:ext cx="5384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15EC4A93-FB71-3745-A7C9-099D7D90C591}"/>
              </a:ext>
            </a:extLst>
          </p:cNvPr>
          <p:cNvCxnSpPr>
            <a:cxnSpLocks/>
          </p:cNvCxnSpPr>
          <p:nvPr/>
        </p:nvCxnSpPr>
        <p:spPr>
          <a:xfrm>
            <a:off x="1778238" y="4402508"/>
            <a:ext cx="53845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cbe_icon.png">
            <a:extLst>
              <a:ext uri="{FF2B5EF4-FFF2-40B4-BE49-F238E27FC236}">
                <a16:creationId xmlns:a16="http://schemas.microsoft.com/office/drawing/2014/main" xmlns="" id="{8A950B6E-E9DA-FB44-B8A5-3264B2C3E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1984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slow" advClick="0">
        <p159:morph option="byObject"/>
      </p:transition>
    </mc:Choice>
    <mc:Fallback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2632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Пластическая </a:t>
            </a:r>
            <a:r>
              <a:rPr lang="ru-RU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осадка </a:t>
            </a:r>
            <a:endParaRPr lang="en-US" sz="2000" b="1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xmlns="" id="{80E025BB-184A-4444-A0F6-305380189218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xmlns="" id="{E6EFF2EB-7682-D94A-9211-2F20CD1CF09D}"/>
              </a:ext>
            </a:extLst>
          </p:cNvPr>
          <p:cNvSpPr txBox="1">
            <a:spLocks noChangeArrowheads="1"/>
          </p:cNvSpPr>
          <p:nvPr/>
        </p:nvSpPr>
        <p:spPr>
          <a:xfrm>
            <a:off x="4635500" y="2478476"/>
            <a:ext cx="3898900" cy="346512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+mj-lt"/>
              </a:rPr>
              <a:t>Трещины которые образуются вследствие разницы осадки свежего бетона из-за препятствий осадке, такие как  арматурные прутки или крупные зерна заполнителя</a:t>
            </a:r>
          </a:p>
          <a:p>
            <a:pPr marL="0" indent="0">
              <a:buNone/>
            </a:pPr>
            <a:endParaRPr lang="ru-RU" sz="1600" dirty="0">
              <a:latin typeface="+mj-lt"/>
            </a:endParaRP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Превентивные меры: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+mj-lt"/>
              </a:rPr>
              <a:t>Адекватное </a:t>
            </a:r>
            <a:r>
              <a:rPr lang="ru-RU" sz="1600" dirty="0">
                <a:latin typeface="+mj-lt"/>
              </a:rPr>
              <a:t>уплотнение,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+mj-lt"/>
              </a:rPr>
              <a:t>Постепенное</a:t>
            </a:r>
            <a:r>
              <a:rPr lang="en-AU" sz="1600" dirty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наращивание бетона</a:t>
            </a:r>
            <a:r>
              <a:rPr lang="en-AU" sz="1600" dirty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при вертикальном бетонировании.</a:t>
            </a:r>
          </a:p>
          <a:p>
            <a:pPr marL="0" indent="0">
              <a:buNone/>
            </a:pPr>
            <a:endParaRPr lang="en-GB" sz="1600" dirty="0">
              <a:latin typeface="+mj-lt"/>
            </a:endParaRPr>
          </a:p>
        </p:txBody>
      </p:sp>
      <p:grpSp>
        <p:nvGrpSpPr>
          <p:cNvPr id="56" name="Group 4">
            <a:extLst>
              <a:ext uri="{FF2B5EF4-FFF2-40B4-BE49-F238E27FC236}">
                <a16:creationId xmlns:a16="http://schemas.microsoft.com/office/drawing/2014/main" xmlns="" id="{927BC6A5-4AD2-A349-8057-868DE5553B40}"/>
              </a:ext>
            </a:extLst>
          </p:cNvPr>
          <p:cNvGrpSpPr>
            <a:grpSpLocks/>
          </p:cNvGrpSpPr>
          <p:nvPr/>
        </p:nvGrpSpPr>
        <p:grpSpPr bwMode="auto">
          <a:xfrm>
            <a:off x="1001713" y="2470150"/>
            <a:ext cx="2808287" cy="1511300"/>
            <a:chOff x="567" y="1570"/>
            <a:chExt cx="1769" cy="952"/>
          </a:xfrm>
        </p:grpSpPr>
        <p:sp>
          <p:nvSpPr>
            <p:cNvPr id="57" name="Rectangle 5" descr="Recycled paper">
              <a:extLst>
                <a:ext uri="{FF2B5EF4-FFF2-40B4-BE49-F238E27FC236}">
                  <a16:creationId xmlns:a16="http://schemas.microsoft.com/office/drawing/2014/main" xmlns="" id="{FFBFB3F3-A2ED-494E-A075-010C2FEC0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570"/>
              <a:ext cx="1769" cy="952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Oval 6">
              <a:extLst>
                <a:ext uri="{FF2B5EF4-FFF2-40B4-BE49-F238E27FC236}">
                  <a16:creationId xmlns:a16="http://schemas.microsoft.com/office/drawing/2014/main" xmlns="" id="{01656BA2-64E1-1A4A-9DF0-EE0DA7C09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1752"/>
              <a:ext cx="181" cy="1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Oval 7">
              <a:extLst>
                <a:ext uri="{FF2B5EF4-FFF2-40B4-BE49-F238E27FC236}">
                  <a16:creationId xmlns:a16="http://schemas.microsoft.com/office/drawing/2014/main" xmlns="" id="{2E83010E-65DB-5347-A813-B2D821276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1752"/>
              <a:ext cx="181" cy="1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val 8">
              <a:extLst>
                <a:ext uri="{FF2B5EF4-FFF2-40B4-BE49-F238E27FC236}">
                  <a16:creationId xmlns:a16="http://schemas.microsoft.com/office/drawing/2014/main" xmlns="" id="{349E6935-26BB-E94B-AD13-113F368DE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752"/>
              <a:ext cx="181" cy="18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1" name="Freeform 9">
            <a:extLst>
              <a:ext uri="{FF2B5EF4-FFF2-40B4-BE49-F238E27FC236}">
                <a16:creationId xmlns:a16="http://schemas.microsoft.com/office/drawing/2014/main" xmlns="" id="{564704AB-9F9E-1E42-80DC-56255B488F5F}"/>
              </a:ext>
            </a:extLst>
          </p:cNvPr>
          <p:cNvSpPr>
            <a:spLocks/>
          </p:cNvSpPr>
          <p:nvPr/>
        </p:nvSpPr>
        <p:spPr bwMode="auto">
          <a:xfrm>
            <a:off x="1217613" y="3284538"/>
            <a:ext cx="87312" cy="566737"/>
          </a:xfrm>
          <a:custGeom>
            <a:avLst/>
            <a:gdLst>
              <a:gd name="T0" fmla="*/ 2147483647 w 55"/>
              <a:gd name="T1" fmla="*/ 2147483647 h 357"/>
              <a:gd name="T2" fmla="*/ 0 w 55"/>
              <a:gd name="T3" fmla="*/ 2147483647 h 357"/>
              <a:gd name="T4" fmla="*/ 2147483647 w 55"/>
              <a:gd name="T5" fmla="*/ 2147483647 h 357"/>
              <a:gd name="T6" fmla="*/ 2147483647 w 55"/>
              <a:gd name="T7" fmla="*/ 0 h 357"/>
              <a:gd name="T8" fmla="*/ 0 60000 65536"/>
              <a:gd name="T9" fmla="*/ 0 60000 65536"/>
              <a:gd name="T10" fmla="*/ 0 60000 65536"/>
              <a:gd name="T11" fmla="*/ 0 60000 65536"/>
              <a:gd name="T12" fmla="*/ 0 w 55"/>
              <a:gd name="T13" fmla="*/ 0 h 357"/>
              <a:gd name="T14" fmla="*/ 55 w 55"/>
              <a:gd name="T15" fmla="*/ 357 h 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" h="357">
                <a:moveTo>
                  <a:pt x="19" y="357"/>
                </a:moveTo>
                <a:cubicBezTo>
                  <a:pt x="34" y="312"/>
                  <a:pt x="16" y="272"/>
                  <a:pt x="0" y="229"/>
                </a:cubicBezTo>
                <a:cubicBezTo>
                  <a:pt x="18" y="180"/>
                  <a:pt x="25" y="210"/>
                  <a:pt x="55" y="165"/>
                </a:cubicBezTo>
                <a:cubicBezTo>
                  <a:pt x="44" y="108"/>
                  <a:pt x="55" y="57"/>
                  <a:pt x="55" y="0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Freeform 10">
            <a:extLst>
              <a:ext uri="{FF2B5EF4-FFF2-40B4-BE49-F238E27FC236}">
                <a16:creationId xmlns:a16="http://schemas.microsoft.com/office/drawing/2014/main" xmlns="" id="{6F3E54E1-D412-E449-9B87-5734605821E4}"/>
              </a:ext>
            </a:extLst>
          </p:cNvPr>
          <p:cNvSpPr>
            <a:spLocks/>
          </p:cNvSpPr>
          <p:nvPr/>
        </p:nvSpPr>
        <p:spPr bwMode="auto">
          <a:xfrm>
            <a:off x="1865313" y="3284538"/>
            <a:ext cx="87312" cy="566737"/>
          </a:xfrm>
          <a:custGeom>
            <a:avLst/>
            <a:gdLst>
              <a:gd name="T0" fmla="*/ 2147483647 w 55"/>
              <a:gd name="T1" fmla="*/ 2147483647 h 357"/>
              <a:gd name="T2" fmla="*/ 0 w 55"/>
              <a:gd name="T3" fmla="*/ 2147483647 h 357"/>
              <a:gd name="T4" fmla="*/ 2147483647 w 55"/>
              <a:gd name="T5" fmla="*/ 2147483647 h 357"/>
              <a:gd name="T6" fmla="*/ 2147483647 w 55"/>
              <a:gd name="T7" fmla="*/ 0 h 357"/>
              <a:gd name="T8" fmla="*/ 0 60000 65536"/>
              <a:gd name="T9" fmla="*/ 0 60000 65536"/>
              <a:gd name="T10" fmla="*/ 0 60000 65536"/>
              <a:gd name="T11" fmla="*/ 0 60000 65536"/>
              <a:gd name="T12" fmla="*/ 0 w 55"/>
              <a:gd name="T13" fmla="*/ 0 h 357"/>
              <a:gd name="T14" fmla="*/ 55 w 55"/>
              <a:gd name="T15" fmla="*/ 357 h 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" h="357">
                <a:moveTo>
                  <a:pt x="19" y="357"/>
                </a:moveTo>
                <a:cubicBezTo>
                  <a:pt x="34" y="312"/>
                  <a:pt x="16" y="272"/>
                  <a:pt x="0" y="229"/>
                </a:cubicBezTo>
                <a:cubicBezTo>
                  <a:pt x="18" y="180"/>
                  <a:pt x="25" y="210"/>
                  <a:pt x="55" y="165"/>
                </a:cubicBezTo>
                <a:cubicBezTo>
                  <a:pt x="44" y="108"/>
                  <a:pt x="55" y="57"/>
                  <a:pt x="55" y="0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Freeform 11">
            <a:extLst>
              <a:ext uri="{FF2B5EF4-FFF2-40B4-BE49-F238E27FC236}">
                <a16:creationId xmlns:a16="http://schemas.microsoft.com/office/drawing/2014/main" xmlns="" id="{97B70F0E-46C8-C747-93AA-4A11E6E4F1BC}"/>
              </a:ext>
            </a:extLst>
          </p:cNvPr>
          <p:cNvSpPr>
            <a:spLocks/>
          </p:cNvSpPr>
          <p:nvPr/>
        </p:nvSpPr>
        <p:spPr bwMode="auto">
          <a:xfrm>
            <a:off x="3305175" y="3284538"/>
            <a:ext cx="87313" cy="566737"/>
          </a:xfrm>
          <a:custGeom>
            <a:avLst/>
            <a:gdLst>
              <a:gd name="T0" fmla="*/ 2147483647 w 55"/>
              <a:gd name="T1" fmla="*/ 2147483647 h 357"/>
              <a:gd name="T2" fmla="*/ 0 w 55"/>
              <a:gd name="T3" fmla="*/ 2147483647 h 357"/>
              <a:gd name="T4" fmla="*/ 2147483647 w 55"/>
              <a:gd name="T5" fmla="*/ 2147483647 h 357"/>
              <a:gd name="T6" fmla="*/ 2147483647 w 55"/>
              <a:gd name="T7" fmla="*/ 0 h 357"/>
              <a:gd name="T8" fmla="*/ 0 60000 65536"/>
              <a:gd name="T9" fmla="*/ 0 60000 65536"/>
              <a:gd name="T10" fmla="*/ 0 60000 65536"/>
              <a:gd name="T11" fmla="*/ 0 60000 65536"/>
              <a:gd name="T12" fmla="*/ 0 w 55"/>
              <a:gd name="T13" fmla="*/ 0 h 357"/>
              <a:gd name="T14" fmla="*/ 55 w 55"/>
              <a:gd name="T15" fmla="*/ 357 h 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" h="357">
                <a:moveTo>
                  <a:pt x="19" y="357"/>
                </a:moveTo>
                <a:cubicBezTo>
                  <a:pt x="34" y="312"/>
                  <a:pt x="16" y="272"/>
                  <a:pt x="0" y="229"/>
                </a:cubicBezTo>
                <a:cubicBezTo>
                  <a:pt x="18" y="180"/>
                  <a:pt x="25" y="210"/>
                  <a:pt x="55" y="165"/>
                </a:cubicBezTo>
                <a:cubicBezTo>
                  <a:pt x="44" y="108"/>
                  <a:pt x="55" y="57"/>
                  <a:pt x="55" y="0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Freeform 12">
            <a:extLst>
              <a:ext uri="{FF2B5EF4-FFF2-40B4-BE49-F238E27FC236}">
                <a16:creationId xmlns:a16="http://schemas.microsoft.com/office/drawing/2014/main" xmlns="" id="{351956FF-B2F2-B040-ACDB-140B1F666771}"/>
              </a:ext>
            </a:extLst>
          </p:cNvPr>
          <p:cNvSpPr>
            <a:spLocks/>
          </p:cNvSpPr>
          <p:nvPr/>
        </p:nvSpPr>
        <p:spPr bwMode="auto">
          <a:xfrm>
            <a:off x="2513013" y="3284538"/>
            <a:ext cx="87312" cy="566737"/>
          </a:xfrm>
          <a:custGeom>
            <a:avLst/>
            <a:gdLst>
              <a:gd name="T0" fmla="*/ 2147483647 w 55"/>
              <a:gd name="T1" fmla="*/ 2147483647 h 357"/>
              <a:gd name="T2" fmla="*/ 0 w 55"/>
              <a:gd name="T3" fmla="*/ 2147483647 h 357"/>
              <a:gd name="T4" fmla="*/ 2147483647 w 55"/>
              <a:gd name="T5" fmla="*/ 2147483647 h 357"/>
              <a:gd name="T6" fmla="*/ 2147483647 w 55"/>
              <a:gd name="T7" fmla="*/ 0 h 357"/>
              <a:gd name="T8" fmla="*/ 0 60000 65536"/>
              <a:gd name="T9" fmla="*/ 0 60000 65536"/>
              <a:gd name="T10" fmla="*/ 0 60000 65536"/>
              <a:gd name="T11" fmla="*/ 0 60000 65536"/>
              <a:gd name="T12" fmla="*/ 0 w 55"/>
              <a:gd name="T13" fmla="*/ 0 h 357"/>
              <a:gd name="T14" fmla="*/ 55 w 55"/>
              <a:gd name="T15" fmla="*/ 357 h 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" h="357">
                <a:moveTo>
                  <a:pt x="19" y="357"/>
                </a:moveTo>
                <a:cubicBezTo>
                  <a:pt x="34" y="312"/>
                  <a:pt x="16" y="272"/>
                  <a:pt x="0" y="229"/>
                </a:cubicBezTo>
                <a:cubicBezTo>
                  <a:pt x="18" y="180"/>
                  <a:pt x="25" y="210"/>
                  <a:pt x="55" y="165"/>
                </a:cubicBezTo>
                <a:cubicBezTo>
                  <a:pt x="44" y="108"/>
                  <a:pt x="55" y="57"/>
                  <a:pt x="55" y="0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Line 13">
            <a:extLst>
              <a:ext uri="{FF2B5EF4-FFF2-40B4-BE49-F238E27FC236}">
                <a16:creationId xmlns:a16="http://schemas.microsoft.com/office/drawing/2014/main" xmlns="" id="{C0EE2A42-E569-544E-8046-6C973091A7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09775" y="2492375"/>
            <a:ext cx="287338" cy="431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Line 14">
            <a:extLst>
              <a:ext uri="{FF2B5EF4-FFF2-40B4-BE49-F238E27FC236}">
                <a16:creationId xmlns:a16="http://schemas.microsoft.com/office/drawing/2014/main" xmlns="" id="{814001D1-FE5C-184D-A129-9473FC6DFDD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8913" y="2492375"/>
            <a:ext cx="73025" cy="431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Line 15">
            <a:extLst>
              <a:ext uri="{FF2B5EF4-FFF2-40B4-BE49-F238E27FC236}">
                <a16:creationId xmlns:a16="http://schemas.microsoft.com/office/drawing/2014/main" xmlns="" id="{44ACD875-A4FE-6547-BB1B-BA856AF988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17838" y="2563813"/>
            <a:ext cx="287337" cy="431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Line 16">
            <a:extLst>
              <a:ext uri="{FF2B5EF4-FFF2-40B4-BE49-F238E27FC236}">
                <a16:creationId xmlns:a16="http://schemas.microsoft.com/office/drawing/2014/main" xmlns="" id="{4AF8AEE6-6C51-E645-89B8-D2ED433A37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93875" y="2563813"/>
            <a:ext cx="0" cy="431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Line 17">
            <a:extLst>
              <a:ext uri="{FF2B5EF4-FFF2-40B4-BE49-F238E27FC236}">
                <a16:creationId xmlns:a16="http://schemas.microsoft.com/office/drawing/2014/main" xmlns="" id="{A5B35AA5-4BC9-D544-AF5C-67EB0BC21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8" y="2492375"/>
            <a:ext cx="73025" cy="503238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Rectangle 18" descr="Recycled paper">
            <a:extLst>
              <a:ext uri="{FF2B5EF4-FFF2-40B4-BE49-F238E27FC236}">
                <a16:creationId xmlns:a16="http://schemas.microsoft.com/office/drawing/2014/main" xmlns="" id="{BD44DC1A-4C35-8441-81A2-85AF1FB44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13" y="4508500"/>
            <a:ext cx="2808287" cy="15113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Freeform 19">
            <a:extLst>
              <a:ext uri="{FF2B5EF4-FFF2-40B4-BE49-F238E27FC236}">
                <a16:creationId xmlns:a16="http://schemas.microsoft.com/office/drawing/2014/main" xmlns="" id="{CF726D5A-17B1-1945-8A02-6DB9E0BEE6F6}"/>
              </a:ext>
            </a:extLst>
          </p:cNvPr>
          <p:cNvSpPr>
            <a:spLocks/>
          </p:cNvSpPr>
          <p:nvPr/>
        </p:nvSpPr>
        <p:spPr bwMode="auto">
          <a:xfrm>
            <a:off x="1433513" y="4508500"/>
            <a:ext cx="215900" cy="287338"/>
          </a:xfrm>
          <a:custGeom>
            <a:avLst/>
            <a:gdLst>
              <a:gd name="T0" fmla="*/ 0 w 136"/>
              <a:gd name="T1" fmla="*/ 0 h 181"/>
              <a:gd name="T2" fmla="*/ 2147483647 w 136"/>
              <a:gd name="T3" fmla="*/ 2147483647 h 181"/>
              <a:gd name="T4" fmla="*/ 2147483647 w 136"/>
              <a:gd name="T5" fmla="*/ 0 h 181"/>
              <a:gd name="T6" fmla="*/ 0 w 136"/>
              <a:gd name="T7" fmla="*/ 0 h 181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81"/>
              <a:gd name="T14" fmla="*/ 136 w 136"/>
              <a:gd name="T15" fmla="*/ 181 h 1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81">
                <a:moveTo>
                  <a:pt x="0" y="0"/>
                </a:moveTo>
                <a:lnTo>
                  <a:pt x="45" y="181"/>
                </a:lnTo>
                <a:lnTo>
                  <a:pt x="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Freeform 20">
            <a:extLst>
              <a:ext uri="{FF2B5EF4-FFF2-40B4-BE49-F238E27FC236}">
                <a16:creationId xmlns:a16="http://schemas.microsoft.com/office/drawing/2014/main" xmlns="" id="{81DDC971-A377-0548-ACF7-99DC34F1EEFC}"/>
              </a:ext>
            </a:extLst>
          </p:cNvPr>
          <p:cNvSpPr>
            <a:spLocks/>
          </p:cNvSpPr>
          <p:nvPr/>
        </p:nvSpPr>
        <p:spPr bwMode="auto">
          <a:xfrm>
            <a:off x="2370138" y="4508500"/>
            <a:ext cx="215900" cy="287338"/>
          </a:xfrm>
          <a:custGeom>
            <a:avLst/>
            <a:gdLst>
              <a:gd name="T0" fmla="*/ 0 w 136"/>
              <a:gd name="T1" fmla="*/ 0 h 181"/>
              <a:gd name="T2" fmla="*/ 2147483647 w 136"/>
              <a:gd name="T3" fmla="*/ 2147483647 h 181"/>
              <a:gd name="T4" fmla="*/ 2147483647 w 136"/>
              <a:gd name="T5" fmla="*/ 0 h 181"/>
              <a:gd name="T6" fmla="*/ 0 w 136"/>
              <a:gd name="T7" fmla="*/ 0 h 181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81"/>
              <a:gd name="T14" fmla="*/ 136 w 136"/>
              <a:gd name="T15" fmla="*/ 181 h 1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81">
                <a:moveTo>
                  <a:pt x="0" y="0"/>
                </a:moveTo>
                <a:lnTo>
                  <a:pt x="45" y="181"/>
                </a:lnTo>
                <a:lnTo>
                  <a:pt x="13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Freeform 21">
            <a:extLst>
              <a:ext uri="{FF2B5EF4-FFF2-40B4-BE49-F238E27FC236}">
                <a16:creationId xmlns:a16="http://schemas.microsoft.com/office/drawing/2014/main" xmlns="" id="{B04307A6-C3A0-6F4A-90E9-D8203A05CA95}"/>
              </a:ext>
            </a:extLst>
          </p:cNvPr>
          <p:cNvSpPr>
            <a:spLocks/>
          </p:cNvSpPr>
          <p:nvPr/>
        </p:nvSpPr>
        <p:spPr bwMode="auto">
          <a:xfrm>
            <a:off x="3305175" y="4508500"/>
            <a:ext cx="215900" cy="287338"/>
          </a:xfrm>
          <a:custGeom>
            <a:avLst/>
            <a:gdLst>
              <a:gd name="T0" fmla="*/ 0 w 136"/>
              <a:gd name="T1" fmla="*/ 0 h 181"/>
              <a:gd name="T2" fmla="*/ 2147483647 w 136"/>
              <a:gd name="T3" fmla="*/ 2147483647 h 181"/>
              <a:gd name="T4" fmla="*/ 2147483647 w 136"/>
              <a:gd name="T5" fmla="*/ 0 h 181"/>
              <a:gd name="T6" fmla="*/ 0 w 136"/>
              <a:gd name="T7" fmla="*/ 0 h 181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81"/>
              <a:gd name="T14" fmla="*/ 136 w 136"/>
              <a:gd name="T15" fmla="*/ 181 h 1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81">
                <a:moveTo>
                  <a:pt x="0" y="0"/>
                </a:moveTo>
                <a:lnTo>
                  <a:pt x="45" y="181"/>
                </a:lnTo>
                <a:lnTo>
                  <a:pt x="13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Freeform 22">
            <a:extLst>
              <a:ext uri="{FF2B5EF4-FFF2-40B4-BE49-F238E27FC236}">
                <a16:creationId xmlns:a16="http://schemas.microsoft.com/office/drawing/2014/main" xmlns="" id="{97865430-C2BD-C045-AB0D-E0683BDA3D15}"/>
              </a:ext>
            </a:extLst>
          </p:cNvPr>
          <p:cNvSpPr>
            <a:spLocks/>
          </p:cNvSpPr>
          <p:nvPr/>
        </p:nvSpPr>
        <p:spPr bwMode="auto">
          <a:xfrm>
            <a:off x="1360488" y="5011738"/>
            <a:ext cx="428625" cy="128587"/>
          </a:xfrm>
          <a:custGeom>
            <a:avLst/>
            <a:gdLst>
              <a:gd name="T0" fmla="*/ 2147483647 w 190"/>
              <a:gd name="T1" fmla="*/ 2147483647 h 59"/>
              <a:gd name="T2" fmla="*/ 2147483647 w 190"/>
              <a:gd name="T3" fmla="*/ 2147483647 h 59"/>
              <a:gd name="T4" fmla="*/ 2147483647 w 190"/>
              <a:gd name="T5" fmla="*/ 2147483647 h 59"/>
              <a:gd name="T6" fmla="*/ 2147483647 w 190"/>
              <a:gd name="T7" fmla="*/ 2147483647 h 59"/>
              <a:gd name="T8" fmla="*/ 2147483647 w 190"/>
              <a:gd name="T9" fmla="*/ 2147483647 h 59"/>
              <a:gd name="T10" fmla="*/ 2147483647 w 190"/>
              <a:gd name="T11" fmla="*/ 2147483647 h 59"/>
              <a:gd name="T12" fmla="*/ 2147483647 w 190"/>
              <a:gd name="T13" fmla="*/ 2147483647 h 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0"/>
              <a:gd name="T22" fmla="*/ 0 h 59"/>
              <a:gd name="T23" fmla="*/ 190 w 190"/>
              <a:gd name="T24" fmla="*/ 59 h 5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0" h="59">
                <a:moveTo>
                  <a:pt x="11" y="12"/>
                </a:moveTo>
                <a:cubicBezTo>
                  <a:pt x="57" y="13"/>
                  <a:pt x="190" y="0"/>
                  <a:pt x="149" y="21"/>
                </a:cubicBezTo>
                <a:cubicBezTo>
                  <a:pt x="124" y="33"/>
                  <a:pt x="157" y="13"/>
                  <a:pt x="131" y="30"/>
                </a:cubicBezTo>
                <a:cubicBezTo>
                  <a:pt x="124" y="41"/>
                  <a:pt x="122" y="46"/>
                  <a:pt x="107" y="51"/>
                </a:cubicBezTo>
                <a:cubicBezTo>
                  <a:pt x="101" y="53"/>
                  <a:pt x="89" y="57"/>
                  <a:pt x="89" y="57"/>
                </a:cubicBezTo>
                <a:cubicBezTo>
                  <a:pt x="10" y="53"/>
                  <a:pt x="44" y="59"/>
                  <a:pt x="5" y="33"/>
                </a:cubicBezTo>
                <a:cubicBezTo>
                  <a:pt x="0" y="19"/>
                  <a:pt x="0" y="27"/>
                  <a:pt x="11" y="12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val 23">
            <a:extLst>
              <a:ext uri="{FF2B5EF4-FFF2-40B4-BE49-F238E27FC236}">
                <a16:creationId xmlns:a16="http://schemas.microsoft.com/office/drawing/2014/main" xmlns="" id="{9E16F641-7194-654A-B02B-ED27EFEDA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488" y="47974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Freeform 24">
            <a:extLst>
              <a:ext uri="{FF2B5EF4-FFF2-40B4-BE49-F238E27FC236}">
                <a16:creationId xmlns:a16="http://schemas.microsoft.com/office/drawing/2014/main" xmlns="" id="{5398B982-7508-E045-81F7-241A9D4DBDD7}"/>
              </a:ext>
            </a:extLst>
          </p:cNvPr>
          <p:cNvSpPr>
            <a:spLocks/>
          </p:cNvSpPr>
          <p:nvPr/>
        </p:nvSpPr>
        <p:spPr bwMode="auto">
          <a:xfrm>
            <a:off x="2297113" y="5011738"/>
            <a:ext cx="428625" cy="128587"/>
          </a:xfrm>
          <a:custGeom>
            <a:avLst/>
            <a:gdLst>
              <a:gd name="T0" fmla="*/ 2147483647 w 190"/>
              <a:gd name="T1" fmla="*/ 2147483647 h 59"/>
              <a:gd name="T2" fmla="*/ 2147483647 w 190"/>
              <a:gd name="T3" fmla="*/ 2147483647 h 59"/>
              <a:gd name="T4" fmla="*/ 2147483647 w 190"/>
              <a:gd name="T5" fmla="*/ 2147483647 h 59"/>
              <a:gd name="T6" fmla="*/ 2147483647 w 190"/>
              <a:gd name="T7" fmla="*/ 2147483647 h 59"/>
              <a:gd name="T8" fmla="*/ 2147483647 w 190"/>
              <a:gd name="T9" fmla="*/ 2147483647 h 59"/>
              <a:gd name="T10" fmla="*/ 2147483647 w 190"/>
              <a:gd name="T11" fmla="*/ 2147483647 h 59"/>
              <a:gd name="T12" fmla="*/ 2147483647 w 190"/>
              <a:gd name="T13" fmla="*/ 2147483647 h 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0"/>
              <a:gd name="T22" fmla="*/ 0 h 59"/>
              <a:gd name="T23" fmla="*/ 190 w 190"/>
              <a:gd name="T24" fmla="*/ 59 h 5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0" h="59">
                <a:moveTo>
                  <a:pt x="11" y="12"/>
                </a:moveTo>
                <a:cubicBezTo>
                  <a:pt x="57" y="13"/>
                  <a:pt x="190" y="0"/>
                  <a:pt x="149" y="21"/>
                </a:cubicBezTo>
                <a:cubicBezTo>
                  <a:pt x="124" y="33"/>
                  <a:pt x="157" y="13"/>
                  <a:pt x="131" y="30"/>
                </a:cubicBezTo>
                <a:cubicBezTo>
                  <a:pt x="124" y="41"/>
                  <a:pt x="122" y="46"/>
                  <a:pt x="107" y="51"/>
                </a:cubicBezTo>
                <a:cubicBezTo>
                  <a:pt x="101" y="53"/>
                  <a:pt x="89" y="57"/>
                  <a:pt x="89" y="57"/>
                </a:cubicBezTo>
                <a:cubicBezTo>
                  <a:pt x="10" y="53"/>
                  <a:pt x="44" y="59"/>
                  <a:pt x="5" y="33"/>
                </a:cubicBezTo>
                <a:cubicBezTo>
                  <a:pt x="0" y="19"/>
                  <a:pt x="0" y="27"/>
                  <a:pt x="11" y="12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Freeform 25">
            <a:extLst>
              <a:ext uri="{FF2B5EF4-FFF2-40B4-BE49-F238E27FC236}">
                <a16:creationId xmlns:a16="http://schemas.microsoft.com/office/drawing/2014/main" xmlns="" id="{3F2E124A-4B4F-BD4E-962E-9DACF413F466}"/>
              </a:ext>
            </a:extLst>
          </p:cNvPr>
          <p:cNvSpPr>
            <a:spLocks/>
          </p:cNvSpPr>
          <p:nvPr/>
        </p:nvSpPr>
        <p:spPr bwMode="auto">
          <a:xfrm>
            <a:off x="3233738" y="5011738"/>
            <a:ext cx="428625" cy="128587"/>
          </a:xfrm>
          <a:custGeom>
            <a:avLst/>
            <a:gdLst>
              <a:gd name="T0" fmla="*/ 2147483647 w 190"/>
              <a:gd name="T1" fmla="*/ 2147483647 h 59"/>
              <a:gd name="T2" fmla="*/ 2147483647 w 190"/>
              <a:gd name="T3" fmla="*/ 2147483647 h 59"/>
              <a:gd name="T4" fmla="*/ 2147483647 w 190"/>
              <a:gd name="T5" fmla="*/ 2147483647 h 59"/>
              <a:gd name="T6" fmla="*/ 2147483647 w 190"/>
              <a:gd name="T7" fmla="*/ 2147483647 h 59"/>
              <a:gd name="T8" fmla="*/ 2147483647 w 190"/>
              <a:gd name="T9" fmla="*/ 2147483647 h 59"/>
              <a:gd name="T10" fmla="*/ 2147483647 w 190"/>
              <a:gd name="T11" fmla="*/ 2147483647 h 59"/>
              <a:gd name="T12" fmla="*/ 2147483647 w 190"/>
              <a:gd name="T13" fmla="*/ 2147483647 h 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0"/>
              <a:gd name="T22" fmla="*/ 0 h 59"/>
              <a:gd name="T23" fmla="*/ 190 w 190"/>
              <a:gd name="T24" fmla="*/ 59 h 5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0" h="59">
                <a:moveTo>
                  <a:pt x="11" y="12"/>
                </a:moveTo>
                <a:cubicBezTo>
                  <a:pt x="57" y="13"/>
                  <a:pt x="190" y="0"/>
                  <a:pt x="149" y="21"/>
                </a:cubicBezTo>
                <a:cubicBezTo>
                  <a:pt x="124" y="33"/>
                  <a:pt x="157" y="13"/>
                  <a:pt x="131" y="30"/>
                </a:cubicBezTo>
                <a:cubicBezTo>
                  <a:pt x="124" y="41"/>
                  <a:pt x="122" y="46"/>
                  <a:pt x="107" y="51"/>
                </a:cubicBezTo>
                <a:cubicBezTo>
                  <a:pt x="101" y="53"/>
                  <a:pt x="89" y="57"/>
                  <a:pt x="89" y="57"/>
                </a:cubicBezTo>
                <a:cubicBezTo>
                  <a:pt x="10" y="53"/>
                  <a:pt x="44" y="59"/>
                  <a:pt x="5" y="33"/>
                </a:cubicBezTo>
                <a:cubicBezTo>
                  <a:pt x="0" y="19"/>
                  <a:pt x="0" y="27"/>
                  <a:pt x="11" y="12"/>
                </a:cubicBez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val 26">
            <a:extLst>
              <a:ext uri="{FF2B5EF4-FFF2-40B4-BE49-F238E27FC236}">
                <a16:creationId xmlns:a16="http://schemas.microsoft.com/office/drawing/2014/main" xmlns="" id="{B74E6034-C39A-9448-A667-F3DD6E08A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47974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val 27">
            <a:extLst>
              <a:ext uri="{FF2B5EF4-FFF2-40B4-BE49-F238E27FC236}">
                <a16:creationId xmlns:a16="http://schemas.microsoft.com/office/drawing/2014/main" xmlns="" id="{89687463-1588-1141-9703-6E2FCDCFC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38" y="47974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Freeform 28">
            <a:extLst>
              <a:ext uri="{FF2B5EF4-FFF2-40B4-BE49-F238E27FC236}">
                <a16:creationId xmlns:a16="http://schemas.microsoft.com/office/drawing/2014/main" xmlns="" id="{B7F17FD9-BEA6-8E4D-86DC-F396D545FC96}"/>
              </a:ext>
            </a:extLst>
          </p:cNvPr>
          <p:cNvSpPr>
            <a:spLocks/>
          </p:cNvSpPr>
          <p:nvPr/>
        </p:nvSpPr>
        <p:spPr bwMode="auto">
          <a:xfrm>
            <a:off x="3305175" y="4508500"/>
            <a:ext cx="215900" cy="287338"/>
          </a:xfrm>
          <a:custGeom>
            <a:avLst/>
            <a:gdLst>
              <a:gd name="T0" fmla="*/ 0 w 136"/>
              <a:gd name="T1" fmla="*/ 0 h 181"/>
              <a:gd name="T2" fmla="*/ 2147483647 w 136"/>
              <a:gd name="T3" fmla="*/ 2147483647 h 181"/>
              <a:gd name="T4" fmla="*/ 2147483647 w 136"/>
              <a:gd name="T5" fmla="*/ 0 h 181"/>
              <a:gd name="T6" fmla="*/ 0 w 136"/>
              <a:gd name="T7" fmla="*/ 0 h 181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81"/>
              <a:gd name="T14" fmla="*/ 136 w 136"/>
              <a:gd name="T15" fmla="*/ 181 h 1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81">
                <a:moveTo>
                  <a:pt x="0" y="0"/>
                </a:moveTo>
                <a:lnTo>
                  <a:pt x="45" y="181"/>
                </a:lnTo>
                <a:lnTo>
                  <a:pt x="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Freeform 29">
            <a:extLst>
              <a:ext uri="{FF2B5EF4-FFF2-40B4-BE49-F238E27FC236}">
                <a16:creationId xmlns:a16="http://schemas.microsoft.com/office/drawing/2014/main" xmlns="" id="{C76576E1-9F47-F545-925E-5A58053559AF}"/>
              </a:ext>
            </a:extLst>
          </p:cNvPr>
          <p:cNvSpPr>
            <a:spLocks/>
          </p:cNvSpPr>
          <p:nvPr/>
        </p:nvSpPr>
        <p:spPr bwMode="auto">
          <a:xfrm>
            <a:off x="2370138" y="4508500"/>
            <a:ext cx="215900" cy="287338"/>
          </a:xfrm>
          <a:custGeom>
            <a:avLst/>
            <a:gdLst>
              <a:gd name="T0" fmla="*/ 0 w 136"/>
              <a:gd name="T1" fmla="*/ 0 h 181"/>
              <a:gd name="T2" fmla="*/ 2147483647 w 136"/>
              <a:gd name="T3" fmla="*/ 2147483647 h 181"/>
              <a:gd name="T4" fmla="*/ 2147483647 w 136"/>
              <a:gd name="T5" fmla="*/ 0 h 181"/>
              <a:gd name="T6" fmla="*/ 0 w 136"/>
              <a:gd name="T7" fmla="*/ 0 h 181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81"/>
              <a:gd name="T14" fmla="*/ 136 w 136"/>
              <a:gd name="T15" fmla="*/ 181 h 1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81">
                <a:moveTo>
                  <a:pt x="0" y="0"/>
                </a:moveTo>
                <a:lnTo>
                  <a:pt x="45" y="181"/>
                </a:lnTo>
                <a:lnTo>
                  <a:pt x="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1" name="Picture 31" descr="CIMG1485">
            <a:extLst>
              <a:ext uri="{FF2B5EF4-FFF2-40B4-BE49-F238E27FC236}">
                <a16:creationId xmlns:a16="http://schemas.microsoft.com/office/drawing/2014/main" xmlns="" id="{3A1154F2-EED6-5644-A036-EFAECF20F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9231" y="4392579"/>
            <a:ext cx="2323653" cy="174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BF07E5-2151-AF4C-86C7-A3FDC78465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918" y="1083165"/>
            <a:ext cx="2703382" cy="2818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1ECD6B9-BBCE-3F4E-AA2B-82D128CB1539}"/>
              </a:ext>
            </a:extLst>
          </p:cNvPr>
          <p:cNvSpPr txBox="1"/>
          <p:nvPr/>
        </p:nvSpPr>
        <p:spPr>
          <a:xfrm>
            <a:off x="10115276" y="1489826"/>
            <a:ext cx="55816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i="1" dirty="0">
                <a:latin typeface="+mj-lt"/>
                <a:cs typeface="Candara"/>
              </a:rPr>
              <a:t>разрез</a:t>
            </a:r>
            <a:endParaRPr lang="en-US" sz="1000" b="1" i="1" dirty="0">
              <a:latin typeface="+mj-lt"/>
              <a:cs typeface="Candara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2074BDA1-2B4A-0E47-BA1A-B6552086A299}"/>
              </a:ext>
            </a:extLst>
          </p:cNvPr>
          <p:cNvSpPr txBox="1"/>
          <p:nvPr/>
        </p:nvSpPr>
        <p:spPr>
          <a:xfrm>
            <a:off x="10167258" y="2362200"/>
            <a:ext cx="45717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i="1" dirty="0">
                <a:latin typeface="+mj-lt"/>
                <a:cs typeface="Candara"/>
              </a:rPr>
              <a:t>план</a:t>
            </a:r>
            <a:endParaRPr lang="en-US" sz="1000" b="1" i="1" dirty="0">
              <a:latin typeface="+mj-lt"/>
              <a:cs typeface="Candar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37DE703A-801A-6B49-8357-4601A4F44EFC}"/>
              </a:ext>
            </a:extLst>
          </p:cNvPr>
          <p:cNvSpPr txBox="1"/>
          <p:nvPr/>
        </p:nvSpPr>
        <p:spPr>
          <a:xfrm>
            <a:off x="10820614" y="2984568"/>
            <a:ext cx="77617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i="1" dirty="0">
                <a:latin typeface="+mj-lt"/>
                <a:cs typeface="Candara"/>
              </a:rPr>
              <a:t>арматура</a:t>
            </a:r>
            <a:endParaRPr lang="en-US" sz="1000" b="1" i="1" dirty="0">
              <a:latin typeface="+mj-lt"/>
              <a:cs typeface="Candara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40202A03-0DE7-FE42-8D2E-C38CB3C4DE9F}"/>
              </a:ext>
            </a:extLst>
          </p:cNvPr>
          <p:cNvSpPr txBox="1"/>
          <p:nvPr/>
        </p:nvSpPr>
        <p:spPr>
          <a:xfrm>
            <a:off x="10769843" y="3504101"/>
            <a:ext cx="70724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i="1" dirty="0">
                <a:latin typeface="+mj-lt"/>
                <a:cs typeface="Candara"/>
              </a:rPr>
              <a:t>пустота</a:t>
            </a:r>
            <a:endParaRPr lang="en-US" sz="1000" b="1" i="1" dirty="0">
              <a:latin typeface="+mj-lt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486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C4A94C-A2D2-CB4A-8788-41C728EF918F}"/>
              </a:ext>
            </a:extLst>
          </p:cNvPr>
          <p:cNvSpPr txBox="1"/>
          <p:nvPr/>
        </p:nvSpPr>
        <p:spPr>
          <a:xfrm>
            <a:off x="285728" y="2243386"/>
            <a:ext cx="840107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  <a:latin typeface="Calibri"/>
              </a:rPr>
              <a:t>Пластическая усадка проявляется когда скорость потери влаги с незащищённой поверхности бетона превышает скорость компенсации воды на поверхности (</a:t>
            </a:r>
            <a:r>
              <a:rPr lang="ru-RU" sz="1600" dirty="0" err="1">
                <a:solidFill>
                  <a:prstClr val="black"/>
                </a:solidFill>
                <a:latin typeface="Calibri"/>
              </a:rPr>
              <a:t>водоотделения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).</a:t>
            </a:r>
          </a:p>
          <a:p>
            <a:pPr defTabSz="914400">
              <a:spcBef>
                <a:spcPts val="6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Поверхность бетона высыхает и усаживается, напряжения растут. Бетон ещё не набрал необходимой прочности. Появляются трещины.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C2A6353-2AC2-474F-B2E0-FABE3645D18A}"/>
              </a:ext>
            </a:extLst>
          </p:cNvPr>
          <p:cNvSpPr/>
          <p:nvPr/>
        </p:nvSpPr>
        <p:spPr bwMode="auto">
          <a:xfrm>
            <a:off x="1254803" y="5127104"/>
            <a:ext cx="4032448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7" name="Isosceles Triangle 3">
            <a:extLst>
              <a:ext uri="{FF2B5EF4-FFF2-40B4-BE49-F238E27FC236}">
                <a16:creationId xmlns:a16="http://schemas.microsoft.com/office/drawing/2014/main" xmlns="" id="{6B9A77FB-43CB-1B4C-BB07-E1C62F1F295C}"/>
              </a:ext>
            </a:extLst>
          </p:cNvPr>
          <p:cNvSpPr/>
          <p:nvPr/>
        </p:nvSpPr>
        <p:spPr bwMode="auto">
          <a:xfrm>
            <a:off x="1254803" y="4296874"/>
            <a:ext cx="4032440" cy="792054"/>
          </a:xfrm>
          <a:prstGeom prst="triangle">
            <a:avLst>
              <a:gd name="adj" fmla="val 49580"/>
            </a:avLst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3772D85-00BF-1C48-A0B5-F06389374B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8209" y="4191000"/>
            <a:ext cx="565628" cy="576064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62EED45D-6FFC-D549-B7E2-6BD987A13B4D}"/>
              </a:ext>
            </a:extLst>
          </p:cNvPr>
          <p:cNvSpPr/>
          <p:nvPr/>
        </p:nvSpPr>
        <p:spPr>
          <a:xfrm>
            <a:off x="1542835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xmlns="" id="{CC3E96A2-ED10-514D-AE2C-87C2DFE68E13}"/>
              </a:ext>
            </a:extLst>
          </p:cNvPr>
          <p:cNvSpPr/>
          <p:nvPr/>
        </p:nvSpPr>
        <p:spPr>
          <a:xfrm>
            <a:off x="1934879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xmlns="" id="{5D45E3D2-8311-0E47-B11E-15629A7AAC43}"/>
              </a:ext>
            </a:extLst>
          </p:cNvPr>
          <p:cNvSpPr/>
          <p:nvPr/>
        </p:nvSpPr>
        <p:spPr>
          <a:xfrm>
            <a:off x="2326923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0E2B9A96-E621-274F-B495-B505CE857191}"/>
              </a:ext>
            </a:extLst>
          </p:cNvPr>
          <p:cNvSpPr/>
          <p:nvPr/>
        </p:nvSpPr>
        <p:spPr>
          <a:xfrm>
            <a:off x="2718967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xmlns="" id="{56633D72-9B43-5043-B4BD-04175ECC9276}"/>
              </a:ext>
            </a:extLst>
          </p:cNvPr>
          <p:cNvSpPr/>
          <p:nvPr/>
        </p:nvSpPr>
        <p:spPr>
          <a:xfrm>
            <a:off x="3111011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xmlns="" id="{0546759B-F02F-3D44-A8A5-2A83891F6DEB}"/>
              </a:ext>
            </a:extLst>
          </p:cNvPr>
          <p:cNvSpPr/>
          <p:nvPr/>
        </p:nvSpPr>
        <p:spPr>
          <a:xfrm>
            <a:off x="3503055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xmlns="" id="{173B7530-45D3-2941-8DBE-E736411013B4}"/>
              </a:ext>
            </a:extLst>
          </p:cNvPr>
          <p:cNvSpPr/>
          <p:nvPr/>
        </p:nvSpPr>
        <p:spPr>
          <a:xfrm>
            <a:off x="3895099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xmlns="" id="{EA41A1C0-1D7B-7741-B77A-D01B82B3A56D}"/>
              </a:ext>
            </a:extLst>
          </p:cNvPr>
          <p:cNvSpPr/>
          <p:nvPr/>
        </p:nvSpPr>
        <p:spPr>
          <a:xfrm>
            <a:off x="4287143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xmlns="" id="{DC9C160C-B47A-2245-9922-09E74266C214}"/>
              </a:ext>
            </a:extLst>
          </p:cNvPr>
          <p:cNvSpPr/>
          <p:nvPr/>
        </p:nvSpPr>
        <p:spPr>
          <a:xfrm>
            <a:off x="4679187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xmlns="" id="{1E74EE84-46A5-064F-8933-965EEB84110B}"/>
              </a:ext>
            </a:extLst>
          </p:cNvPr>
          <p:cNvSpPr/>
          <p:nvPr/>
        </p:nvSpPr>
        <p:spPr>
          <a:xfrm>
            <a:off x="5071227" y="4839072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xmlns="" id="{092A9767-934D-2A4B-B4D6-6A0C919F944C}"/>
              </a:ext>
            </a:extLst>
          </p:cNvPr>
          <p:cNvSpPr/>
          <p:nvPr/>
        </p:nvSpPr>
        <p:spPr>
          <a:xfrm>
            <a:off x="1695235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xmlns="" id="{A6F38D2E-0040-8C44-96C0-623DD1EDB59F}"/>
              </a:ext>
            </a:extLst>
          </p:cNvPr>
          <p:cNvSpPr/>
          <p:nvPr/>
        </p:nvSpPr>
        <p:spPr>
          <a:xfrm>
            <a:off x="2087279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xmlns="" id="{FB94B189-5605-F444-B13F-6D5AE9495F42}"/>
              </a:ext>
            </a:extLst>
          </p:cNvPr>
          <p:cNvSpPr/>
          <p:nvPr/>
        </p:nvSpPr>
        <p:spPr>
          <a:xfrm>
            <a:off x="2479323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xmlns="" id="{733886EA-0244-5642-A304-0A5F855A4166}"/>
              </a:ext>
            </a:extLst>
          </p:cNvPr>
          <p:cNvSpPr/>
          <p:nvPr/>
        </p:nvSpPr>
        <p:spPr>
          <a:xfrm>
            <a:off x="2871367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xmlns="" id="{3B3B6382-4FF7-7249-83D4-375F4BC616B3}"/>
              </a:ext>
            </a:extLst>
          </p:cNvPr>
          <p:cNvSpPr/>
          <p:nvPr/>
        </p:nvSpPr>
        <p:spPr>
          <a:xfrm>
            <a:off x="3263411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xmlns="" id="{AA6CF225-D154-794F-B9EA-B15E9BE54A5D}"/>
              </a:ext>
            </a:extLst>
          </p:cNvPr>
          <p:cNvSpPr/>
          <p:nvPr/>
        </p:nvSpPr>
        <p:spPr>
          <a:xfrm>
            <a:off x="3655455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xmlns="" id="{548E554F-8942-D441-B344-74F01C24B33B}"/>
              </a:ext>
            </a:extLst>
          </p:cNvPr>
          <p:cNvSpPr/>
          <p:nvPr/>
        </p:nvSpPr>
        <p:spPr>
          <a:xfrm>
            <a:off x="4047499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xmlns="" id="{E2E3B90A-8F4D-3847-849B-2A5CBCBEF2EA}"/>
              </a:ext>
            </a:extLst>
          </p:cNvPr>
          <p:cNvSpPr/>
          <p:nvPr/>
        </p:nvSpPr>
        <p:spPr>
          <a:xfrm>
            <a:off x="4439543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xmlns="" id="{EFD38A6B-31A5-504F-BD66-5A0010157E42}"/>
              </a:ext>
            </a:extLst>
          </p:cNvPr>
          <p:cNvSpPr/>
          <p:nvPr/>
        </p:nvSpPr>
        <p:spPr>
          <a:xfrm>
            <a:off x="4831587" y="5186537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A6DAE431-0895-1440-BB28-8B8FA369BE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7252" y="4191000"/>
            <a:ext cx="961148" cy="63363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2614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Пластическая </a:t>
            </a:r>
            <a:r>
              <a:rPr lang="ru-RU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усадка </a:t>
            </a:r>
            <a:endParaRPr lang="en-US" sz="2000" b="1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306AC258-8CEB-BD41-B2DD-6517CB07D27E}"/>
              </a:ext>
            </a:extLst>
          </p:cNvPr>
          <p:cNvSpPr/>
          <p:nvPr/>
        </p:nvSpPr>
        <p:spPr bwMode="auto">
          <a:xfrm>
            <a:off x="1032627" y="5723020"/>
            <a:ext cx="4536504" cy="360040"/>
          </a:xfrm>
          <a:prstGeom prst="rect">
            <a:avLst/>
          </a:prstGeom>
          <a:pattFill prst="lgConfetti">
            <a:fgClr>
              <a:schemeClr val="tx1"/>
            </a:fgClr>
            <a:bgClr>
              <a:prstClr val="white"/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177AB3F6-A9B8-FC41-9C88-16AB4A3E17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798" y="1038388"/>
            <a:ext cx="2268256" cy="1771909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xmlns="" id="{80E025BB-184A-4444-A0F6-305380189218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8CDB6177-1E0B-FE46-8D25-DA36616A918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1024" y="2971800"/>
            <a:ext cx="2717800" cy="317500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760A4B6-9D63-FB46-8580-46FCE24BA29B}"/>
              </a:ext>
            </a:extLst>
          </p:cNvPr>
          <p:cNvSpPr txBox="1"/>
          <p:nvPr/>
        </p:nvSpPr>
        <p:spPr>
          <a:xfrm>
            <a:off x="8458200" y="6093544"/>
            <a:ext cx="2949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i="1" dirty="0">
                <a:solidFill>
                  <a:prstClr val="black"/>
                </a:solidFill>
                <a:latin typeface="Calibri"/>
              </a:rPr>
              <a:t>Типичные трещины при пластической усадке</a:t>
            </a:r>
            <a:endParaRPr lang="en-US" sz="1400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59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2614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Пластическая </a:t>
            </a:r>
            <a:r>
              <a:rPr lang="ru-RU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усадка </a:t>
            </a:r>
            <a:endParaRPr lang="en-US" sz="2000" b="1" dirty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3B736FA2-16E4-C84A-9AA9-450052824FCF}"/>
              </a:ext>
            </a:extLst>
          </p:cNvPr>
          <p:cNvSpPr/>
          <p:nvPr/>
        </p:nvSpPr>
        <p:spPr bwMode="auto">
          <a:xfrm>
            <a:off x="1419779" y="5953556"/>
            <a:ext cx="4536504" cy="360040"/>
          </a:xfrm>
          <a:prstGeom prst="rect">
            <a:avLst/>
          </a:prstGeom>
          <a:pattFill prst="lgConfetti">
            <a:fgClr>
              <a:schemeClr val="tx1"/>
            </a:fgClr>
            <a:bgClr>
              <a:prstClr val="white"/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2E49D887-F0D1-3949-B6C2-0D5641941C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915" y="4064495"/>
            <a:ext cx="1293424" cy="102845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CEAD709-AACA-414E-A287-1DE88FCFC186}"/>
              </a:ext>
            </a:extLst>
          </p:cNvPr>
          <p:cNvSpPr txBox="1"/>
          <p:nvPr/>
        </p:nvSpPr>
        <p:spPr>
          <a:xfrm>
            <a:off x="404043" y="2315795"/>
            <a:ext cx="781846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  <a:latin typeface="Calibri"/>
              </a:rPr>
              <a:t>Потеря влаги бетоном может также происходить в грунт если бетон не отделён от грунта водонепроницаемой мембраной. В этом случае количество воды поднимаемой к поверхности значительно ниже, чем количество влаги испаряемой с поверхности.</a:t>
            </a:r>
          </a:p>
          <a:p>
            <a:pPr defTabSz="914400"/>
            <a:r>
              <a:rPr lang="ru-RU" sz="1600" dirty="0">
                <a:solidFill>
                  <a:prstClr val="black"/>
                </a:solidFill>
                <a:latin typeface="Calibri"/>
              </a:rPr>
              <a:t>Поверхность бетона высыхает и усаживается, напряжения растут.</a:t>
            </a:r>
          </a:p>
          <a:p>
            <a:pPr defTabSz="914400">
              <a:spcBef>
                <a:spcPts val="6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В это время бетон ещё не набрал необходимой прочности. В результате появляются трещины.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09B54DC2-B080-FF41-B40B-18A2E03FBF61}"/>
              </a:ext>
            </a:extLst>
          </p:cNvPr>
          <p:cNvSpPr/>
          <p:nvPr/>
        </p:nvSpPr>
        <p:spPr bwMode="auto">
          <a:xfrm>
            <a:off x="1635803" y="5360639"/>
            <a:ext cx="4032448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xmlns="" id="{99C74727-8971-394F-9DAD-514B5A22F035}"/>
              </a:ext>
            </a:extLst>
          </p:cNvPr>
          <p:cNvSpPr/>
          <p:nvPr/>
        </p:nvSpPr>
        <p:spPr>
          <a:xfrm>
            <a:off x="2186163" y="5072607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xmlns="" id="{38AEE17A-2727-F14D-8147-46CC8D2E3D05}"/>
              </a:ext>
            </a:extLst>
          </p:cNvPr>
          <p:cNvSpPr/>
          <p:nvPr/>
        </p:nvSpPr>
        <p:spPr>
          <a:xfrm>
            <a:off x="2942247" y="5072607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xmlns="" id="{FB7FF1F4-B373-7B43-9E54-12BC54DC7662}"/>
              </a:ext>
            </a:extLst>
          </p:cNvPr>
          <p:cNvSpPr/>
          <p:nvPr/>
        </p:nvSpPr>
        <p:spPr>
          <a:xfrm>
            <a:off x="4454415" y="5072607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xmlns="" id="{4258D513-AB03-CF4C-A637-55954327154D}"/>
              </a:ext>
            </a:extLst>
          </p:cNvPr>
          <p:cNvSpPr/>
          <p:nvPr/>
        </p:nvSpPr>
        <p:spPr>
          <a:xfrm>
            <a:off x="2355883" y="5420072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xmlns="" id="{EC95F09A-004C-A944-B49E-C18F7CA8BCD9}"/>
              </a:ext>
            </a:extLst>
          </p:cNvPr>
          <p:cNvSpPr/>
          <p:nvPr/>
        </p:nvSpPr>
        <p:spPr>
          <a:xfrm rot="10800000">
            <a:off x="2067851" y="5697273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xmlns="" id="{5B56B7F0-7AD4-7C4D-AE27-C5D7C549E718}"/>
              </a:ext>
            </a:extLst>
          </p:cNvPr>
          <p:cNvSpPr/>
          <p:nvPr/>
        </p:nvSpPr>
        <p:spPr>
          <a:xfrm>
            <a:off x="3842347" y="5420072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xmlns="" id="{C0C4470C-6D68-F146-9652-BFF176DFEE07}"/>
              </a:ext>
            </a:extLst>
          </p:cNvPr>
          <p:cNvSpPr/>
          <p:nvPr/>
        </p:nvSpPr>
        <p:spPr>
          <a:xfrm rot="10800000">
            <a:off x="3116097" y="5697273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xmlns="" id="{E6BE09FF-006A-974C-9883-6C02C8EAA68A}"/>
              </a:ext>
            </a:extLst>
          </p:cNvPr>
          <p:cNvSpPr/>
          <p:nvPr/>
        </p:nvSpPr>
        <p:spPr>
          <a:xfrm rot="10800000">
            <a:off x="3640220" y="5697273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xmlns="" id="{FB4DD3DA-64C1-474C-A7C1-29C6CDA931BC}"/>
              </a:ext>
            </a:extLst>
          </p:cNvPr>
          <p:cNvSpPr/>
          <p:nvPr/>
        </p:nvSpPr>
        <p:spPr>
          <a:xfrm rot="10800000">
            <a:off x="4164343" y="5697273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xmlns="" id="{4BA1CE8D-4A13-4147-91E9-4A333D736D35}"/>
              </a:ext>
            </a:extLst>
          </p:cNvPr>
          <p:cNvSpPr/>
          <p:nvPr/>
        </p:nvSpPr>
        <p:spPr>
          <a:xfrm>
            <a:off x="4994475" y="5420072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xmlns="" id="{84488601-B8E4-9742-8584-A390C820FBA0}"/>
              </a:ext>
            </a:extLst>
          </p:cNvPr>
          <p:cNvSpPr/>
          <p:nvPr/>
        </p:nvSpPr>
        <p:spPr>
          <a:xfrm rot="10800000">
            <a:off x="4688466" y="5697272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xmlns="" id="{364601B1-3A39-C74D-BEAA-7D06E9E58D77}"/>
              </a:ext>
            </a:extLst>
          </p:cNvPr>
          <p:cNvSpPr/>
          <p:nvPr/>
        </p:nvSpPr>
        <p:spPr>
          <a:xfrm rot="10800000">
            <a:off x="5212587" y="5697272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xmlns="" id="{4E121168-5882-984C-9234-6CF0D3F0E366}"/>
              </a:ext>
            </a:extLst>
          </p:cNvPr>
          <p:cNvSpPr/>
          <p:nvPr/>
        </p:nvSpPr>
        <p:spPr>
          <a:xfrm rot="10800000">
            <a:off x="1923835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xmlns="" id="{B88E62A5-7919-7444-9657-225C10D7A412}"/>
              </a:ext>
            </a:extLst>
          </p:cNvPr>
          <p:cNvSpPr/>
          <p:nvPr/>
        </p:nvSpPr>
        <p:spPr>
          <a:xfrm rot="10800000">
            <a:off x="2315879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xmlns="" id="{97FB171D-599D-1D46-B05E-086452369F03}"/>
              </a:ext>
            </a:extLst>
          </p:cNvPr>
          <p:cNvSpPr/>
          <p:nvPr/>
        </p:nvSpPr>
        <p:spPr>
          <a:xfrm rot="10800000">
            <a:off x="2707923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Freeform 91">
            <a:extLst>
              <a:ext uri="{FF2B5EF4-FFF2-40B4-BE49-F238E27FC236}">
                <a16:creationId xmlns:a16="http://schemas.microsoft.com/office/drawing/2014/main" xmlns="" id="{23ED9DE4-BC08-E44F-96C6-2EFB24E27417}"/>
              </a:ext>
            </a:extLst>
          </p:cNvPr>
          <p:cNvSpPr/>
          <p:nvPr/>
        </p:nvSpPr>
        <p:spPr>
          <a:xfrm rot="10800000">
            <a:off x="3099967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xmlns="" id="{8930C96F-A7D4-DC42-AB41-10DDBF5AEEF2}"/>
              </a:ext>
            </a:extLst>
          </p:cNvPr>
          <p:cNvSpPr/>
          <p:nvPr/>
        </p:nvSpPr>
        <p:spPr>
          <a:xfrm rot="10800000">
            <a:off x="3492011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Freeform 93">
            <a:extLst>
              <a:ext uri="{FF2B5EF4-FFF2-40B4-BE49-F238E27FC236}">
                <a16:creationId xmlns:a16="http://schemas.microsoft.com/office/drawing/2014/main" xmlns="" id="{D9AF58C8-E558-D24D-94CE-2A2C382D5C98}"/>
              </a:ext>
            </a:extLst>
          </p:cNvPr>
          <p:cNvSpPr/>
          <p:nvPr/>
        </p:nvSpPr>
        <p:spPr>
          <a:xfrm rot="10800000">
            <a:off x="3884055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xmlns="" id="{16CCEAB2-B5DE-9C4F-AFE2-A7FFE7255C3F}"/>
              </a:ext>
            </a:extLst>
          </p:cNvPr>
          <p:cNvSpPr/>
          <p:nvPr/>
        </p:nvSpPr>
        <p:spPr>
          <a:xfrm rot="10800000">
            <a:off x="4276099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xmlns="" id="{DFDBD8D4-5039-794F-ADE4-BEC462C42DD7}"/>
              </a:ext>
            </a:extLst>
          </p:cNvPr>
          <p:cNvSpPr/>
          <p:nvPr/>
        </p:nvSpPr>
        <p:spPr>
          <a:xfrm rot="10800000">
            <a:off x="4668143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xmlns="" id="{F80602E7-E48C-BC41-9186-E87FB75CC082}"/>
              </a:ext>
            </a:extLst>
          </p:cNvPr>
          <p:cNvSpPr/>
          <p:nvPr/>
        </p:nvSpPr>
        <p:spPr>
          <a:xfrm rot="10800000">
            <a:off x="5060187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Freeform 97">
            <a:extLst>
              <a:ext uri="{FF2B5EF4-FFF2-40B4-BE49-F238E27FC236}">
                <a16:creationId xmlns:a16="http://schemas.microsoft.com/office/drawing/2014/main" xmlns="" id="{79BB6BAC-7695-9149-BAD5-73BB1592F40A}"/>
              </a:ext>
            </a:extLst>
          </p:cNvPr>
          <p:cNvSpPr/>
          <p:nvPr/>
        </p:nvSpPr>
        <p:spPr>
          <a:xfrm rot="10800000">
            <a:off x="5452227" y="5864695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Freeform 98">
            <a:extLst>
              <a:ext uri="{FF2B5EF4-FFF2-40B4-BE49-F238E27FC236}">
                <a16:creationId xmlns:a16="http://schemas.microsoft.com/office/drawing/2014/main" xmlns="" id="{099C477B-A7C6-C848-BA30-76C60315EE30}"/>
              </a:ext>
            </a:extLst>
          </p:cNvPr>
          <p:cNvSpPr/>
          <p:nvPr/>
        </p:nvSpPr>
        <p:spPr>
          <a:xfrm>
            <a:off x="3698331" y="5072607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Freeform 99">
            <a:extLst>
              <a:ext uri="{FF2B5EF4-FFF2-40B4-BE49-F238E27FC236}">
                <a16:creationId xmlns:a16="http://schemas.microsoft.com/office/drawing/2014/main" xmlns="" id="{96DB9658-EBFA-F849-97B3-9C138D6BF1C2}"/>
              </a:ext>
            </a:extLst>
          </p:cNvPr>
          <p:cNvSpPr/>
          <p:nvPr/>
        </p:nvSpPr>
        <p:spPr>
          <a:xfrm>
            <a:off x="5210499" y="5072607"/>
            <a:ext cx="25704" cy="228600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Freeform 100">
            <a:extLst>
              <a:ext uri="{FF2B5EF4-FFF2-40B4-BE49-F238E27FC236}">
                <a16:creationId xmlns:a16="http://schemas.microsoft.com/office/drawing/2014/main" xmlns="" id="{D0BC9E1C-402F-0047-B583-3F829D9E3054}"/>
              </a:ext>
            </a:extLst>
          </p:cNvPr>
          <p:cNvSpPr/>
          <p:nvPr/>
        </p:nvSpPr>
        <p:spPr>
          <a:xfrm rot="10800000">
            <a:off x="2591974" y="5697273"/>
            <a:ext cx="25704" cy="179999"/>
          </a:xfrm>
          <a:custGeom>
            <a:avLst/>
            <a:gdLst>
              <a:gd name="connsiteX0" fmla="*/ 16933 w 25704"/>
              <a:gd name="connsiteY0" fmla="*/ 228600 h 228600"/>
              <a:gd name="connsiteX1" fmla="*/ 16933 w 25704"/>
              <a:gd name="connsiteY1" fmla="*/ 228600 h 228600"/>
              <a:gd name="connsiteX2" fmla="*/ 16933 w 25704"/>
              <a:gd name="connsiteY2" fmla="*/ 110067 h 228600"/>
              <a:gd name="connsiteX3" fmla="*/ 0 w 25704"/>
              <a:gd name="connsiteY3" fmla="*/ 59267 h 228600"/>
              <a:gd name="connsiteX4" fmla="*/ 25400 w 25704"/>
              <a:gd name="connsiteY4" fmla="*/ 8467 h 228600"/>
              <a:gd name="connsiteX5" fmla="*/ 25400 w 25704"/>
              <a:gd name="connsiteY5" fmla="*/ 0 h 228600"/>
              <a:gd name="connsiteX6" fmla="*/ 25400 w 25704"/>
              <a:gd name="connsiteY6" fmla="*/ 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04" h="228600">
                <a:moveTo>
                  <a:pt x="16933" y="228600"/>
                </a:moveTo>
                <a:lnTo>
                  <a:pt x="16933" y="228600"/>
                </a:lnTo>
                <a:cubicBezTo>
                  <a:pt x="24470" y="160772"/>
                  <a:pt x="31831" y="164692"/>
                  <a:pt x="16933" y="110067"/>
                </a:cubicBezTo>
                <a:cubicBezTo>
                  <a:pt x="12237" y="92847"/>
                  <a:pt x="0" y="59267"/>
                  <a:pt x="0" y="59267"/>
                </a:cubicBezTo>
                <a:cubicBezTo>
                  <a:pt x="16554" y="34435"/>
                  <a:pt x="18389" y="36509"/>
                  <a:pt x="25400" y="8467"/>
                </a:cubicBezTo>
                <a:cubicBezTo>
                  <a:pt x="26085" y="5729"/>
                  <a:pt x="25400" y="2822"/>
                  <a:pt x="25400" y="0"/>
                </a:cubicBezTo>
                <a:lnTo>
                  <a:pt x="25400" y="0"/>
                </a:lnTo>
              </a:path>
            </a:pathLst>
          </a:custGeom>
          <a:ln w="12700">
            <a:solidFill>
              <a:srgbClr val="3399FF"/>
            </a:solidFill>
            <a:tailEnd type="triangle"/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xmlns="" id="{34E42672-EE84-CD4D-9876-6821588AB7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252" y="4437112"/>
            <a:ext cx="961148" cy="633636"/>
          </a:xfrm>
          <a:prstGeom prst="rect">
            <a:avLst/>
          </a:prstGeom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xmlns="" id="{5AF9FE4C-4BD0-574A-AD53-A6B8B687863A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574E72E-0ED5-A540-8495-9F004A0D83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101" y="1395909"/>
            <a:ext cx="2453027" cy="1839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372ADC-9A70-7043-AB30-BF69E7F592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2423" y="3677515"/>
            <a:ext cx="2121365" cy="265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6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4630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Тепловая динамика в раннем возрасте </a:t>
            </a:r>
            <a:endParaRPr lang="en-US" sz="20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xmlns="" id="{5AF9FE4C-4BD0-574A-AD53-A6B8B687863A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535D0F71-30A5-2F4E-8798-4AECA43A6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56293" y="2242468"/>
            <a:ext cx="4654707" cy="331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47BBC211-0D41-B34D-A0A6-3F7CE1F25EF0}"/>
              </a:ext>
            </a:extLst>
          </p:cNvPr>
          <p:cNvSpPr txBox="1"/>
          <p:nvPr/>
        </p:nvSpPr>
        <p:spPr>
          <a:xfrm>
            <a:off x="1542891" y="5905252"/>
            <a:ext cx="482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AU" sz="1600" dirty="0">
                <a:solidFill>
                  <a:prstClr val="black"/>
                </a:solidFill>
                <a:latin typeface="+mj-lt"/>
              </a:rPr>
              <a:t>≈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6</a:t>
            </a:r>
            <a:r>
              <a:rPr lang="en-AU" sz="1600" dirty="0">
                <a:solidFill>
                  <a:prstClr val="black"/>
                </a:solidFill>
                <a:latin typeface="+mj-lt"/>
              </a:rPr>
              <a:t>0 ÷ 90</a:t>
            </a:r>
            <a:r>
              <a:rPr lang="en-AU" sz="1600" baseline="30000" dirty="0">
                <a:solidFill>
                  <a:prstClr val="black"/>
                </a:solidFill>
                <a:latin typeface="+mj-lt"/>
              </a:rPr>
              <a:t>0</a:t>
            </a:r>
            <a:r>
              <a:rPr lang="en-AU" sz="1600" dirty="0">
                <a:solidFill>
                  <a:prstClr val="black"/>
                </a:solidFill>
                <a:latin typeface="+mj-lt"/>
              </a:rPr>
              <a:t>C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 (полностью теплоизолированный)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71" name="Sun 70">
            <a:extLst>
              <a:ext uri="{FF2B5EF4-FFF2-40B4-BE49-F238E27FC236}">
                <a16:creationId xmlns:a16="http://schemas.microsoft.com/office/drawing/2014/main" xmlns="" id="{90EBBB96-54E8-F74F-8C2E-70AAD792D60B}"/>
              </a:ext>
            </a:extLst>
          </p:cNvPr>
          <p:cNvSpPr>
            <a:spLocks noChangeAspect="1"/>
          </p:cNvSpPr>
          <p:nvPr/>
        </p:nvSpPr>
        <p:spPr bwMode="auto">
          <a:xfrm>
            <a:off x="1135767" y="5859826"/>
            <a:ext cx="410344" cy="410344"/>
          </a:xfrm>
          <a:prstGeom prst="sun">
            <a:avLst/>
          </a:prstGeom>
          <a:solidFill>
            <a:srgbClr val="FF0000"/>
          </a:solidFill>
          <a:ln w="9525" cap="flat" cmpd="sng" algn="ctr">
            <a:solidFill>
              <a:srgbClr val="AD0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56AB3013-C652-9241-A5C8-93CAB1618B6F}"/>
              </a:ext>
            </a:extLst>
          </p:cNvPr>
          <p:cNvSpPr txBox="1"/>
          <p:nvPr/>
        </p:nvSpPr>
        <p:spPr>
          <a:xfrm>
            <a:off x="10167844" y="2419265"/>
            <a:ext cx="1368152" cy="514738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72000" rIns="36000" bIns="72000" rtlCol="0">
            <a:spAutoFit/>
          </a:bodyPr>
          <a:lstStyle/>
          <a:p>
            <a:pPr algn="ctr" defTabSz="914400"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Портланд цемент + Зола уноса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137FD68C-7B85-D24B-8F3A-FA7DE3A52EDA}"/>
              </a:ext>
            </a:extLst>
          </p:cNvPr>
          <p:cNvSpPr txBox="1"/>
          <p:nvPr/>
        </p:nvSpPr>
        <p:spPr>
          <a:xfrm>
            <a:off x="9197874" y="4545639"/>
            <a:ext cx="1368152" cy="514738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72000" rIns="36000" bIns="72000" rtlCol="0">
            <a:spAutoFit/>
          </a:bodyPr>
          <a:lstStyle/>
          <a:p>
            <a:pPr algn="ctr" defTabSz="914400"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Портланд цемент + Шлак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D32EB466-8E59-CC45-8B2D-E4B323D656DA}"/>
              </a:ext>
            </a:extLst>
          </p:cNvPr>
          <p:cNvSpPr txBox="1"/>
          <p:nvPr/>
        </p:nvSpPr>
        <p:spPr>
          <a:xfrm>
            <a:off x="8825519" y="5291033"/>
            <a:ext cx="1944216" cy="26071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 defTabSz="914400"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Время (дни)</a:t>
            </a:r>
            <a:endParaRPr lang="en-NZ" sz="1200" b="1" dirty="0">
              <a:solidFill>
                <a:prstClr val="black">
                  <a:lumMod val="50000"/>
                  <a:lumOff val="50000"/>
                </a:prstClr>
              </a:solidFill>
              <a:latin typeface="Cambria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0EE2B060-7444-D64B-B9EA-D4D986645981}"/>
              </a:ext>
            </a:extLst>
          </p:cNvPr>
          <p:cNvSpPr txBox="1"/>
          <p:nvPr/>
        </p:nvSpPr>
        <p:spPr>
          <a:xfrm rot="16200000">
            <a:off x="6280547" y="3765073"/>
            <a:ext cx="1944216" cy="26071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 defTabSz="914400"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Температура бетона (С</a:t>
            </a:r>
            <a:r>
              <a:rPr lang="ru-RU" sz="1200" b="1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0</a:t>
            </a: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)</a:t>
            </a:r>
            <a:endParaRPr lang="en-NZ" sz="1200" b="1" dirty="0">
              <a:solidFill>
                <a:prstClr val="black">
                  <a:lumMod val="50000"/>
                  <a:lumOff val="50000"/>
                </a:prstClr>
              </a:solidFill>
              <a:latin typeface="Cambria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1E6CF4EB-6DDA-F340-A176-190EE8E5B0ED}"/>
              </a:ext>
            </a:extLst>
          </p:cNvPr>
          <p:cNvSpPr txBox="1"/>
          <p:nvPr/>
        </p:nvSpPr>
        <p:spPr>
          <a:xfrm>
            <a:off x="7719572" y="2419265"/>
            <a:ext cx="1368152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72000" rIns="36000" bIns="72000" rtlCol="0">
            <a:spAutoFit/>
          </a:bodyPr>
          <a:lstStyle/>
          <a:p>
            <a:pPr algn="r" defTabSz="914400"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mbria" pitchFamily="18" charset="0"/>
              </a:rPr>
              <a:t>Портланд цемент</a:t>
            </a:r>
            <a:endParaRPr lang="en-NZ" sz="1200" b="1" dirty="0">
              <a:solidFill>
                <a:prstClr val="black">
                  <a:lumMod val="50000"/>
                  <a:lumOff val="50000"/>
                </a:prstClr>
              </a:solidFill>
              <a:latin typeface="Cambria" pitchFamily="18" charset="0"/>
            </a:endParaRPr>
          </a:p>
        </p:txBody>
      </p:sp>
      <p:sp>
        <p:nvSpPr>
          <p:cNvPr id="77" name="Cube 76">
            <a:extLst>
              <a:ext uri="{FF2B5EF4-FFF2-40B4-BE49-F238E27FC236}">
                <a16:creationId xmlns:a16="http://schemas.microsoft.com/office/drawing/2014/main" xmlns="" id="{AAF1303E-3888-F548-BFC0-698160F1FC0B}"/>
              </a:ext>
            </a:extLst>
          </p:cNvPr>
          <p:cNvSpPr>
            <a:spLocks noChangeAspect="1"/>
          </p:cNvSpPr>
          <p:nvPr/>
        </p:nvSpPr>
        <p:spPr bwMode="auto">
          <a:xfrm>
            <a:off x="1424186" y="2974845"/>
            <a:ext cx="3431073" cy="1944272"/>
          </a:xfrm>
          <a:prstGeom prst="cube">
            <a:avLst>
              <a:gd name="adj" fmla="val 24129"/>
            </a:avLst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77000">
                <a:schemeClr val="tx2">
                  <a:lumMod val="40000"/>
                  <a:lumOff val="60000"/>
                </a:schemeClr>
              </a:gs>
              <a:gs pos="37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xmlns="" id="{58EE9A59-A3CD-AD4E-AFF0-2F783B6CFB87}"/>
              </a:ext>
            </a:extLst>
          </p:cNvPr>
          <p:cNvCxnSpPr/>
          <p:nvPr/>
        </p:nvCxnSpPr>
        <p:spPr bwMode="auto">
          <a:xfrm>
            <a:off x="1911294" y="2983399"/>
            <a:ext cx="7" cy="1476187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530C42A0-8275-ED40-BC21-DA5D6FFB1730}"/>
              </a:ext>
            </a:extLst>
          </p:cNvPr>
          <p:cNvCxnSpPr/>
          <p:nvPr/>
        </p:nvCxnSpPr>
        <p:spPr bwMode="auto">
          <a:xfrm rot="16200000">
            <a:off x="3386419" y="2986594"/>
            <a:ext cx="7" cy="2916176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20BF2872-5682-E94B-9218-26169F82B475}"/>
              </a:ext>
            </a:extLst>
          </p:cNvPr>
          <p:cNvCxnSpPr/>
          <p:nvPr/>
        </p:nvCxnSpPr>
        <p:spPr bwMode="auto">
          <a:xfrm rot="2760000">
            <a:off x="1669270" y="4338540"/>
            <a:ext cx="7" cy="684187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/>
          </a:ln>
          <a:effectLst/>
        </p:spPr>
      </p:cxnSp>
      <p:sp>
        <p:nvSpPr>
          <p:cNvPr id="103" name="Sun 102">
            <a:extLst>
              <a:ext uri="{FF2B5EF4-FFF2-40B4-BE49-F238E27FC236}">
                <a16:creationId xmlns:a16="http://schemas.microsoft.com/office/drawing/2014/main" xmlns="" id="{7EED84D4-2B7F-2240-AB9C-8DF8D13AFAF2}"/>
              </a:ext>
            </a:extLst>
          </p:cNvPr>
          <p:cNvSpPr>
            <a:spLocks noChangeAspect="1"/>
          </p:cNvSpPr>
          <p:nvPr/>
        </p:nvSpPr>
        <p:spPr bwMode="auto">
          <a:xfrm>
            <a:off x="3008356" y="3838942"/>
            <a:ext cx="395998" cy="395998"/>
          </a:xfrm>
          <a:prstGeom prst="sun">
            <a:avLst/>
          </a:prstGeom>
          <a:solidFill>
            <a:srgbClr val="B30013"/>
          </a:solidFill>
          <a:ln w="9525" cap="flat" cmpd="sng" algn="ctr">
            <a:solidFill>
              <a:srgbClr val="AD0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C02A08FC-57EE-3245-A40D-3833FB441FEF}"/>
              </a:ext>
            </a:extLst>
          </p:cNvPr>
          <p:cNvSpPr txBox="1"/>
          <p:nvPr/>
        </p:nvSpPr>
        <p:spPr>
          <a:xfrm>
            <a:off x="1542891" y="5202274"/>
            <a:ext cx="1622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600" dirty="0">
                <a:solidFill>
                  <a:prstClr val="black"/>
                </a:solidFill>
                <a:latin typeface="+mj-lt"/>
              </a:rPr>
              <a:t>≈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20</a:t>
            </a:r>
            <a:r>
              <a:rPr lang="en-AU" sz="1600" dirty="0">
                <a:solidFill>
                  <a:prstClr val="black"/>
                </a:solidFill>
                <a:latin typeface="+mj-lt"/>
              </a:rPr>
              <a:t>0 ÷ 500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Дж</a:t>
            </a:r>
            <a:r>
              <a:rPr lang="en-AU" sz="1600" dirty="0">
                <a:solidFill>
                  <a:prstClr val="black"/>
                </a:solidFill>
                <a:latin typeface="+mj-lt"/>
              </a:rPr>
              <a:t>/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г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05" name="Sun 104">
            <a:extLst>
              <a:ext uri="{FF2B5EF4-FFF2-40B4-BE49-F238E27FC236}">
                <a16:creationId xmlns:a16="http://schemas.microsoft.com/office/drawing/2014/main" xmlns="" id="{C166DE97-BF53-C24E-A620-F76CA085B4FF}"/>
              </a:ext>
            </a:extLst>
          </p:cNvPr>
          <p:cNvSpPr>
            <a:spLocks noChangeAspect="1"/>
          </p:cNvSpPr>
          <p:nvPr/>
        </p:nvSpPr>
        <p:spPr bwMode="auto">
          <a:xfrm>
            <a:off x="1135767" y="5151162"/>
            <a:ext cx="410344" cy="410344"/>
          </a:xfrm>
          <a:prstGeom prst="sun">
            <a:avLst/>
          </a:prstGeom>
          <a:solidFill>
            <a:srgbClr val="FF0000"/>
          </a:solidFill>
          <a:ln w="9525" cap="flat" cmpd="sng" algn="ctr">
            <a:solidFill>
              <a:srgbClr val="AD0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9FD03214-F27A-DB45-A078-202FDC003C58}"/>
              </a:ext>
            </a:extLst>
          </p:cNvPr>
          <p:cNvSpPr txBox="1"/>
          <p:nvPr/>
        </p:nvSpPr>
        <p:spPr>
          <a:xfrm>
            <a:off x="1135766" y="5561506"/>
            <a:ext cx="90320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  <a:latin typeface="+mj-lt"/>
              </a:rPr>
              <a:t>Низкая теплопроводность бетона: бетон – тепловой изолятор, поэтому тепло накапливается 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xmlns="" id="{4E25B1D4-6A02-4D40-85BB-795486CE4397}"/>
              </a:ext>
            </a:extLst>
          </p:cNvPr>
          <p:cNvCxnSpPr/>
          <p:nvPr/>
        </p:nvCxnSpPr>
        <p:spPr bwMode="auto">
          <a:xfrm rot="16200000">
            <a:off x="1204056" y="4779243"/>
            <a:ext cx="7" cy="288156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xmlns="" id="{CBC5853D-1B36-CA4F-A73F-2120A243E936}"/>
              </a:ext>
            </a:extLst>
          </p:cNvPr>
          <p:cNvCxnSpPr/>
          <p:nvPr/>
        </p:nvCxnSpPr>
        <p:spPr bwMode="auto">
          <a:xfrm rot="16200000">
            <a:off x="1204056" y="3307670"/>
            <a:ext cx="7" cy="288156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xmlns="" id="{F7251821-F086-C547-B214-2343BFFD3556}"/>
              </a:ext>
            </a:extLst>
          </p:cNvPr>
          <p:cNvCxnSpPr/>
          <p:nvPr/>
        </p:nvCxnSpPr>
        <p:spPr bwMode="auto">
          <a:xfrm rot="10800000">
            <a:off x="1183755" y="3337045"/>
            <a:ext cx="7" cy="1692155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xmlns="" id="{E2CB9094-8DC6-6148-BC65-D5B049C76BF1}"/>
              </a:ext>
            </a:extLst>
          </p:cNvPr>
          <p:cNvCxnSpPr/>
          <p:nvPr/>
        </p:nvCxnSpPr>
        <p:spPr bwMode="auto">
          <a:xfrm rot="16200000">
            <a:off x="1665865" y="2830903"/>
            <a:ext cx="7" cy="288156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xmlns="" id="{74BBB223-42B4-AB42-8210-092CDA0F3865}"/>
              </a:ext>
            </a:extLst>
          </p:cNvPr>
          <p:cNvCxnSpPr/>
          <p:nvPr/>
        </p:nvCxnSpPr>
        <p:spPr bwMode="auto">
          <a:xfrm rot="2760000">
            <a:off x="1425744" y="2765468"/>
            <a:ext cx="7" cy="900148"/>
          </a:xfrm>
          <a:prstGeom prst="line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ED86AFF4-BE6D-7341-9088-29D5BA4D4DFE}"/>
              </a:ext>
            </a:extLst>
          </p:cNvPr>
          <p:cNvSpPr txBox="1"/>
          <p:nvPr/>
        </p:nvSpPr>
        <p:spPr>
          <a:xfrm rot="16200000">
            <a:off x="646744" y="4030454"/>
            <a:ext cx="721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b="1" dirty="0">
                <a:solidFill>
                  <a:prstClr val="black"/>
                </a:solidFill>
                <a:latin typeface="Calibri"/>
              </a:rPr>
              <a:t>0</a:t>
            </a:r>
            <a:r>
              <a:rPr lang="en-US" sz="1600" b="1" dirty="0">
                <a:solidFill>
                  <a:prstClr val="black"/>
                </a:solidFill>
                <a:latin typeface="Calibri"/>
              </a:rPr>
              <a:t>,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5</a:t>
            </a:r>
            <a:r>
              <a:rPr lang="en-US" sz="1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м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A2D7A6FF-94C3-5C45-AADF-A30D234DDC87}"/>
              </a:ext>
            </a:extLst>
          </p:cNvPr>
          <p:cNvSpPr txBox="1"/>
          <p:nvPr/>
        </p:nvSpPr>
        <p:spPr>
          <a:xfrm rot="18960000">
            <a:off x="968164" y="2916116"/>
            <a:ext cx="721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b="1" dirty="0">
                <a:solidFill>
                  <a:prstClr val="black"/>
                </a:solidFill>
                <a:latin typeface="Calibri"/>
              </a:rPr>
              <a:t>0</a:t>
            </a:r>
            <a:r>
              <a:rPr lang="en-US" sz="1600" b="1" dirty="0">
                <a:solidFill>
                  <a:prstClr val="black"/>
                </a:solidFill>
                <a:latin typeface="Calibri"/>
              </a:rPr>
              <a:t>,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5</a:t>
            </a:r>
            <a:r>
              <a:rPr lang="en-US" sz="1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м</a:t>
            </a:r>
            <a:endParaRPr lang="en-US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Rectangle 2">
            <a:extLst>
              <a:ext uri="{FF2B5EF4-FFF2-40B4-BE49-F238E27FC236}">
                <a16:creationId xmlns:a16="http://schemas.microsoft.com/office/drawing/2014/main" xmlns="" id="{9846110A-1E0D-EA42-8FB5-C11F5240CC73}"/>
              </a:ext>
            </a:extLst>
          </p:cNvPr>
          <p:cNvSpPr txBox="1">
            <a:spLocks noChangeArrowheads="1"/>
          </p:cNvSpPr>
          <p:nvPr/>
        </p:nvSpPr>
        <p:spPr>
          <a:xfrm>
            <a:off x="282854" y="2182277"/>
            <a:ext cx="5209888" cy="43157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1600" b="1" i="1" dirty="0">
                <a:solidFill>
                  <a:srgbClr val="000000"/>
                </a:solidFill>
              </a:rPr>
              <a:t>Гидратация цемента – большое выделение тепла</a:t>
            </a:r>
            <a:endParaRPr lang="en-GB" sz="1600" b="1" i="1" dirty="0">
              <a:solidFill>
                <a:srgbClr val="000000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07AB6ED3-A4E9-894A-A71E-40CD13669D93}"/>
              </a:ext>
            </a:extLst>
          </p:cNvPr>
          <p:cNvSpPr txBox="1"/>
          <p:nvPr/>
        </p:nvSpPr>
        <p:spPr>
          <a:xfrm>
            <a:off x="1542891" y="6356160"/>
            <a:ext cx="7596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  <a:latin typeface="+mj-lt"/>
              </a:rPr>
              <a:t>Линейный коэффициент термального расширения 11 х 10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-6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/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0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С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 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÷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20 х 10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-6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/</a:t>
            </a:r>
            <a:r>
              <a:rPr lang="ru-RU" sz="1600" baseline="30000" dirty="0">
                <a:solidFill>
                  <a:prstClr val="black"/>
                </a:solidFill>
                <a:latin typeface="+mj-lt"/>
              </a:rPr>
              <a:t>0</a:t>
            </a:r>
            <a:r>
              <a:rPr lang="ru-RU" sz="1600" dirty="0">
                <a:solidFill>
                  <a:prstClr val="black"/>
                </a:solidFill>
                <a:latin typeface="+mj-lt"/>
              </a:rPr>
              <a:t>С</a:t>
            </a:r>
            <a:endParaRPr lang="en-US" sz="160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16" name="Sun 115">
            <a:extLst>
              <a:ext uri="{FF2B5EF4-FFF2-40B4-BE49-F238E27FC236}">
                <a16:creationId xmlns:a16="http://schemas.microsoft.com/office/drawing/2014/main" xmlns="" id="{F4D14802-484D-6741-B86A-C20F04220E66}"/>
              </a:ext>
            </a:extLst>
          </p:cNvPr>
          <p:cNvSpPr>
            <a:spLocks noChangeAspect="1"/>
          </p:cNvSpPr>
          <p:nvPr/>
        </p:nvSpPr>
        <p:spPr bwMode="auto">
          <a:xfrm>
            <a:off x="1135767" y="6317028"/>
            <a:ext cx="410344" cy="410344"/>
          </a:xfrm>
          <a:prstGeom prst="sun">
            <a:avLst/>
          </a:prstGeom>
          <a:solidFill>
            <a:srgbClr val="FF0000"/>
          </a:solidFill>
          <a:ln w="9525" cap="flat" cmpd="sng" algn="ctr">
            <a:solidFill>
              <a:srgbClr val="AD0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ED65BF0-9D19-BB47-B1A4-577984373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0F0752F-F8A5-7B42-9BD0-67F106162767}"/>
              </a:ext>
            </a:extLst>
          </p:cNvPr>
          <p:cNvCxnSpPr/>
          <p:nvPr/>
        </p:nvCxnSpPr>
        <p:spPr>
          <a:xfrm flipV="1">
            <a:off x="7620000" y="5031408"/>
            <a:ext cx="0" cy="360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598B17-5B59-7643-89DC-95CC7D424B64}"/>
              </a:ext>
            </a:extLst>
          </p:cNvPr>
          <p:cNvSpPr txBox="1"/>
          <p:nvPr/>
        </p:nvSpPr>
        <p:spPr>
          <a:xfrm>
            <a:off x="35173" y="3753630"/>
            <a:ext cx="358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Candara" charset="0"/>
                <a:ea typeface="Candara" charset="0"/>
                <a:cs typeface="Candara" charset="0"/>
              </a:rPr>
              <a:t>Бетонная смесь – это полуфабрикат</a:t>
            </a:r>
            <a:br>
              <a:rPr lang="ru-RU" sz="1600" b="1" i="1" dirty="0">
                <a:latin typeface="Candara" charset="0"/>
                <a:ea typeface="Candara" charset="0"/>
                <a:cs typeface="Candara" charset="0"/>
              </a:rPr>
            </a:br>
            <a:r>
              <a:rPr lang="en-AU" sz="1600" b="1" i="1" dirty="0">
                <a:latin typeface="Candara" charset="0"/>
                <a:ea typeface="Candara" charset="0"/>
                <a:cs typeface="Candara" charset="0"/>
              </a:rPr>
              <a:t>(</a:t>
            </a:r>
            <a:r>
              <a:rPr lang="ru-RU" sz="1600" b="1" i="1" dirty="0">
                <a:latin typeface="Candara" charset="0"/>
                <a:ea typeface="Candara" charset="0"/>
                <a:cs typeface="Candara" charset="0"/>
              </a:rPr>
              <a:t>сырье</a:t>
            </a:r>
            <a:r>
              <a:rPr lang="en-AU" sz="1600" b="1" i="1" dirty="0">
                <a:latin typeface="Candara" charset="0"/>
                <a:ea typeface="Candara" charset="0"/>
                <a:cs typeface="Candara" charset="0"/>
              </a:rPr>
              <a:t>)</a:t>
            </a:r>
            <a:r>
              <a:rPr lang="ru-RU" sz="1600" b="1" i="1" dirty="0">
                <a:latin typeface="Candara" charset="0"/>
                <a:ea typeface="Candara" charset="0"/>
                <a:cs typeface="Candara" charset="0"/>
              </a:rPr>
              <a:t> для изготовления бетонных и ж/бетонных конструкций </a:t>
            </a:r>
            <a:endParaRPr lang="en-US" sz="1600" b="1" i="1" dirty="0">
              <a:latin typeface="Candara" charset="0"/>
              <a:ea typeface="Candara" charset="0"/>
              <a:cs typeface="Candara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2762E36-0B2C-C243-97C5-C6C1FD88E3F8}"/>
              </a:ext>
            </a:extLst>
          </p:cNvPr>
          <p:cNvSpPr/>
          <p:nvPr/>
        </p:nvSpPr>
        <p:spPr>
          <a:xfrm>
            <a:off x="6705600" y="1374007"/>
            <a:ext cx="2798160" cy="102609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dirty="0">
                <a:latin typeface="Candara" charset="0"/>
                <a:ea typeface="Candara" charset="0"/>
                <a:cs typeface="Candara" charset="0"/>
              </a:rPr>
              <a:t>Качество состава бетонной смеси</a:t>
            </a:r>
            <a:endParaRPr lang="en-US" dirty="0"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6" name="Picture 5" descr="Mix Design.png">
            <a:extLst>
              <a:ext uri="{FF2B5EF4-FFF2-40B4-BE49-F238E27FC236}">
                <a16:creationId xmlns:a16="http://schemas.microsoft.com/office/drawing/2014/main" xmlns="" id="{B4055872-FE57-6B4E-A2FD-27FA13787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907" y="2059807"/>
            <a:ext cx="1148293" cy="8803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B78DF7-0ED3-CC43-A1C9-2DAB77B09965}"/>
              </a:ext>
            </a:extLst>
          </p:cNvPr>
          <p:cNvSpPr/>
          <p:nvPr/>
        </p:nvSpPr>
        <p:spPr>
          <a:xfrm>
            <a:off x="2349527" y="1755007"/>
            <a:ext cx="3266218" cy="102609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Candara" charset="0"/>
                <a:ea typeface="Candara" charset="0"/>
                <a:cs typeface="Candara" charset="0"/>
              </a:rPr>
              <a:t>Качество процесса производства бетонной смеси</a:t>
            </a:r>
            <a:endParaRPr lang="en-US" dirty="0"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9BB40-E7DF-804D-9EBD-47E7A041D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9542" y="2572499"/>
            <a:ext cx="853334" cy="5688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37A78D1E-0E3C-5D4F-AAE7-691F9EA13E9F}"/>
              </a:ext>
            </a:extLst>
          </p:cNvPr>
          <p:cNvCxnSpPr/>
          <p:nvPr/>
        </p:nvCxnSpPr>
        <p:spPr>
          <a:xfrm flipH="1">
            <a:off x="3915835" y="2771007"/>
            <a:ext cx="0" cy="43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A23C358-2DB9-9349-8246-63AB08751313}"/>
              </a:ext>
            </a:extLst>
          </p:cNvPr>
          <p:cNvCxnSpPr/>
          <p:nvPr/>
        </p:nvCxnSpPr>
        <p:spPr>
          <a:xfrm>
            <a:off x="8153400" y="2415407"/>
            <a:ext cx="0" cy="791998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76B4934-9F32-A649-93C3-5356EB7F5897}"/>
              </a:ext>
            </a:extLst>
          </p:cNvPr>
          <p:cNvCxnSpPr/>
          <p:nvPr/>
        </p:nvCxnSpPr>
        <p:spPr>
          <a:xfrm rot="5400000" flipV="1">
            <a:off x="6029400" y="1078806"/>
            <a:ext cx="0" cy="4248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A778D15-23F2-E84C-9574-159EF1853A66}"/>
              </a:ext>
            </a:extLst>
          </p:cNvPr>
          <p:cNvCxnSpPr/>
          <p:nvPr/>
        </p:nvCxnSpPr>
        <p:spPr>
          <a:xfrm flipV="1">
            <a:off x="5207030" y="3196207"/>
            <a:ext cx="0" cy="43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8A9F441-A3F7-C347-99EE-6774A0A7D9D6}"/>
              </a:ext>
            </a:extLst>
          </p:cNvPr>
          <p:cNvSpPr/>
          <p:nvPr/>
        </p:nvSpPr>
        <p:spPr>
          <a:xfrm>
            <a:off x="3657600" y="3600749"/>
            <a:ext cx="2798160" cy="1026097"/>
          </a:xfrm>
          <a:prstGeom prst="rect">
            <a:avLst/>
          </a:prstGeom>
          <a:gradFill>
            <a:gsLst>
              <a:gs pos="0">
                <a:srgbClr val="D01E25"/>
              </a:gs>
              <a:gs pos="100000">
                <a:schemeClr val="accent2">
                  <a:lumMod val="40000"/>
                  <a:lumOff val="6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dirty="0">
                <a:latin typeface="Candara" charset="0"/>
                <a:ea typeface="Candara" charset="0"/>
                <a:cs typeface="Candara" charset="0"/>
              </a:rPr>
              <a:t>Качество бетона</a:t>
            </a:r>
            <a:endParaRPr lang="en-US" dirty="0"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284EBAD-CE98-2D42-A32D-96CD421AC4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4112833"/>
            <a:ext cx="1287693" cy="6901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B842845-77CC-C440-B355-145BB84A1B87}"/>
              </a:ext>
            </a:extLst>
          </p:cNvPr>
          <p:cNvSpPr/>
          <p:nvPr/>
        </p:nvSpPr>
        <p:spPr>
          <a:xfrm>
            <a:off x="7975121" y="3590440"/>
            <a:ext cx="3759679" cy="1026097"/>
          </a:xfrm>
          <a:prstGeom prst="rect">
            <a:avLst/>
          </a:prstGeom>
          <a:gradFill>
            <a:gsLst>
              <a:gs pos="0">
                <a:srgbClr val="D01E25"/>
              </a:gs>
              <a:gs pos="100000">
                <a:schemeClr val="accent2">
                  <a:lumMod val="40000"/>
                  <a:lumOff val="6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dirty="0">
                <a:latin typeface="Candara" charset="0"/>
                <a:ea typeface="Candara" charset="0"/>
                <a:cs typeface="Candara" charset="0"/>
              </a:rPr>
              <a:t>Качество </a:t>
            </a:r>
            <a:r>
              <a:rPr lang="en-AU" dirty="0">
                <a:latin typeface="Candara" charset="0"/>
                <a:ea typeface="Candara" charset="0"/>
                <a:cs typeface="Candara" charset="0"/>
              </a:rPr>
              <a:t> </a:t>
            </a:r>
            <a:r>
              <a:rPr lang="ru-RU" dirty="0">
                <a:latin typeface="Candara" charset="0"/>
                <a:ea typeface="Candara" charset="0"/>
                <a:cs typeface="Candara" charset="0"/>
              </a:rPr>
              <a:t>процесса укладки</a:t>
            </a:r>
            <a:r>
              <a:rPr lang="en-AU" dirty="0">
                <a:latin typeface="Candara" charset="0"/>
                <a:ea typeface="Candara" charset="0"/>
                <a:cs typeface="Candara" charset="0"/>
              </a:rPr>
              <a:t/>
            </a:r>
            <a:br>
              <a:rPr lang="en-AU" dirty="0">
                <a:latin typeface="Candara" charset="0"/>
                <a:ea typeface="Candara" charset="0"/>
                <a:cs typeface="Candara" charset="0"/>
              </a:rPr>
            </a:br>
            <a:r>
              <a:rPr lang="ru-RU" dirty="0">
                <a:latin typeface="Candara" charset="0"/>
                <a:ea typeface="Candara" charset="0"/>
                <a:cs typeface="Candara" charset="0"/>
              </a:rPr>
              <a:t>бетона</a:t>
            </a:r>
            <a:endParaRPr lang="en-US" dirty="0">
              <a:latin typeface="Candara" charset="0"/>
              <a:ea typeface="Candara" charset="0"/>
              <a:cs typeface="Candara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584F603-74D9-D040-B874-2718FF986A17}"/>
              </a:ext>
            </a:extLst>
          </p:cNvPr>
          <p:cNvCxnSpPr/>
          <p:nvPr/>
        </p:nvCxnSpPr>
        <p:spPr>
          <a:xfrm flipV="1">
            <a:off x="5223417" y="4620971"/>
            <a:ext cx="0" cy="406399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35C1B7A-7D85-E249-9E44-F32909E79BE0}"/>
              </a:ext>
            </a:extLst>
          </p:cNvPr>
          <p:cNvCxnSpPr/>
          <p:nvPr/>
        </p:nvCxnSpPr>
        <p:spPr>
          <a:xfrm flipV="1">
            <a:off x="9880600" y="4620971"/>
            <a:ext cx="0" cy="406399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E45D881-5437-CC42-83EE-5BE65B4C0259}"/>
              </a:ext>
            </a:extLst>
          </p:cNvPr>
          <p:cNvCxnSpPr/>
          <p:nvPr/>
        </p:nvCxnSpPr>
        <p:spPr>
          <a:xfrm rot="5400000" flipV="1">
            <a:off x="7553300" y="2691607"/>
            <a:ext cx="0" cy="4680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4EFC312-A4F2-5744-B7BC-AC9FC8E0A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" b="100000" l="50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7600" y="4121547"/>
            <a:ext cx="452755" cy="91006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1908F07-0AF1-2041-958A-C7B99EB7413B}"/>
              </a:ext>
            </a:extLst>
          </p:cNvPr>
          <p:cNvSpPr/>
          <p:nvPr/>
        </p:nvSpPr>
        <p:spPr>
          <a:xfrm>
            <a:off x="5765321" y="5374703"/>
            <a:ext cx="3759679" cy="1026097"/>
          </a:xfrm>
          <a:prstGeom prst="rect">
            <a:avLst/>
          </a:prstGeom>
          <a:gradFill>
            <a:gsLst>
              <a:gs pos="0">
                <a:srgbClr val="0B55D5"/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dirty="0">
                <a:latin typeface="Candara" charset="0"/>
                <a:ea typeface="Candara" charset="0"/>
                <a:cs typeface="Candara" charset="0"/>
              </a:rPr>
              <a:t>БЕТОННАЯ (Ж/Б) КОНСТРУКЦИЯ</a:t>
            </a:r>
            <a:endParaRPr lang="en-US" dirty="0"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21" name="Picture 20" descr="cbe_icon.png">
            <a:extLst>
              <a:ext uri="{FF2B5EF4-FFF2-40B4-BE49-F238E27FC236}">
                <a16:creationId xmlns:a16="http://schemas.microsoft.com/office/drawing/2014/main" xmlns="" id="{B94EF08D-00ED-DC4C-A210-1C72C04353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FF82FB3-6ADF-DC46-8B67-5172354E3B0D}"/>
              </a:ext>
            </a:extLst>
          </p:cNvPr>
          <p:cNvSpPr txBox="1"/>
          <p:nvPr/>
        </p:nvSpPr>
        <p:spPr>
          <a:xfrm>
            <a:off x="2819400" y="55004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latin typeface="Candara"/>
                <a:cs typeface="Candara"/>
              </a:rPr>
              <a:t>Внешняя среда</a:t>
            </a:r>
            <a:endParaRPr lang="en-US" b="1" i="1" dirty="0">
              <a:latin typeface="Candara"/>
              <a:cs typeface="Candar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ADF0612-0D6F-BE46-8C06-6BC5F1B09928}"/>
              </a:ext>
            </a:extLst>
          </p:cNvPr>
          <p:cNvSpPr txBox="1"/>
          <p:nvPr/>
        </p:nvSpPr>
        <p:spPr>
          <a:xfrm>
            <a:off x="1981200" y="602220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latin typeface="Candara"/>
                <a:cs typeface="Candara"/>
              </a:rPr>
              <a:t>Деформирующие нагрузки</a:t>
            </a:r>
            <a:endParaRPr lang="en-US" b="1" i="1" dirty="0">
              <a:latin typeface="Candara"/>
              <a:cs typeface="Candara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52FB2E2-ADB1-634B-80E6-ED397832FE5A}"/>
              </a:ext>
            </a:extLst>
          </p:cNvPr>
          <p:cNvSpPr txBox="1">
            <a:spLocks/>
          </p:cNvSpPr>
          <p:nvPr/>
        </p:nvSpPr>
        <p:spPr>
          <a:xfrm>
            <a:off x="1485900" y="330200"/>
            <a:ext cx="92202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Производство бетонных конструкций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26" name="Chevron 25">
            <a:extLst>
              <a:ext uri="{FF2B5EF4-FFF2-40B4-BE49-F238E27FC236}">
                <a16:creationId xmlns:a16="http://schemas.microsoft.com/office/drawing/2014/main" xmlns="" id="{7EB4F850-231E-A742-B5D1-00C06DAEC322}"/>
              </a:ext>
            </a:extLst>
          </p:cNvPr>
          <p:cNvSpPr/>
          <p:nvPr/>
        </p:nvSpPr>
        <p:spPr>
          <a:xfrm>
            <a:off x="4923692" y="5578739"/>
            <a:ext cx="738945" cy="734536"/>
          </a:xfrm>
          <a:prstGeom prst="chevron">
            <a:avLst>
              <a:gd name="adj" fmla="val 35636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4630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000" b="1" dirty="0">
                <a:solidFill>
                  <a:srgbClr val="000000"/>
                </a:solidFill>
                <a:latin typeface="Candara" panose="020E0502030303020204" pitchFamily="34" charset="0"/>
              </a:rPr>
              <a:t>Тепловая динамика в раннем возрасте </a:t>
            </a:r>
            <a:endParaRPr lang="en-US" sz="2000" b="1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xmlns="" id="{5AF9FE4C-4BD0-574A-AD53-A6B8B687863A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38" name="Picture 37" descr="Edge Restraint with crack.png">
            <a:extLst>
              <a:ext uri="{FF2B5EF4-FFF2-40B4-BE49-F238E27FC236}">
                <a16:creationId xmlns:a16="http://schemas.microsoft.com/office/drawing/2014/main" xmlns="" id="{FEC6D7FA-C738-F046-BB40-E5C69309C3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0784" y="2334893"/>
            <a:ext cx="1040153" cy="1279797"/>
          </a:xfrm>
          <a:prstGeom prst="rect">
            <a:avLst/>
          </a:prstGeom>
        </p:spPr>
      </p:pic>
      <p:pic>
        <p:nvPicPr>
          <p:cNvPr id="40" name="Picture 39" descr="End Restraint with crack.png">
            <a:extLst>
              <a:ext uri="{FF2B5EF4-FFF2-40B4-BE49-F238E27FC236}">
                <a16:creationId xmlns:a16="http://schemas.microsoft.com/office/drawing/2014/main" xmlns="" id="{416DCF6A-47BD-6347-A29E-0CF80B8ADC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3898" y="4100984"/>
            <a:ext cx="2368280" cy="775816"/>
          </a:xfrm>
          <a:prstGeom prst="rect">
            <a:avLst/>
          </a:prstGeom>
        </p:spPr>
      </p:pic>
      <p:pic>
        <p:nvPicPr>
          <p:cNvPr id="41" name="Picture 40" descr="Internal Restraint with crack.png">
            <a:extLst>
              <a:ext uri="{FF2B5EF4-FFF2-40B4-BE49-F238E27FC236}">
                <a16:creationId xmlns:a16="http://schemas.microsoft.com/office/drawing/2014/main" xmlns="" id="{16C2E852-9091-A443-AA2E-0D1CB8BBE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0649" y="5544468"/>
            <a:ext cx="1711894" cy="93253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73E7BCDF-6A3B-0F47-BE51-ED1756498BCC}"/>
              </a:ext>
            </a:extLst>
          </p:cNvPr>
          <p:cNvSpPr txBox="1"/>
          <p:nvPr/>
        </p:nvSpPr>
        <p:spPr>
          <a:xfrm>
            <a:off x="4888136" y="2602005"/>
            <a:ext cx="706307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b="1" i="1" dirty="0">
                <a:solidFill>
                  <a:prstClr val="black"/>
                </a:solidFill>
                <a:latin typeface="Calibri"/>
              </a:rPr>
              <a:t>Практическое правило:</a:t>
            </a:r>
          </a:p>
          <a:p>
            <a:pPr defTabSz="914400">
              <a:spcBef>
                <a:spcPts val="6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ЕСЛИ</a:t>
            </a:r>
          </a:p>
          <a:p>
            <a:pPr marL="285750" indent="-285750" defTabSz="914400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Любая бетонная конструкция </a:t>
            </a:r>
            <a:r>
              <a:rPr lang="ru-RU" sz="1600" dirty="0" err="1">
                <a:solidFill>
                  <a:prstClr val="black"/>
                </a:solidFill>
                <a:latin typeface="Calibri"/>
              </a:rPr>
              <a:t>заформованная</a:t>
            </a:r>
            <a:r>
              <a:rPr lang="en-AU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в непосредственном контакте с другим бетонным элементом такой-же или большей толщины, и</a:t>
            </a:r>
          </a:p>
          <a:p>
            <a:pPr marL="285750" indent="-285750" defTabSz="914400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Подъём температуры</a:t>
            </a:r>
            <a:r>
              <a:rPr lang="en-AU" sz="1600" dirty="0">
                <a:solidFill>
                  <a:prstClr val="black"/>
                </a:solidFill>
                <a:latin typeface="Calibri"/>
              </a:rPr>
              <a:t>*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 в этой конструкции </a:t>
            </a:r>
            <a:r>
              <a:rPr lang="en-AU" sz="1600" dirty="0">
                <a:solidFill>
                  <a:prstClr val="black"/>
                </a:solidFill>
                <a:latin typeface="Calibri"/>
              </a:rPr>
              <a:t>&gt; 20</a:t>
            </a:r>
            <a:r>
              <a:rPr lang="en-AU" sz="1600" baseline="30000" dirty="0">
                <a:solidFill>
                  <a:prstClr val="black"/>
                </a:solidFill>
                <a:latin typeface="Calibri"/>
              </a:rPr>
              <a:t>0</a:t>
            </a:r>
            <a:r>
              <a:rPr lang="en-AU" sz="1600" dirty="0">
                <a:solidFill>
                  <a:prstClr val="black"/>
                </a:solidFill>
                <a:latin typeface="Calibri"/>
              </a:rPr>
              <a:t>C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, и</a:t>
            </a:r>
          </a:p>
          <a:p>
            <a:pPr marL="285750" indent="-285750" defTabSz="914400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Зона контакта между этими элементами </a:t>
            </a:r>
            <a:r>
              <a:rPr lang="en-AU" sz="1600" dirty="0">
                <a:solidFill>
                  <a:prstClr val="black"/>
                </a:solidFill>
                <a:latin typeface="Calibri"/>
              </a:rPr>
              <a:t>&gt;  5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м</a:t>
            </a:r>
          </a:p>
          <a:p>
            <a:pPr defTabSz="914400">
              <a:spcBef>
                <a:spcPts val="6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ТО</a:t>
            </a:r>
          </a:p>
          <a:p>
            <a:pPr marL="285750" indent="-285750" defTabSz="914400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Существует значительный риск образования ранних трещин в этой конструкции.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BF92AD4B-8BEB-7740-A456-920332A5AED3}"/>
              </a:ext>
            </a:extLst>
          </p:cNvPr>
          <p:cNvCxnSpPr/>
          <p:nvPr/>
        </p:nvCxnSpPr>
        <p:spPr bwMode="auto">
          <a:xfrm>
            <a:off x="3596059" y="31115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9C7BB921-18CD-4346-9701-4E44B0F03C91}"/>
              </a:ext>
            </a:extLst>
          </p:cNvPr>
          <p:cNvCxnSpPr/>
          <p:nvPr/>
        </p:nvCxnSpPr>
        <p:spPr bwMode="auto">
          <a:xfrm>
            <a:off x="3164259" y="35941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5E9608AE-56AB-974B-83A4-E639AD5B960D}"/>
              </a:ext>
            </a:extLst>
          </p:cNvPr>
          <p:cNvCxnSpPr/>
          <p:nvPr/>
        </p:nvCxnSpPr>
        <p:spPr bwMode="auto">
          <a:xfrm flipV="1">
            <a:off x="3316659" y="3111500"/>
            <a:ext cx="457200" cy="4826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93B2E705-80FA-F74F-8DB9-EC4A524C3435}"/>
              </a:ext>
            </a:extLst>
          </p:cNvPr>
          <p:cNvSpPr txBox="1"/>
          <p:nvPr/>
        </p:nvSpPr>
        <p:spPr>
          <a:xfrm>
            <a:off x="3677192" y="3273623"/>
            <a:ext cx="5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&gt; 5</a:t>
            </a:r>
            <a:r>
              <a:rPr lang="ru-RU" sz="1400" b="1" dirty="0">
                <a:latin typeface="+mj-lt"/>
              </a:rPr>
              <a:t> м</a:t>
            </a:r>
            <a:endParaRPr lang="en-US" sz="1400" b="1" dirty="0">
              <a:latin typeface="+mj-lt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38BD410E-DB17-5A4A-9A60-8319DCB8CEA2}"/>
              </a:ext>
            </a:extLst>
          </p:cNvPr>
          <p:cNvCxnSpPr/>
          <p:nvPr/>
        </p:nvCxnSpPr>
        <p:spPr bwMode="auto">
          <a:xfrm>
            <a:off x="4169170" y="43434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38B0BFE6-9D1B-0244-B231-FA2B90F4F7D8}"/>
              </a:ext>
            </a:extLst>
          </p:cNvPr>
          <p:cNvCxnSpPr/>
          <p:nvPr/>
        </p:nvCxnSpPr>
        <p:spPr bwMode="auto">
          <a:xfrm>
            <a:off x="3699270" y="48895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2E371BE7-77C0-3448-8AEB-083D3A18F358}"/>
              </a:ext>
            </a:extLst>
          </p:cNvPr>
          <p:cNvCxnSpPr/>
          <p:nvPr/>
        </p:nvCxnSpPr>
        <p:spPr bwMode="auto">
          <a:xfrm flipV="1">
            <a:off x="3864370" y="4356100"/>
            <a:ext cx="457200" cy="5400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F7714BE-CB32-9B46-865F-1FAA876530B0}"/>
              </a:ext>
            </a:extLst>
          </p:cNvPr>
          <p:cNvSpPr txBox="1"/>
          <p:nvPr/>
        </p:nvSpPr>
        <p:spPr>
          <a:xfrm>
            <a:off x="4009003" y="4569023"/>
            <a:ext cx="5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&gt; 5</a:t>
            </a:r>
            <a:r>
              <a:rPr lang="ru-RU" sz="1400" b="1" dirty="0">
                <a:latin typeface="+mj-lt"/>
              </a:rPr>
              <a:t> м</a:t>
            </a:r>
            <a:endParaRPr lang="en-US" sz="1400" b="1" dirty="0">
              <a:latin typeface="+mj-lt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EC3E4FCA-4856-9940-B843-AAC90E3372B0}"/>
              </a:ext>
            </a:extLst>
          </p:cNvPr>
          <p:cNvCxnSpPr/>
          <p:nvPr/>
        </p:nvCxnSpPr>
        <p:spPr bwMode="auto">
          <a:xfrm>
            <a:off x="3864370" y="59944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88AEBDCA-2A23-5C44-A080-5348C8A84DD2}"/>
              </a:ext>
            </a:extLst>
          </p:cNvPr>
          <p:cNvCxnSpPr/>
          <p:nvPr/>
        </p:nvCxnSpPr>
        <p:spPr bwMode="auto">
          <a:xfrm>
            <a:off x="3432570" y="6477000"/>
            <a:ext cx="34290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xmlns="" id="{666B3020-AB2C-0548-A237-4D52238C3A82}"/>
              </a:ext>
            </a:extLst>
          </p:cNvPr>
          <p:cNvCxnSpPr/>
          <p:nvPr/>
        </p:nvCxnSpPr>
        <p:spPr bwMode="auto">
          <a:xfrm flipV="1">
            <a:off x="3584970" y="5994400"/>
            <a:ext cx="457200" cy="4826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AB55108B-202D-5C4B-960F-04A7FD890107}"/>
              </a:ext>
            </a:extLst>
          </p:cNvPr>
          <p:cNvSpPr txBox="1"/>
          <p:nvPr/>
        </p:nvSpPr>
        <p:spPr>
          <a:xfrm>
            <a:off x="3805803" y="6156523"/>
            <a:ext cx="5743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&gt; 5</a:t>
            </a:r>
            <a:r>
              <a:rPr lang="ru-RU" sz="1400" b="1" dirty="0">
                <a:latin typeface="+mj-lt"/>
              </a:rPr>
              <a:t> м</a:t>
            </a:r>
            <a:endParaRPr lang="en-US" sz="1400" b="1" dirty="0"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DFCB97C-9446-544E-962B-3CA0611222D7}"/>
              </a:ext>
            </a:extLst>
          </p:cNvPr>
          <p:cNvSpPr txBox="1"/>
          <p:nvPr/>
        </p:nvSpPr>
        <p:spPr>
          <a:xfrm>
            <a:off x="1616470" y="2287200"/>
            <a:ext cx="1145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b="1" i="1" dirty="0">
                <a:latin typeface="+mj-lt"/>
              </a:rPr>
              <a:t>Новый бетон</a:t>
            </a:r>
            <a:endParaRPr lang="en-US" sz="1200" b="1" i="1" dirty="0"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8C5590D5-C79C-FF42-9A1B-065A2553C80F}"/>
              </a:ext>
            </a:extLst>
          </p:cNvPr>
          <p:cNvSpPr txBox="1"/>
          <p:nvPr/>
        </p:nvSpPr>
        <p:spPr>
          <a:xfrm>
            <a:off x="2384666" y="3628590"/>
            <a:ext cx="1257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b="1" i="1" dirty="0">
                <a:latin typeface="+mj-lt"/>
              </a:rPr>
              <a:t>Старый бетон</a:t>
            </a:r>
            <a:endParaRPr lang="en-US" sz="1200" b="1" i="1" dirty="0"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456BB947-B130-C740-8AF4-4F4C8E7D6475}"/>
              </a:ext>
            </a:extLst>
          </p:cNvPr>
          <p:cNvSpPr txBox="1"/>
          <p:nvPr/>
        </p:nvSpPr>
        <p:spPr>
          <a:xfrm>
            <a:off x="5127316" y="5560286"/>
            <a:ext cx="58404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+mj-lt"/>
              </a:rPr>
              <a:t>* - </a:t>
            </a:r>
            <a:r>
              <a:rPr lang="ru-RU" sz="1400" i="1" dirty="0">
                <a:latin typeface="+mj-lt"/>
              </a:rPr>
              <a:t>подъём температуры – разница между температурой  бетона непосредственно перед укладкой и  максимальной температурой нагрева бетона в течение раннего теплового цикла </a:t>
            </a:r>
            <a:endParaRPr lang="en-US" sz="1400" i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00A1407-5E35-DE43-B91B-C2B5F9971D97}"/>
              </a:ext>
            </a:extLst>
          </p:cNvPr>
          <p:cNvSpPr txBox="1"/>
          <p:nvPr/>
        </p:nvSpPr>
        <p:spPr>
          <a:xfrm>
            <a:off x="0" y="2771001"/>
            <a:ext cx="1872208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200" dirty="0">
                <a:solidFill>
                  <a:prstClr val="black"/>
                </a:solidFill>
                <a:latin typeface="Arial Narrow"/>
                <a:cs typeface="Arial Narrow"/>
              </a:rPr>
              <a:t>Сдерживание</a:t>
            </a:r>
            <a:r>
              <a:rPr lang="en-AU" sz="1200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/>
                <a:cs typeface="Arial Narrow"/>
              </a:rPr>
              <a:t>по кромке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96A323E-695B-B04A-BBA2-032BFF90F1DC}"/>
              </a:ext>
            </a:extLst>
          </p:cNvPr>
          <p:cNvSpPr txBox="1"/>
          <p:nvPr/>
        </p:nvSpPr>
        <p:spPr>
          <a:xfrm>
            <a:off x="0" y="3914001"/>
            <a:ext cx="1872208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200" dirty="0">
                <a:solidFill>
                  <a:prstClr val="black"/>
                </a:solidFill>
                <a:latin typeface="Arial Narrow"/>
                <a:cs typeface="Arial Narrow"/>
              </a:rPr>
              <a:t>Сдерживание</a:t>
            </a:r>
            <a:r>
              <a:rPr lang="en-AU" sz="1200" dirty="0">
                <a:solidFill>
                  <a:prstClr val="black"/>
                </a:solidFill>
                <a:latin typeface="Arial Narrow"/>
                <a:cs typeface="Arial Narrow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/>
                <a:cs typeface="Arial Narrow"/>
              </a:rPr>
              <a:t>по краю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0A22E72-D5EE-154D-BA62-9FD97356D2B7}"/>
              </a:ext>
            </a:extLst>
          </p:cNvPr>
          <p:cNvSpPr txBox="1"/>
          <p:nvPr/>
        </p:nvSpPr>
        <p:spPr>
          <a:xfrm>
            <a:off x="0" y="5438001"/>
            <a:ext cx="1872208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200" dirty="0">
                <a:solidFill>
                  <a:prstClr val="black"/>
                </a:solidFill>
                <a:latin typeface="Arial Narrow"/>
                <a:cs typeface="Arial Narrow"/>
              </a:rPr>
              <a:t>Внутреннее сдерживание</a:t>
            </a:r>
            <a:endParaRPr lang="en-US" sz="1200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4977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2314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ru-RU" dirty="0">
                <a:latin typeface="Candara" panose="020E0502030303020204" pitchFamily="34" charset="0"/>
              </a:rPr>
              <a:t>Усадка высыхания 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700DFCF7-C8E3-7047-830F-5E32BE5EDD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9539" y="2318265"/>
            <a:ext cx="4495800" cy="1110735"/>
          </a:xfrm>
          <a:prstGeom prst="rect">
            <a:avLst/>
          </a:prstGeom>
        </p:spPr>
      </p:pic>
      <p:sp>
        <p:nvSpPr>
          <p:cNvPr id="53" name="Text Box 15">
            <a:extLst>
              <a:ext uri="{FF2B5EF4-FFF2-40B4-BE49-F238E27FC236}">
                <a16:creationId xmlns:a16="http://schemas.microsoft.com/office/drawing/2014/main" xmlns="" id="{38087A80-F106-E445-A991-C06A81AEF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7184" y="2133600"/>
            <a:ext cx="2590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buSzPct val="150000"/>
            </a:pPr>
            <a:r>
              <a:rPr lang="ru-RU" sz="1600" b="1" i="1" u="sng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Ограниченная усадка</a:t>
            </a:r>
            <a:endParaRPr lang="en-AU" sz="1600" b="1" i="1" u="sng" dirty="0">
              <a:solidFill>
                <a:prstClr val="black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54" name="Picture 1" descr="C:\Users\Michael\Documents\Papers, Publications, Articles\ICCX, St Petersburg Dec 2010\Shrinkage 1.jpg">
            <a:extLst>
              <a:ext uri="{FF2B5EF4-FFF2-40B4-BE49-F238E27FC236}">
                <a16:creationId xmlns:a16="http://schemas.microsoft.com/office/drawing/2014/main" xmlns="" id="{A93DFC16-556F-5E45-99E3-C3053BBB0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8976" y="2390336"/>
            <a:ext cx="2590800" cy="833454"/>
          </a:xfrm>
          <a:prstGeom prst="rect">
            <a:avLst/>
          </a:prstGeom>
          <a:noFill/>
        </p:spPr>
      </p:pic>
      <p:pic>
        <p:nvPicPr>
          <p:cNvPr id="55" name="Picture 2" descr="C:\Users\Michael\Documents\Papers, Publications, Articles\ICCX, St Petersburg Dec 2010\Shrinkage 2.jpg">
            <a:extLst>
              <a:ext uri="{FF2B5EF4-FFF2-40B4-BE49-F238E27FC236}">
                <a16:creationId xmlns:a16="http://schemas.microsoft.com/office/drawing/2014/main" xmlns="" id="{56416FA6-6FE8-7C4B-8E56-43E8F5D29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20577" y="2451224"/>
            <a:ext cx="2927424" cy="2201753"/>
          </a:xfrm>
          <a:prstGeom prst="rect">
            <a:avLst/>
          </a:prstGeom>
          <a:noFill/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0993F5D-1B0D-904A-B951-8C2340F8CB89}"/>
              </a:ext>
            </a:extLst>
          </p:cNvPr>
          <p:cNvSpPr txBox="1"/>
          <p:nvPr/>
        </p:nvSpPr>
        <p:spPr>
          <a:xfrm>
            <a:off x="243974" y="312340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Изначальная длина</a:t>
            </a:r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(L)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3CC7347-3359-EF4C-9550-CDF6C22F8E55}"/>
              </a:ext>
            </a:extLst>
          </p:cNvPr>
          <p:cNvSpPr txBox="1"/>
          <p:nvPr/>
        </p:nvSpPr>
        <p:spPr>
          <a:xfrm>
            <a:off x="8676184" y="3080712"/>
            <a:ext cx="3051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Calibri" pitchFamily="34" charset="0"/>
              </a:rPr>
              <a:t>Внешние связи препятствуют свободной усадке и вызывают растягивающие напряжения</a:t>
            </a:r>
            <a:endParaRPr lang="en-NZ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E88883C-3BAF-A44F-88AE-C49DF98E399D}"/>
              </a:ext>
            </a:extLst>
          </p:cNvPr>
          <p:cNvSpPr txBox="1"/>
          <p:nvPr/>
        </p:nvSpPr>
        <p:spPr>
          <a:xfrm>
            <a:off x="8447584" y="4519136"/>
            <a:ext cx="3744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prstClr val="black"/>
                </a:solidFill>
                <a:latin typeface="Calibri" pitchFamily="34" charset="0"/>
              </a:rPr>
              <a:t>Если растягивающие напряжения больше прочности бетона на растяжение, в бетоне появляются трещины</a:t>
            </a:r>
            <a:endParaRPr lang="en-NZ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59" name="Picture 1" descr="C:\Users\Michael\Documents\Papers, Publications, Articles\ICCX, St Petersburg Dec 2010\Shrinkage 1.jpg">
            <a:extLst>
              <a:ext uri="{FF2B5EF4-FFF2-40B4-BE49-F238E27FC236}">
                <a16:creationId xmlns:a16="http://schemas.microsoft.com/office/drawing/2014/main" xmlns="" id="{B429FCA2-92F7-914E-AE1F-5393387CC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8852" y="3810000"/>
            <a:ext cx="2590800" cy="857735"/>
          </a:xfrm>
          <a:prstGeom prst="rect">
            <a:avLst/>
          </a:prstGeom>
          <a:noFill/>
        </p:spPr>
      </p:pic>
      <p:sp>
        <p:nvSpPr>
          <p:cNvPr id="60" name="Rectangle 3">
            <a:extLst>
              <a:ext uri="{FF2B5EF4-FFF2-40B4-BE49-F238E27FC236}">
                <a16:creationId xmlns:a16="http://schemas.microsoft.com/office/drawing/2014/main" xmlns="" id="{76B36EE9-F0BB-FD44-9AA7-37A7A25174A1}"/>
              </a:ext>
            </a:extLst>
          </p:cNvPr>
          <p:cNvSpPr txBox="1">
            <a:spLocks noChangeArrowheads="1"/>
          </p:cNvSpPr>
          <p:nvPr/>
        </p:nvSpPr>
        <p:spPr>
          <a:xfrm>
            <a:off x="3505200" y="5486400"/>
            <a:ext cx="5185022" cy="108012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01D4B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Цементное тесто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2000 – 4000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х 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10</a:t>
            </a:r>
            <a:r>
              <a:rPr lang="en-ZA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-6 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(2 – 4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мм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/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м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Раствор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 1000 – 2000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х 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10</a:t>
            </a:r>
            <a:r>
              <a:rPr lang="en-ZA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-6</a:t>
            </a:r>
            <a:endParaRPr lang="en-ZA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eaLnBrk="1" hangingPunct="1">
              <a:lnSpc>
                <a:spcPct val="90000"/>
              </a:lnSpc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Бетон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4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00 –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10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00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х </a:t>
            </a:r>
            <a:r>
              <a:rPr lang="en-ZA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10</a:t>
            </a:r>
            <a:r>
              <a:rPr lang="en-ZA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-6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GB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61" name="Rectangle 31">
            <a:extLst>
              <a:ext uri="{FF2B5EF4-FFF2-40B4-BE49-F238E27FC236}">
                <a16:creationId xmlns:a16="http://schemas.microsoft.com/office/drawing/2014/main" xmlns="" id="{8142B278-EEDF-EC40-A6A9-1A314B743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6262500"/>
            <a:ext cx="5523109" cy="30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>
              <a:lnSpc>
                <a:spcPct val="90000"/>
              </a:lnSpc>
              <a:spcBef>
                <a:spcPct val="20000"/>
              </a:spcBef>
              <a:buClr>
                <a:srgbClr val="EEECE1"/>
              </a:buClr>
              <a:buSzPct val="75000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Потенциал напряжения растяжения бетона</a:t>
            </a:r>
            <a:r>
              <a:rPr lang="en-Z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 200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– 500 х </a:t>
            </a:r>
            <a:r>
              <a:rPr lang="en-ZA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10</a:t>
            </a:r>
            <a:r>
              <a:rPr lang="en-ZA" sz="14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-6</a:t>
            </a:r>
            <a:r>
              <a:rPr lang="ru-RU" sz="14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endParaRPr lang="en-GB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80" name="Text Box 15">
            <a:extLst>
              <a:ext uri="{FF2B5EF4-FFF2-40B4-BE49-F238E27FC236}">
                <a16:creationId xmlns:a16="http://schemas.microsoft.com/office/drawing/2014/main" xmlns="" id="{DFB1A9FE-EF57-A14F-BB93-8E77B8C7D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133600"/>
            <a:ext cx="2590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buSzPct val="150000"/>
            </a:pPr>
            <a:r>
              <a:rPr lang="ru-RU" sz="1600" b="1" i="1" u="sng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Свободная усадка</a:t>
            </a:r>
            <a:endParaRPr lang="en-AU" sz="1600" b="1" i="1" u="sng" dirty="0">
              <a:solidFill>
                <a:prstClr val="black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42D88534-B498-0E46-BE7C-6BD6F55BEB14}"/>
              </a:ext>
            </a:extLst>
          </p:cNvPr>
          <p:cNvSpPr txBox="1"/>
          <p:nvPr/>
        </p:nvSpPr>
        <p:spPr>
          <a:xfrm>
            <a:off x="3451982" y="2243796"/>
            <a:ext cx="7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Плита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xmlns="" id="{3E181EFA-EA63-D74F-AAE1-709CBEEC07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00" y="4247665"/>
            <a:ext cx="4495800" cy="857735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1FA60E7C-F84F-9D41-BA58-4F33F621DA38}"/>
              </a:ext>
            </a:extLst>
          </p:cNvPr>
          <p:cNvSpPr txBox="1"/>
          <p:nvPr/>
        </p:nvSpPr>
        <p:spPr>
          <a:xfrm>
            <a:off x="5700936" y="4111823"/>
            <a:ext cx="22238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Щебеночное основание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2A505FBE-9E39-2F4D-A7D9-28FD27187F50}"/>
              </a:ext>
            </a:extLst>
          </p:cNvPr>
          <p:cNvSpPr txBox="1"/>
          <p:nvPr/>
        </p:nvSpPr>
        <p:spPr>
          <a:xfrm>
            <a:off x="3528331" y="2974777"/>
            <a:ext cx="434520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Усадка + </a:t>
            </a:r>
            <a:r>
              <a:rPr lang="ru-RU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свобода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движения = отсутствие трещин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2581D3F6-0131-EB47-8B86-D162DB3C442B}"/>
              </a:ext>
            </a:extLst>
          </p:cNvPr>
          <p:cNvSpPr txBox="1"/>
          <p:nvPr/>
        </p:nvSpPr>
        <p:spPr>
          <a:xfrm>
            <a:off x="3352800" y="4834258"/>
            <a:ext cx="46986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latin typeface="Calibri" pitchFamily="34" charset="0"/>
              </a:rPr>
              <a:t>Усадка + </a:t>
            </a:r>
            <a:r>
              <a:rPr lang="ru-RU" sz="1400" b="1" u="sng" dirty="0">
                <a:latin typeface="Calibri" pitchFamily="34" charset="0"/>
              </a:rPr>
              <a:t>ограничение</a:t>
            </a:r>
            <a:r>
              <a:rPr lang="ru-RU" sz="1400" b="1" dirty="0">
                <a:latin typeface="Calibri" pitchFamily="34" charset="0"/>
              </a:rPr>
              <a:t>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движения основанием =  трещины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651815D0-DAC7-9541-87BF-A64B99124748}"/>
              </a:ext>
            </a:extLst>
          </p:cNvPr>
          <p:cNvSpPr txBox="1"/>
          <p:nvPr/>
        </p:nvSpPr>
        <p:spPr>
          <a:xfrm>
            <a:off x="3604382" y="4105963"/>
            <a:ext cx="7760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Плита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7B772714-CBBB-4F49-95AF-A986FC25F664}"/>
              </a:ext>
            </a:extLst>
          </p:cNvPr>
          <p:cNvSpPr txBox="1"/>
          <p:nvPr/>
        </p:nvSpPr>
        <p:spPr>
          <a:xfrm>
            <a:off x="6995748" y="2251375"/>
            <a:ext cx="87779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«Валки»</a:t>
            </a:r>
            <a:endParaRPr lang="en-NZ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5153A5-B430-2247-9874-CD7E85C3888C}"/>
              </a:ext>
            </a:extLst>
          </p:cNvPr>
          <p:cNvSpPr txBox="1"/>
          <p:nvPr/>
        </p:nvSpPr>
        <p:spPr>
          <a:xfrm>
            <a:off x="2256036" y="440253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ΔL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Candara"/>
              <a:cs typeface="Candara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281608-5CDB-704D-A115-50012270101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5839126"/>
            <a:ext cx="1827200" cy="42337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xmlns="" id="{E5DF98C8-CFEC-164A-A5B6-936B4F0824F9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2490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58" grpId="0"/>
      <p:bldP spid="60" grpId="0"/>
      <p:bldP spid="61" grpId="0"/>
      <p:bldP spid="84" grpId="0" animBg="1"/>
      <p:bldP spid="86" grpId="0" animBg="1"/>
      <p:bldP spid="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08231A1-1EAF-B548-817C-FE66E5286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E0853C-4B30-AA4D-9D07-A70B255F3EB1}"/>
              </a:ext>
            </a:extLst>
          </p:cNvPr>
          <p:cNvSpPr txBox="1"/>
          <p:nvPr/>
        </p:nvSpPr>
        <p:spPr>
          <a:xfrm>
            <a:off x="285728" y="1524233"/>
            <a:ext cx="2467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ru-RU" dirty="0">
                <a:latin typeface="Candara" panose="020E0502030303020204" pitchFamily="34" charset="0"/>
              </a:rPr>
              <a:t>Волосные трещины 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52" name="Picture 51" descr="cbe_icon.png">
            <a:extLst>
              <a:ext uri="{FF2B5EF4-FFF2-40B4-BE49-F238E27FC236}">
                <a16:creationId xmlns:a16="http://schemas.microsoft.com/office/drawing/2014/main" xmlns="" id="{F9571415-4194-4D4F-9B31-C051389D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F290202-D841-9949-9C4B-13CF47F1170C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F15136-3356-F448-8F20-E6393F4A8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473" y="4483080"/>
            <a:ext cx="2250518" cy="1687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387C992-511B-F543-9AE2-46FF1493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2201392"/>
            <a:ext cx="1396800" cy="185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29FF4BF-243E-6441-9052-A6C97C9E91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9128" y="2201392"/>
            <a:ext cx="3312000" cy="1860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FA50A41-594B-0141-90A7-881EEBC26D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3672" y="4483080"/>
            <a:ext cx="3310128" cy="1689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6EDA933-F464-E043-920A-374E129E701E}"/>
              </a:ext>
            </a:extLst>
          </p:cNvPr>
          <p:cNvSpPr txBox="1"/>
          <p:nvPr/>
        </p:nvSpPr>
        <p:spPr>
          <a:xfrm>
            <a:off x="312887" y="2330976"/>
            <a:ext cx="498463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+mj-lt"/>
              </a:rPr>
              <a:t>Волосные трещины возникают в тех случаях, когда наблюдаются изменения в свойствах смеси вблизи поверхности или когда существует большой  градиент влажности.</a:t>
            </a:r>
          </a:p>
          <a:p>
            <a:pPr algn="just">
              <a:spcBef>
                <a:spcPts val="600"/>
              </a:spcBef>
            </a:pPr>
            <a:r>
              <a:rPr lang="ru-RU" sz="1600" dirty="0">
                <a:latin typeface="+mj-lt"/>
              </a:rPr>
              <a:t>Тип опалубки также имеет  значение, поскольку он может влиять на проницаемость поверхности отформованной бетонной конструкции.</a:t>
            </a:r>
          </a:p>
          <a:p>
            <a:pPr algn="just">
              <a:spcBef>
                <a:spcPts val="600"/>
              </a:spcBef>
            </a:pPr>
            <a:r>
              <a:rPr lang="ru-RU" sz="1600" dirty="0">
                <a:latin typeface="+mj-lt"/>
              </a:rPr>
              <a:t>Поверхности стальной, пластмассовой или фанерной опалубки, которые являются гладкими и имеют низкую проницаемость, повышают вероятность образования волосных трещин.</a:t>
            </a:r>
            <a:endParaRPr lang="en-US" sz="1600" dirty="0">
              <a:latin typeface="+mj-lt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58357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297EAEC-0685-A944-88DF-052114990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B5AA43-99F1-E145-A6EF-DFF9CB6D5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583" y="4397560"/>
            <a:ext cx="3001682" cy="169222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AEF7EEB-A6FC-4B4A-A239-2FF841AC5D55}"/>
              </a:ext>
            </a:extLst>
          </p:cNvPr>
          <p:cNvSpPr txBox="1"/>
          <p:nvPr/>
        </p:nvSpPr>
        <p:spPr>
          <a:xfrm>
            <a:off x="377479" y="1447800"/>
            <a:ext cx="7852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1400" i="1" dirty="0">
                <a:latin typeface="+mj-lt"/>
              </a:rPr>
              <a:t>Появляются в том случае, когда поверхностный слой бетона был уплотнен до того как воздушные пузырьки полностью удалены из массы раствора.</a:t>
            </a:r>
            <a:endParaRPr lang="en-US" sz="1400" i="1" dirty="0">
              <a:latin typeface="+mj-lt"/>
              <a:cs typeface="Candar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70AE270-2194-A84A-B038-00FDBD07A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055" y="2306189"/>
            <a:ext cx="2667000" cy="37793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7ACCB84-CA57-C641-A8E3-EA8FD1851B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4400" y="1757610"/>
            <a:ext cx="2980573" cy="2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DA70B4C-9AD5-EC4D-864E-1F1B90B1CF97}"/>
              </a:ext>
            </a:extLst>
          </p:cNvPr>
          <p:cNvSpPr txBox="1"/>
          <p:nvPr/>
        </p:nvSpPr>
        <p:spPr>
          <a:xfrm rot="16200000">
            <a:off x="-205244" y="3983505"/>
            <a:ext cx="156485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100" dirty="0">
                <a:latin typeface="Candara"/>
                <a:cs typeface="Candara"/>
              </a:rPr>
              <a:t>Увеличивающееся В/Ц</a:t>
            </a:r>
            <a:endParaRPr lang="en-US" sz="1100" dirty="0">
              <a:latin typeface="Candara"/>
              <a:cs typeface="Candara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A2959125-7DD8-614D-BF00-EAFB43FE21B1}"/>
              </a:ext>
            </a:extLst>
          </p:cNvPr>
          <p:cNvCxnSpPr>
            <a:cxnSpLocks/>
          </p:cNvCxnSpPr>
          <p:nvPr/>
        </p:nvCxnSpPr>
        <p:spPr>
          <a:xfrm flipV="1">
            <a:off x="801673" y="2763389"/>
            <a:ext cx="0" cy="2701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A6523FD-4526-3742-BF0A-81E485789E8C}"/>
              </a:ext>
            </a:extLst>
          </p:cNvPr>
          <p:cNvSpPr txBox="1"/>
          <p:nvPr/>
        </p:nvSpPr>
        <p:spPr>
          <a:xfrm>
            <a:off x="3991719" y="2829265"/>
            <a:ext cx="36282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Скопление воды отделения и пузырьков воздуха под затёртой поверхностью.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F652559-F9DE-F242-80E7-6946238AFE79}"/>
              </a:ext>
            </a:extLst>
          </p:cNvPr>
          <p:cNvSpPr txBox="1"/>
          <p:nvPr/>
        </p:nvSpPr>
        <p:spPr>
          <a:xfrm>
            <a:off x="351152" y="5537886"/>
            <a:ext cx="4601847" cy="11310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b="1" i="1" dirty="0">
                <a:latin typeface="Candara"/>
                <a:cs typeface="Candara"/>
              </a:rPr>
              <a:t>A </a:t>
            </a:r>
            <a:r>
              <a:rPr lang="en-AU" sz="1200" i="1" dirty="0">
                <a:latin typeface="Candara"/>
                <a:cs typeface="Candara"/>
              </a:rPr>
              <a:t>– </a:t>
            </a:r>
            <a:r>
              <a:rPr lang="ru-RU" sz="1200" i="1" dirty="0">
                <a:latin typeface="Candara"/>
                <a:cs typeface="Candara"/>
              </a:rPr>
              <a:t>плотный регион с низким</a:t>
            </a:r>
            <a:r>
              <a:rPr lang="en-AU" sz="1200" i="1" dirty="0">
                <a:latin typeface="Candara"/>
                <a:cs typeface="Candara"/>
              </a:rPr>
              <a:t> </a:t>
            </a:r>
            <a:r>
              <a:rPr lang="ru-RU" sz="1200" i="1" dirty="0">
                <a:latin typeface="Candara"/>
                <a:cs typeface="Candara"/>
              </a:rPr>
              <a:t>содержанием (или вообще без содержания) воздуха,</a:t>
            </a:r>
            <a:endParaRPr lang="en-AU" sz="1200" i="1" dirty="0">
              <a:latin typeface="Candara"/>
              <a:cs typeface="Candara"/>
            </a:endParaRPr>
          </a:p>
          <a:p>
            <a:pPr>
              <a:spcBef>
                <a:spcPts val="300"/>
              </a:spcBef>
            </a:pPr>
            <a:r>
              <a:rPr lang="en-AU" sz="1200" b="1" i="1" dirty="0">
                <a:latin typeface="Candara"/>
                <a:cs typeface="Candara"/>
              </a:rPr>
              <a:t>B </a:t>
            </a:r>
            <a:r>
              <a:rPr lang="en-AU" sz="1200" i="1" dirty="0">
                <a:latin typeface="Candara"/>
                <a:cs typeface="Candara"/>
              </a:rPr>
              <a:t>– </a:t>
            </a:r>
            <a:r>
              <a:rPr lang="ru-RU" sz="1200" i="1" dirty="0">
                <a:latin typeface="Candara"/>
                <a:cs typeface="Candara"/>
              </a:rPr>
              <a:t>удлинённые воздушные полости,</a:t>
            </a:r>
            <a:endParaRPr lang="en-AU" sz="1200" i="1" dirty="0">
              <a:latin typeface="Candara"/>
              <a:cs typeface="Candara"/>
            </a:endParaRPr>
          </a:p>
          <a:p>
            <a:pPr>
              <a:spcBef>
                <a:spcPts val="300"/>
              </a:spcBef>
            </a:pPr>
            <a:r>
              <a:rPr lang="en-AU" sz="1200" b="1" i="1" dirty="0">
                <a:latin typeface="Candara"/>
                <a:cs typeface="Candara"/>
              </a:rPr>
              <a:t>C </a:t>
            </a:r>
            <a:r>
              <a:rPr lang="en-AU" sz="1200" i="1" dirty="0">
                <a:latin typeface="Candara"/>
                <a:cs typeface="Candara"/>
              </a:rPr>
              <a:t>– </a:t>
            </a:r>
            <a:r>
              <a:rPr lang="ru-RU" sz="1200" i="1" dirty="0">
                <a:latin typeface="Candara"/>
                <a:cs typeface="Candara"/>
              </a:rPr>
              <a:t>плоскость расслоения,</a:t>
            </a:r>
            <a:endParaRPr lang="en-AU" sz="1200" i="1" dirty="0">
              <a:latin typeface="Candara"/>
              <a:cs typeface="Candara"/>
            </a:endParaRPr>
          </a:p>
          <a:p>
            <a:pPr>
              <a:spcBef>
                <a:spcPts val="300"/>
              </a:spcBef>
            </a:pPr>
            <a:r>
              <a:rPr lang="en-AU" sz="1200" b="1" i="1" dirty="0">
                <a:latin typeface="Candara"/>
                <a:cs typeface="Candara"/>
              </a:rPr>
              <a:t>D </a:t>
            </a:r>
            <a:r>
              <a:rPr lang="en-AU" sz="1200" i="1" dirty="0">
                <a:latin typeface="Candara"/>
                <a:cs typeface="Candara"/>
              </a:rPr>
              <a:t>– </a:t>
            </a:r>
            <a:r>
              <a:rPr lang="ru-RU" sz="1200" i="1" dirty="0">
                <a:latin typeface="Candara"/>
                <a:cs typeface="Candara"/>
              </a:rPr>
              <a:t>внутренний бетон</a:t>
            </a:r>
            <a:r>
              <a:rPr lang="en-AU" sz="1200" i="1" dirty="0">
                <a:latin typeface="Candara"/>
                <a:cs typeface="Candara"/>
              </a:rPr>
              <a:t> </a:t>
            </a:r>
            <a:r>
              <a:rPr lang="ru-RU" sz="1200" i="1" dirty="0">
                <a:latin typeface="Candara"/>
                <a:cs typeface="Candara"/>
              </a:rPr>
              <a:t>с вовлечённым воздухом.</a:t>
            </a:r>
            <a:endParaRPr lang="en-US" sz="1200" i="1" dirty="0">
              <a:latin typeface="Candara"/>
              <a:cs typeface="Candar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946BD4D-084D-C445-9C2C-29C5E2061BDC}"/>
              </a:ext>
            </a:extLst>
          </p:cNvPr>
          <p:cNvSpPr txBox="1"/>
          <p:nvPr/>
        </p:nvSpPr>
        <p:spPr>
          <a:xfrm>
            <a:off x="3991719" y="2286000"/>
            <a:ext cx="362828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Низкое В/Ц, низкое содержание воздуха</a:t>
            </a:r>
            <a:endParaRPr lang="en-US" sz="1400" dirty="0">
              <a:latin typeface="Candara"/>
              <a:cs typeface="Candara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09AE0A8B-CF34-C145-94E7-19B0930BAEAF}"/>
              </a:ext>
            </a:extLst>
          </p:cNvPr>
          <p:cNvCxnSpPr>
            <a:cxnSpLocks/>
          </p:cNvCxnSpPr>
          <p:nvPr/>
        </p:nvCxnSpPr>
        <p:spPr>
          <a:xfrm flipH="1">
            <a:off x="3646255" y="2409110"/>
            <a:ext cx="26040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E49BEEAA-BEF6-5F46-BE31-2D2F534352E3}"/>
              </a:ext>
            </a:extLst>
          </p:cNvPr>
          <p:cNvCxnSpPr>
            <a:cxnSpLocks/>
          </p:cNvCxnSpPr>
          <p:nvPr/>
        </p:nvCxnSpPr>
        <p:spPr>
          <a:xfrm flipH="1" flipV="1">
            <a:off x="3646255" y="2829265"/>
            <a:ext cx="309105" cy="1969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194B411-4AC9-8843-92AA-1CCA0BD07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4397560"/>
            <a:ext cx="2819400" cy="211078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26E5EF0D-617C-D942-B102-AF9A1E428E99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</a:rPr>
              <a:t>Отслоение верхнего слоя бетона 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6" name="Picture 15" descr="cbe_icon.png">
            <a:extLst>
              <a:ext uri="{FF2B5EF4-FFF2-40B4-BE49-F238E27FC236}">
                <a16:creationId xmlns:a16="http://schemas.microsoft.com/office/drawing/2014/main" xmlns="" id="{6724FE1B-2F62-F54F-8B3D-356ED4608F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73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DF86557-3B08-4746-B3EA-20B80111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CC61BD-A137-5F44-A95E-81C8640C1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1486243"/>
            <a:ext cx="3124200" cy="2334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94BF4A-3CA5-AA4A-92AB-A000586F55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31" y="1981200"/>
            <a:ext cx="3159370" cy="2106246"/>
          </a:xfrm>
          <a:prstGeom prst="rect">
            <a:avLst/>
          </a:prstGeom>
        </p:spPr>
      </p:pic>
      <p:pic>
        <p:nvPicPr>
          <p:cNvPr id="8" name="Picture 7" descr="A picture containing indoor, building, electronics, wall&#10;&#10;Description automatically generated">
            <a:extLst>
              <a:ext uri="{FF2B5EF4-FFF2-40B4-BE49-F238E27FC236}">
                <a16:creationId xmlns:a16="http://schemas.microsoft.com/office/drawing/2014/main" xmlns="" id="{942453B8-96CE-9143-8EF9-4CE8D922CF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987" y="2410204"/>
            <a:ext cx="4716818" cy="2871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B4DAB4-125D-8542-A32D-BA15F68FDA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831" y="4273550"/>
            <a:ext cx="3159370" cy="1930726"/>
          </a:xfrm>
          <a:prstGeom prst="rect">
            <a:avLst/>
          </a:prstGeom>
        </p:spPr>
      </p:pic>
      <p:pic>
        <p:nvPicPr>
          <p:cNvPr id="12" name="Picture 11" descr="A large white building&#10;&#10;Description automatically generated">
            <a:extLst>
              <a:ext uri="{FF2B5EF4-FFF2-40B4-BE49-F238E27FC236}">
                <a16:creationId xmlns:a16="http://schemas.microsoft.com/office/drawing/2014/main" xmlns="" id="{62D5B7D0-5B68-1C45-A848-40747ED151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0536" y="3928390"/>
            <a:ext cx="2391159" cy="22758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6CAAE2B-F3CB-0240-8AD6-0D8A5B1E7012}"/>
              </a:ext>
            </a:extLst>
          </p:cNvPr>
          <p:cNvSpPr txBox="1"/>
          <p:nvPr/>
        </p:nvSpPr>
        <p:spPr>
          <a:xfrm>
            <a:off x="990600" y="6315976"/>
            <a:ext cx="13151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>
                <a:latin typeface="+mj-lt"/>
                <a:cs typeface="Candara"/>
              </a:rPr>
              <a:t>Выцветание</a:t>
            </a:r>
            <a:endParaRPr lang="en-US" sz="1600" i="1" dirty="0">
              <a:latin typeface="+mj-lt"/>
              <a:cs typeface="Candar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747DAF9-A73F-4D4F-B055-FDFB29228C92}"/>
              </a:ext>
            </a:extLst>
          </p:cNvPr>
          <p:cNvSpPr txBox="1"/>
          <p:nvPr/>
        </p:nvSpPr>
        <p:spPr>
          <a:xfrm>
            <a:off x="7924800" y="6315976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>
                <a:latin typeface="+mj-lt"/>
              </a:rPr>
              <a:t>Другие причины</a:t>
            </a:r>
            <a:endParaRPr lang="en-US" sz="1600" dirty="0">
              <a:latin typeface="+mj-lt"/>
              <a:cs typeface="Candar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96B383F-9196-CB4E-825E-92EFD21CEBD6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обесцвечивание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1" name="Picture 10" descr="cbe_icon.png">
            <a:extLst>
              <a:ext uri="{FF2B5EF4-FFF2-40B4-BE49-F238E27FC236}">
                <a16:creationId xmlns:a16="http://schemas.microsoft.com/office/drawing/2014/main" xmlns="" id="{2A7400B8-6624-B549-A368-4C08545FA2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12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DF86557-3B08-4746-B3EA-20B80111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9B0695-68FB-F348-95C1-8CC956D2ABC1}"/>
              </a:ext>
            </a:extLst>
          </p:cNvPr>
          <p:cNvSpPr txBox="1"/>
          <p:nvPr/>
        </p:nvSpPr>
        <p:spPr>
          <a:xfrm>
            <a:off x="381000" y="1286188"/>
            <a:ext cx="161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 panose="020E0502030303020204" pitchFamily="34" charset="0"/>
              </a:rPr>
              <a:t>Выцветание</a:t>
            </a:r>
            <a:endParaRPr lang="en-US" sz="2000" b="1" i="1" dirty="0">
              <a:latin typeface="Candara" panose="020E05020303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DF83CA-C045-8C41-A90D-B96AF9B1ECD0}"/>
              </a:ext>
            </a:extLst>
          </p:cNvPr>
          <p:cNvSpPr txBox="1"/>
          <p:nvPr/>
        </p:nvSpPr>
        <p:spPr>
          <a:xfrm>
            <a:off x="4648200" y="3245680"/>
            <a:ext cx="7141723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Первичное выцветание бетона: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свежеуложенный бетон пронизан системой капиллярных пор, которые заполнены водным раствором продуктов, образующихся в процессе гидратации цемента,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эти продукты представлены в основном в виде гидроксида кальция </a:t>
            </a:r>
            <a:r>
              <a:rPr lang="en-AU" sz="1400" dirty="0">
                <a:latin typeface="+mj-lt"/>
              </a:rPr>
              <a:t>Ca(OH)</a:t>
            </a:r>
            <a:r>
              <a:rPr lang="en-AU" sz="1400" baseline="-25000" dirty="0">
                <a:latin typeface="+mj-lt"/>
              </a:rPr>
              <a:t>2</a:t>
            </a:r>
            <a:endParaRPr lang="ru-RU" sz="1400" baseline="-25000" dirty="0">
              <a:latin typeface="+mj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при движении воды</a:t>
            </a:r>
            <a:r>
              <a:rPr lang="en-NZ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через «тело» бетона вследствие градиента давления, гидроксид кальция выносится на поверхность,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при испарении воды на поверхности остаются соли в виде белого «пушистого» порошка, который обычно легко удаляется с поверхности,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реакция гидроксида кальция </a:t>
            </a:r>
            <a:r>
              <a:rPr lang="en-AU" sz="1400" dirty="0">
                <a:latin typeface="+mj-lt"/>
              </a:rPr>
              <a:t>Ca(OH)</a:t>
            </a:r>
            <a:r>
              <a:rPr lang="en-AU" sz="1400" baseline="-25000" dirty="0">
                <a:latin typeface="+mj-lt"/>
              </a:rPr>
              <a:t>2</a:t>
            </a:r>
            <a:r>
              <a:rPr lang="ru-RU" sz="1400" dirty="0">
                <a:latin typeface="+mj-lt"/>
              </a:rPr>
              <a:t> на поверхности с углекислым газом </a:t>
            </a:r>
            <a:r>
              <a:rPr lang="en-AU" sz="1400" dirty="0">
                <a:latin typeface="+mj-lt"/>
              </a:rPr>
              <a:t>CO</a:t>
            </a:r>
            <a:r>
              <a:rPr lang="en-AU" sz="1400" baseline="-25000" dirty="0">
                <a:latin typeface="+mj-lt"/>
              </a:rPr>
              <a:t>2</a:t>
            </a:r>
            <a:r>
              <a:rPr lang="en-AU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ускоряется с образованием карбоната кальция </a:t>
            </a:r>
            <a:r>
              <a:rPr lang="en-AU" sz="1400" dirty="0">
                <a:latin typeface="+mj-lt"/>
              </a:rPr>
              <a:t>CaCO</a:t>
            </a:r>
            <a:r>
              <a:rPr lang="en-AU" sz="1400" baseline="-25000" dirty="0">
                <a:latin typeface="+mj-lt"/>
              </a:rPr>
              <a:t>3</a:t>
            </a:r>
            <a:r>
              <a:rPr lang="en-AU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или известняка – твердого, нерастворимого в воде материала.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со временем капилляры бетона заполняются карбонатом кальция, и процесс переноса гидроксида кальция замедляется, а потом останавливается.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89C31BC-7C48-4C40-9735-DA4902AC6D2A}"/>
              </a:ext>
            </a:extLst>
          </p:cNvPr>
          <p:cNvSpPr txBox="1"/>
          <p:nvPr/>
        </p:nvSpPr>
        <p:spPr>
          <a:xfrm>
            <a:off x="4648200" y="1447800"/>
            <a:ext cx="65272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j-lt"/>
              </a:rPr>
              <a:t>Выцветание:</a:t>
            </a:r>
          </a:p>
          <a:p>
            <a:pPr algn="just"/>
            <a:r>
              <a:rPr lang="ru-RU" sz="1400" i="1" dirty="0">
                <a:latin typeface="+mj-lt"/>
              </a:rPr>
              <a:t>Миграция соли на поверхность пористого материала, где она образует покрытие. Основной процесс включает растворение соли, находящейся внутри, в воде или иногда в другом растворителе. Вода с солью, которая теперь удерживается в растворе, мигрирует на поверхность, затем испаряется, оставляя слой соли.</a:t>
            </a:r>
          </a:p>
          <a:p>
            <a:pPr algn="r"/>
            <a:r>
              <a:rPr lang="ru-RU" sz="1400" i="1" dirty="0">
                <a:latin typeface="+mj-lt"/>
              </a:rPr>
              <a:t>                                                             </a:t>
            </a:r>
            <a:r>
              <a:rPr lang="en-AU" sz="1400" i="1" dirty="0">
                <a:latin typeface="+mj-lt"/>
              </a:rPr>
              <a:t>                                              (Wikipedia)</a:t>
            </a:r>
            <a:endParaRPr lang="en-US" sz="1400" i="1" dirty="0">
              <a:latin typeface="+mj-lt"/>
              <a:cs typeface="Candara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3D2F87B-FC72-3841-8BF4-909CBE5B18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077" y="1905000"/>
            <a:ext cx="3886200" cy="21070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8DC28C9-32BE-9349-8FA1-02ECFEC133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42" y="4262291"/>
            <a:ext cx="3159370" cy="193072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6B2CD0D3-6210-594C-840F-FCA1C82E95E3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обесцвечивание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0" name="Picture 9" descr="cbe_icon.png">
            <a:extLst>
              <a:ext uri="{FF2B5EF4-FFF2-40B4-BE49-F238E27FC236}">
                <a16:creationId xmlns:a16="http://schemas.microsoft.com/office/drawing/2014/main" xmlns="" id="{9C020D16-B644-7E48-AE10-E256CC561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82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DF86557-3B08-4746-B3EA-20B80111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9B0695-68FB-F348-95C1-8CC956D2ABC1}"/>
              </a:ext>
            </a:extLst>
          </p:cNvPr>
          <p:cNvSpPr txBox="1"/>
          <p:nvPr/>
        </p:nvSpPr>
        <p:spPr>
          <a:xfrm>
            <a:off x="381000" y="1286188"/>
            <a:ext cx="161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 panose="020E0502030303020204" pitchFamily="34" charset="0"/>
              </a:rPr>
              <a:t>Выцветание</a:t>
            </a:r>
            <a:endParaRPr lang="en-US" sz="2000" b="1" i="1" dirty="0">
              <a:latin typeface="Candara" panose="020E05020303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94CC2DD-9318-AB4F-9CF7-169061BAF939}"/>
              </a:ext>
            </a:extLst>
          </p:cNvPr>
          <p:cNvSpPr txBox="1"/>
          <p:nvPr/>
        </p:nvSpPr>
        <p:spPr>
          <a:xfrm>
            <a:off x="2667000" y="2021342"/>
            <a:ext cx="928420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Вторичное выцветание бетона: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1400" dirty="0">
                <a:latin typeface="+mj-lt"/>
              </a:rPr>
              <a:t>Атмосферное старение бетона, которое проявляется как осветление его поверхности. Считается, что главной причиной в этом случае служит продолжение химических реакций в бетоне, в том числе продолжающейся гидратации компонентов в затвердевшем бетоне.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1400" dirty="0">
                <a:latin typeface="+mj-lt"/>
              </a:rPr>
              <a:t>Вследствие внешнего влияния агрессивной среды, как например хлоридов:</a:t>
            </a:r>
          </a:p>
          <a:p>
            <a:pPr marL="363538">
              <a:spcBef>
                <a:spcPts val="600"/>
              </a:spcBef>
            </a:pPr>
            <a:r>
              <a:rPr lang="ru-RU" sz="1400" dirty="0">
                <a:latin typeface="+mj-lt"/>
              </a:rPr>
              <a:t>Солевой раствор образуется из-за присутствия дорожной соли зимой. Этот солевой раствор впитывается в бетон, где он может начать растворять цементный камень.</a:t>
            </a:r>
          </a:p>
          <a:p>
            <a:pPr marL="363538">
              <a:spcBef>
                <a:spcPts val="600"/>
              </a:spcBef>
            </a:pPr>
            <a:r>
              <a:rPr lang="ru-RU" sz="1400" dirty="0">
                <a:latin typeface="+mj-lt"/>
              </a:rPr>
              <a:t>В некоторых случаях виртуальные сталактиты могут образовываться в результате растворения цементного камня, свисающего с трещин в бетонных конструкциях.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0901EBD-DC53-B24D-860A-005D6CE6A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90" y="4800600"/>
            <a:ext cx="2131200" cy="19010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026DA0C-71A6-BD43-AC0A-4E90A15E8C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86" y="2021341"/>
            <a:ext cx="1789714" cy="26845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37FD740-5AAF-D145-8617-0DC9FECF8E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9210" y="4472781"/>
            <a:ext cx="2885028" cy="21637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89EC3C0-85F6-9B48-A54F-E1F826EEA3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4472781"/>
            <a:ext cx="2971800" cy="222885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B83CB7F-EF65-8D4E-8D7B-BEA0B4577693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обесцвечивание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2" name="Picture 11" descr="cbe_icon.png">
            <a:extLst>
              <a:ext uri="{FF2B5EF4-FFF2-40B4-BE49-F238E27FC236}">
                <a16:creationId xmlns:a16="http://schemas.microsoft.com/office/drawing/2014/main" xmlns="" id="{E771F478-A2A0-A744-92DD-18C4B8AD65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2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DF86557-3B08-4746-B3EA-20B80111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9B0695-68FB-F348-95C1-8CC956D2ABC1}"/>
              </a:ext>
            </a:extLst>
          </p:cNvPr>
          <p:cNvSpPr txBox="1"/>
          <p:nvPr/>
        </p:nvSpPr>
        <p:spPr>
          <a:xfrm>
            <a:off x="381000" y="1286188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Другие причины</a:t>
            </a:r>
            <a:endParaRPr lang="en-US" sz="2000" b="1" i="1" dirty="0">
              <a:latin typeface="Candar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CC61BD-A137-5F44-A95E-81C8640C1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894" y="1743788"/>
            <a:ext cx="3124200" cy="2334472"/>
          </a:xfrm>
          <a:prstGeom prst="rect">
            <a:avLst/>
          </a:prstGeom>
        </p:spPr>
      </p:pic>
      <p:pic>
        <p:nvPicPr>
          <p:cNvPr id="8" name="Picture 7" descr="A picture containing indoor, building, electronics, wall&#10;&#10;Description automatically generated">
            <a:extLst>
              <a:ext uri="{FF2B5EF4-FFF2-40B4-BE49-F238E27FC236}">
                <a16:creationId xmlns:a16="http://schemas.microsoft.com/office/drawing/2014/main" xmlns="" id="{942453B8-96CE-9143-8EF9-4CE8D922C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720" y="2076535"/>
            <a:ext cx="2768045" cy="2102552"/>
          </a:xfrm>
          <a:prstGeom prst="rect">
            <a:avLst/>
          </a:prstGeom>
        </p:spPr>
      </p:pic>
      <p:pic>
        <p:nvPicPr>
          <p:cNvPr id="12" name="Picture 11" descr="A large white building&#10;&#10;Description automatically generated">
            <a:extLst>
              <a:ext uri="{FF2B5EF4-FFF2-40B4-BE49-F238E27FC236}">
                <a16:creationId xmlns:a16="http://schemas.microsoft.com/office/drawing/2014/main" xmlns="" id="{62D5B7D0-5B68-1C45-A848-40747ED151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20" y="1742613"/>
            <a:ext cx="3124199" cy="2341560"/>
          </a:xfrm>
          <a:prstGeom prst="rect">
            <a:avLst/>
          </a:prstGeom>
        </p:spPr>
      </p:pic>
      <p:pic>
        <p:nvPicPr>
          <p:cNvPr id="14" name="Picture 13" descr="A picture containing sky, outdoor, tree, road&#10;&#10;Description automatically generated">
            <a:extLst>
              <a:ext uri="{FF2B5EF4-FFF2-40B4-BE49-F238E27FC236}">
                <a16:creationId xmlns:a16="http://schemas.microsoft.com/office/drawing/2014/main" xmlns="" id="{12265C4F-1679-D240-A34A-F8FF32365A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4428" y="1737050"/>
            <a:ext cx="2015372" cy="27680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EEDE9BC-D687-8D40-A047-BA65A06B38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466" y="4926583"/>
            <a:ext cx="1828800" cy="1371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668ED57-9DF5-304B-A817-2284D02B0EF6}"/>
              </a:ext>
            </a:extLst>
          </p:cNvPr>
          <p:cNvSpPr txBox="1"/>
          <p:nvPr/>
        </p:nvSpPr>
        <p:spPr>
          <a:xfrm>
            <a:off x="2902940" y="4926583"/>
            <a:ext cx="49456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Факторы влияния: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Применение хлорида кальция – </a:t>
            </a:r>
            <a:r>
              <a:rPr lang="en-AU" sz="1400" dirty="0">
                <a:latin typeface="+mj-lt"/>
              </a:rPr>
              <a:t>CaCl</a:t>
            </a:r>
            <a:r>
              <a:rPr lang="en-AU" sz="1400" baseline="-25000" dirty="0">
                <a:latin typeface="+mj-lt"/>
              </a:rPr>
              <a:t>2</a:t>
            </a:r>
            <a:r>
              <a:rPr lang="ru-RU" sz="1400" dirty="0">
                <a:latin typeface="+mj-lt"/>
              </a:rPr>
              <a:t> </a:t>
            </a:r>
            <a:r>
              <a:rPr lang="ru-RU" sz="1400" i="1" dirty="0">
                <a:latin typeface="+mj-lt"/>
              </a:rPr>
              <a:t>(В)</a:t>
            </a:r>
            <a:endParaRPr lang="en-AU" sz="1400" i="1" dirty="0">
              <a:latin typeface="+mj-lt"/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Цементы с высоким содержанием щелочей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Неадекватный и неправильный уход, </a:t>
            </a:r>
            <a:r>
              <a:rPr lang="ru-RU" sz="1400" i="1" dirty="0">
                <a:latin typeface="+mj-lt"/>
              </a:rPr>
              <a:t>(В)</a:t>
            </a:r>
            <a:endParaRPr lang="ru-RU" sz="1400" dirty="0">
              <a:latin typeface="+mj-lt"/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Изменения в В/Ц, </a:t>
            </a:r>
            <a:r>
              <a:rPr lang="ru-RU" sz="1400" i="1" dirty="0">
                <a:latin typeface="+mj-lt"/>
              </a:rPr>
              <a:t>(А, Б, Д)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Неправильное вибрирование, </a:t>
            </a:r>
            <a:r>
              <a:rPr lang="ru-RU" sz="1400" i="1" dirty="0">
                <a:latin typeface="+mj-lt"/>
              </a:rPr>
              <a:t>(А)</a:t>
            </a:r>
            <a:endParaRPr lang="ru-RU" sz="1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906037-C290-0B47-99CA-CF6DACC6491E}"/>
              </a:ext>
            </a:extLst>
          </p:cNvPr>
          <p:cNvSpPr txBox="1"/>
          <p:nvPr/>
        </p:nvSpPr>
        <p:spPr>
          <a:xfrm>
            <a:off x="381000" y="4528823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А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8911B42-0DC5-D845-B88D-CE2B61B4671F}"/>
              </a:ext>
            </a:extLst>
          </p:cNvPr>
          <p:cNvSpPr txBox="1"/>
          <p:nvPr/>
        </p:nvSpPr>
        <p:spPr>
          <a:xfrm>
            <a:off x="2854428" y="4528822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Б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658D603-727A-E845-A0C4-C3C71A260ED2}"/>
              </a:ext>
            </a:extLst>
          </p:cNvPr>
          <p:cNvSpPr txBox="1"/>
          <p:nvPr/>
        </p:nvSpPr>
        <p:spPr>
          <a:xfrm>
            <a:off x="5262209" y="416425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В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3C72AE4-23C9-1348-BA38-A2E6C06A0697}"/>
              </a:ext>
            </a:extLst>
          </p:cNvPr>
          <p:cNvSpPr txBox="1"/>
          <p:nvPr/>
        </p:nvSpPr>
        <p:spPr>
          <a:xfrm>
            <a:off x="8825572" y="4163370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Г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71B9B8C-B1C0-A64D-88C4-3BB37C0C3B32}"/>
              </a:ext>
            </a:extLst>
          </p:cNvPr>
          <p:cNvSpPr txBox="1"/>
          <p:nvPr/>
        </p:nvSpPr>
        <p:spPr>
          <a:xfrm>
            <a:off x="374588" y="6306941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Candara"/>
                <a:cs typeface="Candara"/>
              </a:rPr>
              <a:t>Д</a:t>
            </a:r>
            <a:endParaRPr lang="en-US" sz="1400" dirty="0">
              <a:latin typeface="Candara"/>
              <a:cs typeface="Candar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0C882E3-EACD-9442-80EB-2A5DF58224C7}"/>
              </a:ext>
            </a:extLst>
          </p:cNvPr>
          <p:cNvSpPr txBox="1"/>
          <p:nvPr/>
        </p:nvSpPr>
        <p:spPr>
          <a:xfrm>
            <a:off x="7170140" y="5216545"/>
            <a:ext cx="494566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Неравномерная, слишком интенсивная затирка (особенно ручная), </a:t>
            </a:r>
            <a:r>
              <a:rPr lang="ru-RU" sz="1400" i="1" dirty="0">
                <a:latin typeface="+mj-lt"/>
              </a:rPr>
              <a:t>(Д)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Тип и состояние бортоснастки – формы с различной степенью абсорбции</a:t>
            </a:r>
            <a:r>
              <a:rPr lang="en-AU" sz="1400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могут вызывать различные оттенки поверхности, </a:t>
            </a:r>
            <a:r>
              <a:rPr lang="ru-RU" sz="1400" i="1" dirty="0">
                <a:latin typeface="+mj-lt"/>
              </a:rPr>
              <a:t>(Г)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</a:rPr>
              <a:t>Тип, качество и количество смазки, </a:t>
            </a:r>
            <a:r>
              <a:rPr lang="ru-RU" sz="1400" i="1" dirty="0">
                <a:latin typeface="+mj-lt"/>
              </a:rPr>
              <a:t>(А, Г)</a:t>
            </a:r>
            <a:endParaRPr lang="ru-RU" sz="1400" dirty="0">
              <a:latin typeface="+mj-lt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28FB31C8-A28A-8E40-80A8-2E67D68D45BE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обесцвечивание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22" name="Picture 21" descr="cbe_icon.png">
            <a:extLst>
              <a:ext uri="{FF2B5EF4-FFF2-40B4-BE49-F238E27FC236}">
                <a16:creationId xmlns:a16="http://schemas.microsoft.com/office/drawing/2014/main" xmlns="" id="{424DF364-8FE0-DF42-9B9B-BC396E99F2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10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ED65BF0-9D19-BB47-B1A4-577984373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0F0752F-F8A5-7B42-9BD0-67F106162767}"/>
              </a:ext>
            </a:extLst>
          </p:cNvPr>
          <p:cNvCxnSpPr/>
          <p:nvPr/>
        </p:nvCxnSpPr>
        <p:spPr>
          <a:xfrm flipV="1">
            <a:off x="7620000" y="5031408"/>
            <a:ext cx="0" cy="360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598B17-5B59-7643-89DC-95CC7D424B64}"/>
              </a:ext>
            </a:extLst>
          </p:cNvPr>
          <p:cNvSpPr txBox="1"/>
          <p:nvPr/>
        </p:nvSpPr>
        <p:spPr>
          <a:xfrm>
            <a:off x="35173" y="3753630"/>
            <a:ext cx="3583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  <a:t>Бетонная смесь – это полуфабрикат</a:t>
            </a:r>
            <a:br>
              <a:rPr lang="ru-R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</a:br>
            <a:r>
              <a:rPr lang="en-A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  <a:t>(</a:t>
            </a:r>
            <a:r>
              <a:rPr lang="ru-R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  <a:t>сырье</a:t>
            </a:r>
            <a:r>
              <a:rPr lang="en-A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  <a:t>)</a:t>
            </a:r>
            <a:r>
              <a:rPr lang="ru-RU" sz="1600" b="1" i="1" dirty="0">
                <a:solidFill>
                  <a:prstClr val="black"/>
                </a:solidFill>
                <a:latin typeface="Candara" charset="0"/>
                <a:ea typeface="Candara" charset="0"/>
                <a:cs typeface="Candara" charset="0"/>
              </a:rPr>
              <a:t> для изготовления бетонных и ж/бетонных конструкций </a:t>
            </a:r>
            <a:endParaRPr lang="en-US" sz="1600" b="1" i="1" dirty="0">
              <a:solidFill>
                <a:prstClr val="black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2762E36-0B2C-C243-97C5-C6C1FD88E3F8}"/>
              </a:ext>
            </a:extLst>
          </p:cNvPr>
          <p:cNvSpPr/>
          <p:nvPr/>
        </p:nvSpPr>
        <p:spPr>
          <a:xfrm>
            <a:off x="6705600" y="1374007"/>
            <a:ext cx="2798160" cy="102609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Качество состава бетонной смеси</a:t>
            </a:r>
            <a:endParaRPr lang="en-US" dirty="0">
              <a:solidFill>
                <a:prstClr val="white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6" name="Picture 5" descr="Mix Design.png">
            <a:extLst>
              <a:ext uri="{FF2B5EF4-FFF2-40B4-BE49-F238E27FC236}">
                <a16:creationId xmlns:a16="http://schemas.microsoft.com/office/drawing/2014/main" xmlns="" id="{B4055872-FE57-6B4E-A2FD-27FA13787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907" y="2059807"/>
            <a:ext cx="1148293" cy="8803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B78DF7-0ED3-CC43-A1C9-2DAB77B09965}"/>
              </a:ext>
            </a:extLst>
          </p:cNvPr>
          <p:cNvSpPr/>
          <p:nvPr/>
        </p:nvSpPr>
        <p:spPr>
          <a:xfrm>
            <a:off x="2349527" y="1755007"/>
            <a:ext cx="3266218" cy="102609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Качество процесса производства бетонной смеси</a:t>
            </a:r>
            <a:endParaRPr lang="en-US" dirty="0">
              <a:solidFill>
                <a:prstClr val="white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D9BB40-E7DF-804D-9EBD-47E7A041D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9542" y="2572499"/>
            <a:ext cx="853334" cy="5688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37A78D1E-0E3C-5D4F-AAE7-691F9EA13E9F}"/>
              </a:ext>
            </a:extLst>
          </p:cNvPr>
          <p:cNvCxnSpPr/>
          <p:nvPr/>
        </p:nvCxnSpPr>
        <p:spPr>
          <a:xfrm flipH="1">
            <a:off x="3915835" y="2771007"/>
            <a:ext cx="0" cy="43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A23C358-2DB9-9349-8246-63AB08751313}"/>
              </a:ext>
            </a:extLst>
          </p:cNvPr>
          <p:cNvCxnSpPr/>
          <p:nvPr/>
        </p:nvCxnSpPr>
        <p:spPr>
          <a:xfrm>
            <a:off x="8153400" y="2415407"/>
            <a:ext cx="0" cy="791998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76B4934-9F32-A649-93C3-5356EB7F5897}"/>
              </a:ext>
            </a:extLst>
          </p:cNvPr>
          <p:cNvCxnSpPr/>
          <p:nvPr/>
        </p:nvCxnSpPr>
        <p:spPr>
          <a:xfrm rot="5400000" flipV="1">
            <a:off x="6029400" y="1078806"/>
            <a:ext cx="0" cy="4248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A778D15-23F2-E84C-9574-159EF1853A66}"/>
              </a:ext>
            </a:extLst>
          </p:cNvPr>
          <p:cNvCxnSpPr/>
          <p:nvPr/>
        </p:nvCxnSpPr>
        <p:spPr>
          <a:xfrm flipV="1">
            <a:off x="5207030" y="3196207"/>
            <a:ext cx="0" cy="432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8A9F441-A3F7-C347-99EE-6774A0A7D9D6}"/>
              </a:ext>
            </a:extLst>
          </p:cNvPr>
          <p:cNvSpPr/>
          <p:nvPr/>
        </p:nvSpPr>
        <p:spPr>
          <a:xfrm>
            <a:off x="3657600" y="3600749"/>
            <a:ext cx="2798160" cy="1026097"/>
          </a:xfrm>
          <a:prstGeom prst="rect">
            <a:avLst/>
          </a:prstGeom>
          <a:gradFill>
            <a:gsLst>
              <a:gs pos="0">
                <a:srgbClr val="D01E25"/>
              </a:gs>
              <a:gs pos="100000">
                <a:schemeClr val="accent2">
                  <a:lumMod val="40000"/>
                  <a:lumOff val="6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Качество бетона</a:t>
            </a:r>
            <a:endParaRPr lang="en-US" dirty="0">
              <a:solidFill>
                <a:prstClr val="white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284EBAD-CE98-2D42-A32D-96CD421AC4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0" y="4112833"/>
            <a:ext cx="1287693" cy="6901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B842845-77CC-C440-B355-145BB84A1B87}"/>
              </a:ext>
            </a:extLst>
          </p:cNvPr>
          <p:cNvSpPr/>
          <p:nvPr/>
        </p:nvSpPr>
        <p:spPr>
          <a:xfrm>
            <a:off x="7975121" y="3590440"/>
            <a:ext cx="3759679" cy="1026097"/>
          </a:xfrm>
          <a:prstGeom prst="rect">
            <a:avLst/>
          </a:prstGeom>
          <a:gradFill>
            <a:gsLst>
              <a:gs pos="0">
                <a:srgbClr val="D01E25"/>
              </a:gs>
              <a:gs pos="100000">
                <a:schemeClr val="accent2">
                  <a:lumMod val="40000"/>
                  <a:lumOff val="6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Качество </a:t>
            </a:r>
            <a:r>
              <a:rPr lang="en-A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 </a:t>
            </a: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процесса укладки</a:t>
            </a:r>
            <a:r>
              <a:rPr lang="en-A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/>
            </a:r>
            <a:br>
              <a:rPr lang="en-A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</a:b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бетона</a:t>
            </a:r>
            <a:endParaRPr lang="en-US" dirty="0">
              <a:solidFill>
                <a:prstClr val="white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584F603-74D9-D040-B874-2718FF986A17}"/>
              </a:ext>
            </a:extLst>
          </p:cNvPr>
          <p:cNvCxnSpPr/>
          <p:nvPr/>
        </p:nvCxnSpPr>
        <p:spPr>
          <a:xfrm flipV="1">
            <a:off x="5223417" y="4620971"/>
            <a:ext cx="0" cy="406399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35C1B7A-7D85-E249-9E44-F32909E79BE0}"/>
              </a:ext>
            </a:extLst>
          </p:cNvPr>
          <p:cNvCxnSpPr/>
          <p:nvPr/>
        </p:nvCxnSpPr>
        <p:spPr>
          <a:xfrm flipV="1">
            <a:off x="9880600" y="4620971"/>
            <a:ext cx="0" cy="406399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E45D881-5437-CC42-83EE-5BE65B4C0259}"/>
              </a:ext>
            </a:extLst>
          </p:cNvPr>
          <p:cNvCxnSpPr/>
          <p:nvPr/>
        </p:nvCxnSpPr>
        <p:spPr>
          <a:xfrm rot="5400000" flipV="1">
            <a:off x="7553300" y="2691607"/>
            <a:ext cx="0" cy="46800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A4EFC312-A4F2-5744-B7BC-AC9FC8E0A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" b="100000" l="50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7600" y="4121547"/>
            <a:ext cx="452755" cy="91006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1908F07-0AF1-2041-958A-C7B99EB7413B}"/>
              </a:ext>
            </a:extLst>
          </p:cNvPr>
          <p:cNvSpPr/>
          <p:nvPr/>
        </p:nvSpPr>
        <p:spPr>
          <a:xfrm>
            <a:off x="5765321" y="5374703"/>
            <a:ext cx="3759679" cy="1026097"/>
          </a:xfrm>
          <a:prstGeom prst="rect">
            <a:avLst/>
          </a:prstGeom>
          <a:gradFill>
            <a:gsLst>
              <a:gs pos="0">
                <a:srgbClr val="0B55D5"/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prstClr val="white"/>
                </a:solidFill>
                <a:latin typeface="Candara" charset="0"/>
                <a:ea typeface="Candara" charset="0"/>
                <a:cs typeface="Candara" charset="0"/>
              </a:rPr>
              <a:t>БЕТОННАЯ (Ж/Б) КОНСТРУКЦИЯ</a:t>
            </a:r>
            <a:endParaRPr lang="en-US" dirty="0">
              <a:solidFill>
                <a:prstClr val="white"/>
              </a:solidFill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21" name="Picture 20" descr="cbe_icon.png">
            <a:extLst>
              <a:ext uri="{FF2B5EF4-FFF2-40B4-BE49-F238E27FC236}">
                <a16:creationId xmlns:a16="http://schemas.microsoft.com/office/drawing/2014/main" xmlns="" id="{B94EF08D-00ED-DC4C-A210-1C72C04353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FF82FB3-6ADF-DC46-8B67-5172354E3B0D}"/>
              </a:ext>
            </a:extLst>
          </p:cNvPr>
          <p:cNvSpPr txBox="1"/>
          <p:nvPr/>
        </p:nvSpPr>
        <p:spPr>
          <a:xfrm>
            <a:off x="2819400" y="550047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solidFill>
                  <a:prstClr val="black"/>
                </a:solidFill>
                <a:latin typeface="Candara"/>
                <a:cs typeface="Candara"/>
              </a:rPr>
              <a:t>Внешняя среда</a:t>
            </a:r>
            <a:endParaRPr lang="en-US" b="1" i="1" dirty="0">
              <a:solidFill>
                <a:prstClr val="black"/>
              </a:solidFill>
              <a:latin typeface="Candara"/>
              <a:cs typeface="Candar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ADF0612-0D6F-BE46-8C06-6BC5F1B09928}"/>
              </a:ext>
            </a:extLst>
          </p:cNvPr>
          <p:cNvSpPr txBox="1"/>
          <p:nvPr/>
        </p:nvSpPr>
        <p:spPr>
          <a:xfrm>
            <a:off x="1981200" y="6022207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solidFill>
                  <a:prstClr val="black"/>
                </a:solidFill>
                <a:latin typeface="Candara"/>
                <a:cs typeface="Candara"/>
              </a:rPr>
              <a:t>Деформирующие нагрузки</a:t>
            </a:r>
            <a:endParaRPr lang="en-US" b="1" i="1" dirty="0">
              <a:solidFill>
                <a:prstClr val="black"/>
              </a:solidFill>
              <a:latin typeface="Candara"/>
              <a:cs typeface="Candara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52FB2E2-ADB1-634B-80E6-ED397832FE5A}"/>
              </a:ext>
            </a:extLst>
          </p:cNvPr>
          <p:cNvSpPr txBox="1">
            <a:spLocks/>
          </p:cNvSpPr>
          <p:nvPr/>
        </p:nvSpPr>
        <p:spPr>
          <a:xfrm>
            <a:off x="1485900" y="330200"/>
            <a:ext cx="92202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Производство бетонных конструкций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26" name="Chevron 25">
            <a:extLst>
              <a:ext uri="{FF2B5EF4-FFF2-40B4-BE49-F238E27FC236}">
                <a16:creationId xmlns:a16="http://schemas.microsoft.com/office/drawing/2014/main" xmlns="" id="{7EB4F850-231E-A742-B5D1-00C06DAEC322}"/>
              </a:ext>
            </a:extLst>
          </p:cNvPr>
          <p:cNvSpPr/>
          <p:nvPr/>
        </p:nvSpPr>
        <p:spPr>
          <a:xfrm>
            <a:off x="4923692" y="5578739"/>
            <a:ext cx="738945" cy="734536"/>
          </a:xfrm>
          <a:prstGeom prst="chevron">
            <a:avLst>
              <a:gd name="adj" fmla="val 35636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8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2" grpId="0"/>
      <p:bldP spid="24" grpId="0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E7E9649F-A997-7E41-9D3D-70964476477F}"/>
              </a:ext>
            </a:extLst>
          </p:cNvPr>
          <p:cNvCxnSpPr>
            <a:cxnSpLocks/>
          </p:cNvCxnSpPr>
          <p:nvPr/>
        </p:nvCxnSpPr>
        <p:spPr bwMode="auto">
          <a:xfrm>
            <a:off x="5245437" y="4274012"/>
            <a:ext cx="4560638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5D5E5D8C-3887-BC43-B964-2AFD8148F47D}"/>
              </a:ext>
            </a:extLst>
          </p:cNvPr>
          <p:cNvCxnSpPr>
            <a:cxnSpLocks/>
          </p:cNvCxnSpPr>
          <p:nvPr/>
        </p:nvCxnSpPr>
        <p:spPr bwMode="auto">
          <a:xfrm>
            <a:off x="5245437" y="5181600"/>
            <a:ext cx="1850132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A4BE09D0-24A8-494A-BFF9-B0B17555B263}"/>
              </a:ext>
            </a:extLst>
          </p:cNvPr>
          <p:cNvCxnSpPr>
            <a:cxnSpLocks/>
          </p:cNvCxnSpPr>
          <p:nvPr/>
        </p:nvCxnSpPr>
        <p:spPr bwMode="auto">
          <a:xfrm>
            <a:off x="5245437" y="6061555"/>
            <a:ext cx="251553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CFCA556-D130-6D4E-A0B4-BD412FA3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00E662-9C58-E54D-9D7F-AFF349B7D097}"/>
              </a:ext>
            </a:extLst>
          </p:cNvPr>
          <p:cNvSpPr txBox="1"/>
          <p:nvPr/>
        </p:nvSpPr>
        <p:spPr>
          <a:xfrm>
            <a:off x="12305778" y="-7962"/>
            <a:ext cx="152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andara"/>
              <a:cs typeface="Candar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агрессивность: (морская) соль, сульфаты, углекислый газ, вредные химикаты (кислоты, нитраты, и </a:t>
            </a:r>
            <a:r>
              <a:rPr lang="ru-RU" dirty="0" err="1">
                <a:latin typeface="Candara"/>
                <a:cs typeface="Candara"/>
              </a:rPr>
              <a:t>тд</a:t>
            </a:r>
            <a:r>
              <a:rPr lang="ru-RU" dirty="0">
                <a:latin typeface="Candara"/>
                <a:cs typeface="Candara"/>
              </a:rPr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температура (дневные перепады) 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Влажность,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Движение воздуха (ветер).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233B35C-E73D-4946-862C-41C538E9CC08}"/>
              </a:ext>
            </a:extLst>
          </p:cNvPr>
          <p:cNvSpPr txBox="1">
            <a:spLocks/>
          </p:cNvSpPr>
          <p:nvPr/>
        </p:nvSpPr>
        <p:spPr>
          <a:xfrm>
            <a:off x="1485900" y="330200"/>
            <a:ext cx="92202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Производство бетонных конструкций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85731E4-340E-AB48-A634-539FE7728800}"/>
              </a:ext>
            </a:extLst>
          </p:cNvPr>
          <p:cNvSpPr txBox="1"/>
          <p:nvPr/>
        </p:nvSpPr>
        <p:spPr>
          <a:xfrm>
            <a:off x="381000" y="1286188"/>
            <a:ext cx="18710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  <a:cs typeface="Candara"/>
              </a:rPr>
              <a:t>Внешняя среда</a:t>
            </a:r>
            <a:endParaRPr lang="en-US" sz="2000" b="1" i="1" dirty="0">
              <a:latin typeface="Candara"/>
              <a:cs typeface="Candara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758F976B-77F9-C34F-8AEF-D3C272BBB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369" y="4111708"/>
            <a:ext cx="4752776" cy="31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80000"/>
              </a:lnSpc>
              <a:spcBef>
                <a:spcPts val="1080"/>
              </a:spcBef>
              <a:buClr>
                <a:srgbClr val="EEECE1"/>
              </a:buClr>
              <a:buSzPct val="75000"/>
            </a:pPr>
            <a:r>
              <a:rPr lang="en-AU" sz="1600" b="1" i="1" dirty="0">
                <a:solidFill>
                  <a:prstClr val="black"/>
                </a:solidFill>
                <a:latin typeface="Calibri"/>
              </a:rPr>
              <a:t> C</a:t>
            </a:r>
            <a:r>
              <a:rPr lang="ru-RU" sz="1600" b="1" i="1" dirty="0" err="1">
                <a:solidFill>
                  <a:prstClr val="black"/>
                </a:solidFill>
                <a:latin typeface="Calibri"/>
              </a:rPr>
              <a:t>оль</a:t>
            </a:r>
            <a:r>
              <a:rPr lang="ru-RU" sz="1600" b="1" i="1" dirty="0">
                <a:solidFill>
                  <a:prstClr val="black"/>
                </a:solidFill>
                <a:latin typeface="Calibri"/>
              </a:rPr>
              <a:t> (морская вода, на дорогах)</a:t>
            </a:r>
            <a:endParaRPr lang="en-ZA" sz="1600" b="1" i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 descr="15714%20conf%20bridge">
            <a:extLst>
              <a:ext uri="{FF2B5EF4-FFF2-40B4-BE49-F238E27FC236}">
                <a16:creationId xmlns:a16="http://schemas.microsoft.com/office/drawing/2014/main" xmlns="" id="{E6926F6C-32C3-F248-9289-19C0D01E4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3800" y="3697948"/>
            <a:ext cx="2089706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UCT 2">
            <a:extLst>
              <a:ext uri="{FF2B5EF4-FFF2-40B4-BE49-F238E27FC236}">
                <a16:creationId xmlns:a16="http://schemas.microsoft.com/office/drawing/2014/main" xmlns="" id="{6CD714CE-C76D-704A-A2F6-BDF824916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0" y="4562044"/>
            <a:ext cx="1829361" cy="121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026C76C-BF89-C745-91A6-F1AD08B88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055" y="5307524"/>
            <a:ext cx="2098978" cy="140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F88D1851-3AFC-114B-A05F-9754048C2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369" y="5021524"/>
            <a:ext cx="4752776" cy="31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80000"/>
              </a:lnSpc>
              <a:spcBef>
                <a:spcPts val="1080"/>
              </a:spcBef>
              <a:buClr>
                <a:srgbClr val="EEECE1"/>
              </a:buClr>
              <a:buSzPct val="75000"/>
            </a:pPr>
            <a:r>
              <a:rPr lang="ru-RU" sz="1600" b="1" i="1" dirty="0">
                <a:solidFill>
                  <a:prstClr val="black"/>
                </a:solidFill>
                <a:latin typeface="Calibri"/>
              </a:rPr>
              <a:t>Окружающая среда с высоким содержанием</a:t>
            </a:r>
            <a:r>
              <a:rPr lang="en-ZA" sz="1600" b="1" i="1" dirty="0">
                <a:solidFill>
                  <a:prstClr val="black"/>
                </a:solidFill>
                <a:latin typeface="Calibri"/>
              </a:rPr>
              <a:t> CO</a:t>
            </a:r>
            <a:r>
              <a:rPr lang="en-ZA" sz="1600" b="1" i="1" baseline="-25000" dirty="0">
                <a:solidFill>
                  <a:prstClr val="black"/>
                </a:solidFill>
                <a:latin typeface="Calibri"/>
              </a:rPr>
              <a:t>2</a:t>
            </a:r>
            <a:endParaRPr lang="en-ZA" sz="16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xmlns="" id="{5D08876E-CBFD-0547-8883-D44E3477B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45" y="5889088"/>
            <a:ext cx="4495800" cy="34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80000"/>
              </a:lnSpc>
              <a:spcBef>
                <a:spcPts val="1080"/>
              </a:spcBef>
              <a:buClr>
                <a:srgbClr val="EEECE1"/>
              </a:buClr>
              <a:buSzPct val="75000"/>
            </a:pPr>
            <a:r>
              <a:rPr lang="ru-RU" sz="1600" b="1" i="1" dirty="0">
                <a:solidFill>
                  <a:prstClr val="black"/>
                </a:solidFill>
                <a:latin typeface="Calibri"/>
              </a:rPr>
              <a:t>Агрессивные химикаты (сульфаты, кислоты)</a:t>
            </a:r>
            <a:endParaRPr lang="en-ZA" sz="16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xmlns="" id="{B7988793-7D3A-F64F-B14A-4F49CE97C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1623" y="1825915"/>
            <a:ext cx="2592263" cy="273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80000"/>
              </a:lnSpc>
              <a:spcBef>
                <a:spcPts val="1080"/>
              </a:spcBef>
              <a:buClr>
                <a:srgbClr val="EEECE1"/>
              </a:buClr>
              <a:buSzPct val="75000"/>
            </a:pPr>
            <a:r>
              <a:rPr lang="ru-RU" sz="1600" b="1" i="1" dirty="0">
                <a:solidFill>
                  <a:prstClr val="black"/>
                </a:solidFill>
                <a:latin typeface="Calibri"/>
              </a:rPr>
              <a:t>Температура</a:t>
            </a:r>
            <a:r>
              <a:rPr lang="en-AU" sz="1600" b="1" i="1" dirty="0">
                <a:solidFill>
                  <a:prstClr val="black"/>
                </a:solidFill>
                <a:latin typeface="Calibri"/>
              </a:rPr>
              <a:t> </a:t>
            </a:r>
            <a:endParaRPr lang="en-ZA" sz="16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xmlns="" id="{D3B1119D-64DF-1F47-8797-94FE20652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686" y="2787873"/>
            <a:ext cx="1600200" cy="34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80000"/>
              </a:lnSpc>
              <a:spcBef>
                <a:spcPts val="1080"/>
              </a:spcBef>
              <a:buClr>
                <a:srgbClr val="EEECE1"/>
              </a:buClr>
              <a:buSzPct val="75000"/>
            </a:pPr>
            <a:r>
              <a:rPr lang="ru-RU" sz="1600" b="1" i="1" dirty="0">
                <a:solidFill>
                  <a:prstClr val="black"/>
                </a:solidFill>
                <a:latin typeface="Calibri"/>
              </a:rPr>
              <a:t>Влажность</a:t>
            </a:r>
            <a:endParaRPr lang="en-ZA" sz="1600" b="1" i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FEED4CE-5D6A-5648-B04D-090F37A9D21F}"/>
              </a:ext>
            </a:extLst>
          </p:cNvPr>
          <p:cNvCxnSpPr>
            <a:cxnSpLocks/>
          </p:cNvCxnSpPr>
          <p:nvPr/>
        </p:nvCxnSpPr>
        <p:spPr bwMode="auto">
          <a:xfrm>
            <a:off x="5874910" y="2939736"/>
            <a:ext cx="3582859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6776346B-77C3-B445-93EB-C8D07BD88B58}"/>
              </a:ext>
            </a:extLst>
          </p:cNvPr>
          <p:cNvCxnSpPr/>
          <p:nvPr/>
        </p:nvCxnSpPr>
        <p:spPr bwMode="auto">
          <a:xfrm>
            <a:off x="5874904" y="1949757"/>
            <a:ext cx="1152257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7C6736B-DA53-8248-83C5-C8A47684E14D}"/>
              </a:ext>
            </a:extLst>
          </p:cNvPr>
          <p:cNvSpPr txBox="1"/>
          <p:nvPr/>
        </p:nvSpPr>
        <p:spPr>
          <a:xfrm>
            <a:off x="274754" y="2112253"/>
            <a:ext cx="3772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latin typeface="Candara"/>
                <a:cs typeface="Candara"/>
              </a:rPr>
              <a:t>Важно для формирования плотной структуры бетона – </a:t>
            </a:r>
            <a:r>
              <a:rPr lang="ru-RU" sz="1400" b="1" i="1" dirty="0">
                <a:latin typeface="Candara"/>
                <a:cs typeface="Candara"/>
              </a:rPr>
              <a:t>прочность, долговечность, усадка</a:t>
            </a:r>
            <a:endParaRPr lang="en-US" sz="1400" b="1" i="1" dirty="0">
              <a:latin typeface="Candara"/>
              <a:cs typeface="Candar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379FAC0-8F2C-6248-B154-CA4272F5D4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0546" y="2071776"/>
            <a:ext cx="1922254" cy="1188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DF93A41-BCC5-134F-B60B-1866941125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9141" y="1219200"/>
            <a:ext cx="1838321" cy="1225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7180DD83-9A6C-7348-B66A-51CC645E101D}"/>
              </a:ext>
            </a:extLst>
          </p:cNvPr>
          <p:cNvCxnSpPr/>
          <p:nvPr/>
        </p:nvCxnSpPr>
        <p:spPr>
          <a:xfrm flipV="1">
            <a:off x="3928482" y="1949757"/>
            <a:ext cx="304800" cy="1494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1EDCB0D1-BF3E-FB4A-A922-87F6DC8A3724}"/>
              </a:ext>
            </a:extLst>
          </p:cNvPr>
          <p:cNvCxnSpPr>
            <a:cxnSpLocks/>
          </p:cNvCxnSpPr>
          <p:nvPr/>
        </p:nvCxnSpPr>
        <p:spPr>
          <a:xfrm>
            <a:off x="3928482" y="2662832"/>
            <a:ext cx="332447" cy="149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cbe_icon.png">
            <a:extLst>
              <a:ext uri="{FF2B5EF4-FFF2-40B4-BE49-F238E27FC236}">
                <a16:creationId xmlns:a16="http://schemas.microsoft.com/office/drawing/2014/main" xmlns="" id="{E1B559A0-04E0-B549-ADCE-5BA555A64B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A991C32-CCCC-DC42-B060-4368E44F87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6075" y="3697948"/>
            <a:ext cx="2221200" cy="1368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238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CFCA556-D130-6D4E-A0B4-BD412FA3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00E662-9C58-E54D-9D7F-AFF349B7D097}"/>
              </a:ext>
            </a:extLst>
          </p:cNvPr>
          <p:cNvSpPr txBox="1"/>
          <p:nvPr/>
        </p:nvSpPr>
        <p:spPr>
          <a:xfrm>
            <a:off x="363856" y="1712707"/>
            <a:ext cx="6354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ndara"/>
              </a:rPr>
              <a:t>ЖБИ </a:t>
            </a:r>
            <a:r>
              <a:rPr lang="en-AU" dirty="0">
                <a:latin typeface="+mj-lt"/>
                <a:cs typeface="Candara"/>
              </a:rPr>
              <a:t>– </a:t>
            </a:r>
            <a:r>
              <a:rPr lang="ru-RU" dirty="0">
                <a:latin typeface="+mj-lt"/>
                <a:cs typeface="Candara"/>
              </a:rPr>
              <a:t>преждевременная распалубка и  подъём изделий,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7C6C556-44F0-754E-A148-7710DD98A956}"/>
              </a:ext>
            </a:extLst>
          </p:cNvPr>
          <p:cNvSpPr txBox="1">
            <a:spLocks/>
          </p:cNvSpPr>
          <p:nvPr/>
        </p:nvSpPr>
        <p:spPr>
          <a:xfrm>
            <a:off x="1485900" y="330200"/>
            <a:ext cx="92202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Производство бетонных конструкций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E09932-AD62-CD45-BAFD-23CAF3D3602B}"/>
              </a:ext>
            </a:extLst>
          </p:cNvPr>
          <p:cNvSpPr txBox="1"/>
          <p:nvPr/>
        </p:nvSpPr>
        <p:spPr>
          <a:xfrm>
            <a:off x="381000" y="1286188"/>
            <a:ext cx="5817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Деформирующие нагрузки</a:t>
            </a:r>
            <a:r>
              <a:rPr lang="en-AU" sz="2000" b="1" i="1" dirty="0">
                <a:latin typeface="Candara"/>
              </a:rPr>
              <a:t> - </a:t>
            </a:r>
            <a:r>
              <a:rPr lang="ru-RU" sz="2000" b="1" i="1" dirty="0">
                <a:latin typeface="Candara"/>
              </a:rPr>
              <a:t>образование трещин</a:t>
            </a:r>
            <a:endParaRPr lang="en-US" sz="2000" b="1" i="1" dirty="0">
              <a:latin typeface="Candar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F17C96A-3E99-EA40-8DF2-F2374232D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038323"/>
            <a:ext cx="3733800" cy="16428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CC15D6-37BF-AB46-AF89-82B5F440E4E3}"/>
              </a:ext>
            </a:extLst>
          </p:cNvPr>
          <p:cNvSpPr txBox="1"/>
          <p:nvPr/>
        </p:nvSpPr>
        <p:spPr>
          <a:xfrm>
            <a:off x="3030194" y="3459259"/>
            <a:ext cx="2036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>
                <a:latin typeface="Candara"/>
                <a:cs typeface="Candara"/>
              </a:rPr>
              <a:t>Монолитное покрытие</a:t>
            </a:r>
            <a:endParaRPr lang="en-US" sz="1400" i="1" dirty="0">
              <a:latin typeface="Candara"/>
              <a:cs typeface="Candara"/>
            </a:endParaRPr>
          </a:p>
        </p:txBody>
      </p:sp>
      <p:pic>
        <p:nvPicPr>
          <p:cNvPr id="15" name="Picture 14" descr="A picture containing outdoor&#10;&#10;Description automatically generated">
            <a:extLst>
              <a:ext uri="{FF2B5EF4-FFF2-40B4-BE49-F238E27FC236}">
                <a16:creationId xmlns:a16="http://schemas.microsoft.com/office/drawing/2014/main" xmlns="" id="{C58F7E72-1AA2-A647-BA87-7E811A0DC0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325" y="3780100"/>
            <a:ext cx="2801875" cy="209998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EB8F3CB-5AF2-EB45-8178-B6A43BF624EB}"/>
              </a:ext>
            </a:extLst>
          </p:cNvPr>
          <p:cNvCxnSpPr>
            <a:cxnSpLocks/>
          </p:cNvCxnSpPr>
          <p:nvPr/>
        </p:nvCxnSpPr>
        <p:spPr>
          <a:xfrm flipV="1">
            <a:off x="9678268" y="4131334"/>
            <a:ext cx="1276804" cy="1126466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ACFADBF-06E8-D549-8E63-B300AFAFD0A5}"/>
              </a:ext>
            </a:extLst>
          </p:cNvPr>
          <p:cNvSpPr txBox="1"/>
          <p:nvPr/>
        </p:nvSpPr>
        <p:spPr>
          <a:xfrm rot="19100653">
            <a:off x="9428908" y="4304937"/>
            <a:ext cx="1406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andara"/>
                <a:cs typeface="Candara"/>
              </a:rPr>
              <a:t>стыки плит, несущих балок</a:t>
            </a:r>
            <a:endParaRPr lang="en-US" sz="1200" dirty="0">
              <a:latin typeface="Candara"/>
              <a:cs typeface="Candar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289C3D7-C6EE-2A43-B46A-F85D4FF5AE72}"/>
              </a:ext>
            </a:extLst>
          </p:cNvPr>
          <p:cNvSpPr txBox="1"/>
          <p:nvPr/>
        </p:nvSpPr>
        <p:spPr>
          <a:xfrm rot="19100653">
            <a:off x="9430746" y="4138632"/>
            <a:ext cx="835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Candara"/>
                <a:cs typeface="Candara"/>
              </a:rPr>
              <a:t>трещины</a:t>
            </a:r>
            <a:endParaRPr lang="en-US" sz="1200" dirty="0">
              <a:latin typeface="Candara"/>
              <a:cs typeface="Candar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DFFD998-0DC5-5049-B374-687F696D478C}"/>
              </a:ext>
            </a:extLst>
          </p:cNvPr>
          <p:cNvSpPr txBox="1"/>
          <p:nvPr/>
        </p:nvSpPr>
        <p:spPr>
          <a:xfrm>
            <a:off x="381000" y="3089927"/>
            <a:ext cx="1112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ndara"/>
              </a:rPr>
              <a:t>Стройплощадка - подвижка основания: покрытие полов из плит (пустотный настил), наливные полы и т.д.</a:t>
            </a:r>
            <a:endParaRPr lang="en-AU" dirty="0">
              <a:latin typeface="+mj-lt"/>
              <a:cs typeface="Candar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6BF8497-4652-A147-918A-A877E0CB4671}"/>
              </a:ext>
            </a:extLst>
          </p:cNvPr>
          <p:cNvSpPr txBox="1"/>
          <p:nvPr/>
        </p:nvSpPr>
        <p:spPr>
          <a:xfrm>
            <a:off x="381000" y="5949618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Усадка высыхания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andara"/>
                <a:cs typeface="Candara"/>
              </a:rPr>
              <a:t>Влияние температуры гидратации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2089580-6597-FD4C-B5D8-E38E288935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1472" y="1371600"/>
            <a:ext cx="2319528" cy="152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B8099C8-68FC-BA4E-8C0A-E9715893A7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329" y="4069286"/>
            <a:ext cx="2582871" cy="17219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7072B9F-C31F-5B4B-A642-CC6C6CC6CE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5943" y="1371600"/>
            <a:ext cx="2326164" cy="1524000"/>
          </a:xfrm>
          <a:prstGeom prst="rect">
            <a:avLst/>
          </a:prstGeom>
        </p:spPr>
      </p:pic>
      <p:pic>
        <p:nvPicPr>
          <p:cNvPr id="22" name="Picture 21" descr="cbe_icon.png">
            <a:extLst>
              <a:ext uri="{FF2B5EF4-FFF2-40B4-BE49-F238E27FC236}">
                <a16:creationId xmlns:a16="http://schemas.microsoft.com/office/drawing/2014/main" xmlns="" id="{52764FCF-9208-804D-B8C8-754400A284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3934AA-4724-2142-9B45-31802FE803D8}"/>
              </a:ext>
            </a:extLst>
          </p:cNvPr>
          <p:cNvSpPr txBox="1"/>
          <p:nvPr/>
        </p:nvSpPr>
        <p:spPr>
          <a:xfrm>
            <a:off x="1342714" y="3677162"/>
            <a:ext cx="1476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>
                <a:latin typeface="Candara" panose="020E0502030303020204" pitchFamily="34" charset="0"/>
                <a:cs typeface="Candara"/>
              </a:rPr>
              <a:t>по </a:t>
            </a:r>
            <a:r>
              <a:rPr lang="ru-RU" sz="1400" i="1" dirty="0" err="1">
                <a:latin typeface="Candara" panose="020E0502030303020204" pitchFamily="34" charset="0"/>
                <a:cs typeface="Candara"/>
              </a:rPr>
              <a:t>профнастилу</a:t>
            </a:r>
            <a:endParaRPr lang="en-US" sz="1400" dirty="0">
              <a:latin typeface="Candara" panose="020E0502030303020204" pitchFamily="34" charset="0"/>
              <a:cs typeface="Candar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BA15F3C-E600-C04E-B6E4-AD64BADF11A5}"/>
              </a:ext>
            </a:extLst>
          </p:cNvPr>
          <p:cNvSpPr txBox="1"/>
          <p:nvPr/>
        </p:nvSpPr>
        <p:spPr>
          <a:xfrm>
            <a:off x="5142880" y="3678617"/>
            <a:ext cx="2111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>
                <a:latin typeface="Candara" panose="020E0502030303020204" pitchFamily="34" charset="0"/>
                <a:cs typeface="Candara"/>
              </a:rPr>
              <a:t>по пустотному настилу</a:t>
            </a:r>
            <a:endParaRPr lang="en-US" sz="1400" dirty="0">
              <a:latin typeface="Candara" panose="020E0502030303020204" pitchFamily="34" charset="0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07374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9" grpId="0"/>
      <p:bldP spid="20" grpId="0"/>
      <p:bldP spid="16" grpId="0"/>
      <p:bldP spid="18" grpId="0"/>
      <p:bldP spid="5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3DE054A-FAFD-E64E-8A05-3E4B25970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A8C66E-28DE-C442-ABDA-CF3309B8DB70}"/>
              </a:ext>
            </a:extLst>
          </p:cNvPr>
          <p:cNvSpPr txBox="1"/>
          <p:nvPr/>
        </p:nvSpPr>
        <p:spPr>
          <a:xfrm>
            <a:off x="762000" y="2057400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Candara"/>
                <a:cs typeface="Candara"/>
              </a:rPr>
              <a:t>Дефекты поверхности: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dirty="0">
                <a:latin typeface="Candara"/>
                <a:cs typeface="Candara"/>
              </a:rPr>
              <a:t>Трещины,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dirty="0">
                <a:latin typeface="Candara"/>
              </a:rPr>
              <a:t>Отслоение верхнего слоя бетона </a:t>
            </a:r>
            <a:r>
              <a:rPr lang="ru-RU" sz="1600" dirty="0">
                <a:latin typeface="Candara"/>
                <a:cs typeface="Candara"/>
              </a:rPr>
              <a:t>(полы),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dirty="0">
                <a:latin typeface="Candara"/>
                <a:cs typeface="Candara"/>
              </a:rPr>
              <a:t>Обесцвечивание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Candara"/>
                <a:cs typeface="Candara"/>
              </a:rPr>
              <a:t>Прочность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Candara"/>
                <a:cs typeface="Candara"/>
              </a:rPr>
              <a:t>Долговечность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99FC164-95C9-564E-AE79-A32A7F4AA4FE}"/>
              </a:ext>
            </a:extLst>
          </p:cNvPr>
          <p:cNvSpPr txBox="1">
            <a:spLocks/>
          </p:cNvSpPr>
          <p:nvPr/>
        </p:nvSpPr>
        <p:spPr>
          <a:xfrm>
            <a:off x="1485900" y="330200"/>
            <a:ext cx="92202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>
                <a:latin typeface="Candara"/>
                <a:cs typeface="Candara"/>
              </a:rPr>
              <a:t>Типичные </a:t>
            </a:r>
            <a:r>
              <a:rPr lang="ru-RU" sz="3600" dirty="0">
                <a:latin typeface="Candara"/>
                <a:cs typeface="Candara"/>
              </a:rPr>
              <a:t>проблемы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8C5F98-0F5A-B841-821D-47BD4929857A}"/>
              </a:ext>
            </a:extLst>
          </p:cNvPr>
          <p:cNvSpPr txBox="1"/>
          <p:nvPr/>
        </p:nvSpPr>
        <p:spPr>
          <a:xfrm>
            <a:off x="381000" y="1286188"/>
            <a:ext cx="3116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3 основных вида проблем:</a:t>
            </a:r>
            <a:endParaRPr lang="en-US" sz="2000" b="1" i="1" dirty="0">
              <a:latin typeface="Candara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58713560-7F6D-6046-A1A7-C7D8149BC3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4800" y="4793040"/>
            <a:ext cx="2616200" cy="15696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DF5FC159-F4AF-E447-A2FB-A5FBCBFA1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200" y="4904770"/>
            <a:ext cx="1498600" cy="1346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84A4703-F812-6241-B620-1E9A22E8F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330700"/>
            <a:ext cx="1016000" cy="1016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C19E258-C644-6D4A-9C4E-554D62DFF6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8600" y="3962400"/>
            <a:ext cx="1422400" cy="1422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BAA15CF-DB64-A245-8300-C68B40D08D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9800" y="3962400"/>
            <a:ext cx="1270000" cy="127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6CF7B17C-6FCD-594C-B144-15EA214EE0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9800" y="1598224"/>
            <a:ext cx="1981201" cy="14897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AF3C22E7-AA7B-B546-B2AA-30CA33E13E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329" y="1508103"/>
            <a:ext cx="2622353" cy="812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7A3AD5B-7469-A746-9E74-514B34DA08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5841" y="2673728"/>
            <a:ext cx="3264841" cy="2756382"/>
          </a:xfrm>
          <a:prstGeom prst="rect">
            <a:avLst/>
          </a:prstGeom>
        </p:spPr>
      </p:pic>
      <p:pic>
        <p:nvPicPr>
          <p:cNvPr id="14" name="Picture 13" descr="cbe_icon.png">
            <a:extLst>
              <a:ext uri="{FF2B5EF4-FFF2-40B4-BE49-F238E27FC236}">
                <a16:creationId xmlns:a16="http://schemas.microsoft.com/office/drawing/2014/main" xmlns="" id="{8E4029A4-C14A-FC4F-B755-F9F0F533A8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6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1905000"/>
            <a:ext cx="4343400" cy="2895600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845732" y="330200"/>
            <a:ext cx="8288868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содержание семинара</a:t>
            </a:r>
            <a:endParaRPr lang="en-US" sz="3600" dirty="0">
              <a:latin typeface="Candara"/>
              <a:cs typeface="Candar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444109"/>
            <a:ext cx="70104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0063" indent="-182563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Дефекты поверхностей</a:t>
            </a:r>
            <a:r>
              <a:rPr lang="en-A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:</a:t>
            </a:r>
          </a:p>
          <a:p>
            <a:pPr marL="1025525" indent="-306388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трещины</a:t>
            </a:r>
          </a:p>
          <a:p>
            <a:pPr marL="1025525" indent="-306388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отслоение верхнего слоя</a:t>
            </a:r>
            <a:endParaRPr lang="en-AU" sz="2400" dirty="0">
              <a:solidFill>
                <a:srgbClr val="000000"/>
              </a:solidFill>
              <a:latin typeface="Candara" charset="0"/>
              <a:ea typeface="Candara" charset="0"/>
              <a:cs typeface="Candara" charset="0"/>
            </a:endParaRPr>
          </a:p>
          <a:p>
            <a:pPr marL="1025525" indent="-306388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обесцвечивание</a:t>
            </a:r>
            <a:endParaRPr lang="en-AU" sz="2400" dirty="0">
              <a:solidFill>
                <a:srgbClr val="000000"/>
              </a:solidFill>
              <a:latin typeface="Candara" charset="0"/>
              <a:ea typeface="Candara" charset="0"/>
              <a:cs typeface="Candara" charset="0"/>
            </a:endParaRPr>
          </a:p>
          <a:p>
            <a:pPr marL="536575" indent="-219075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Прочность</a:t>
            </a:r>
            <a:r>
              <a:rPr lang="en-A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фактическая и потенциальная</a:t>
            </a:r>
          </a:p>
          <a:p>
            <a:pPr marL="536575" indent="-219075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Долговечность</a:t>
            </a:r>
          </a:p>
          <a:p>
            <a:pPr marL="9525">
              <a:spcBef>
                <a:spcPts val="600"/>
              </a:spcBef>
            </a:pPr>
            <a:r>
              <a:rPr lang="ru-RU" sz="2400" b="1" dirty="0">
                <a:solidFill>
                  <a:srgbClr val="000000"/>
                </a:solidFill>
                <a:latin typeface="Candara" charset="0"/>
                <a:ea typeface="Candara" charset="0"/>
                <a:cs typeface="Candara" charset="0"/>
              </a:rPr>
              <a:t>Итоги</a:t>
            </a:r>
            <a:endParaRPr lang="ru-RU" sz="2400" dirty="0">
              <a:latin typeface="Candara" charset="0"/>
              <a:ea typeface="Candara" charset="0"/>
              <a:cs typeface="Candara" charset="0"/>
            </a:endParaRPr>
          </a:p>
        </p:txBody>
      </p:sp>
      <p:pic>
        <p:nvPicPr>
          <p:cNvPr id="6" name="Picture 5" descr="cbe_icon.png"/>
          <p:cNvPicPr>
            <a:picLocks noChangeAspect="1"/>
          </p:cNvPicPr>
          <p:nvPr/>
        </p:nvPicPr>
        <p:blipFill>
          <a:blip r:embed="rId5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9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Типичные проблемы</a:t>
            </a:r>
            <a:r>
              <a:rPr lang="en-AU" sz="4400" b="1" dirty="0"/>
              <a:t/>
            </a:r>
            <a:br>
              <a:rPr lang="en-AU" sz="4400" b="1" dirty="0"/>
            </a:br>
            <a:r>
              <a:rPr lang="ru-RU" sz="3600" b="1" i="1" dirty="0">
                <a:cs typeface="Candara"/>
              </a:rPr>
              <a:t>Дефекты поверхностей</a:t>
            </a:r>
            <a:endParaRPr lang="en-US" sz="3600" b="1" i="1" dirty="0">
              <a:cs typeface="Candara"/>
            </a:endParaRPr>
          </a:p>
        </p:txBody>
      </p:sp>
      <p:pic>
        <p:nvPicPr>
          <p:cNvPr id="5" name="Picture 4" descr="cbe_icon.png"/>
          <p:cNvPicPr>
            <a:picLocks noChangeAspect="1"/>
          </p:cNvPicPr>
          <p:nvPr/>
        </p:nvPicPr>
        <p:blipFill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4EF2338-D28D-2042-A771-FC248BFAE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0" y="4170680"/>
            <a:ext cx="2438400" cy="195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578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A6FF0D7-99FD-7C48-9283-08B7D8DD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4E684C-3561-F048-8C60-FC5F22C806A4}"/>
              </a:ext>
            </a:extLst>
          </p:cNvPr>
          <p:cNvSpPr txBox="1"/>
          <p:nvPr/>
        </p:nvSpPr>
        <p:spPr>
          <a:xfrm>
            <a:off x="3611724" y="1865961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Candara" panose="020E0502030303020204" pitchFamily="34" charset="0"/>
              </a:rPr>
              <a:t>Трещины в железобетоне это не дефект!</a:t>
            </a:r>
            <a:endParaRPr lang="en-US" sz="2000" b="1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AC03DC-C9FB-594B-A273-CAACAC124624}"/>
              </a:ext>
            </a:extLst>
          </p:cNvPr>
          <p:cNvSpPr txBox="1"/>
          <p:nvPr/>
        </p:nvSpPr>
        <p:spPr>
          <a:xfrm>
            <a:off x="1066800" y="3903583"/>
            <a:ext cx="625490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b="1" dirty="0">
                <a:solidFill>
                  <a:prstClr val="black"/>
                </a:solidFill>
                <a:latin typeface="Calibri"/>
              </a:rPr>
              <a:t>Основа проектирования армированного бетона:</a:t>
            </a:r>
          </a:p>
          <a:p>
            <a:pPr marL="742950" lvl="1" indent="-285750" defTabSz="914400">
              <a:spcBef>
                <a:spcPts val="600"/>
              </a:spcBef>
              <a:buFont typeface="Arial"/>
              <a:buChar char="•"/>
            </a:pPr>
            <a:r>
              <a:rPr lang="ru-RU" dirty="0">
                <a:solidFill>
                  <a:prstClr val="black"/>
                </a:solidFill>
                <a:latin typeface="Calibri"/>
              </a:rPr>
              <a:t>бетон имеет очень низкую прочность на растяжение,</a:t>
            </a:r>
          </a:p>
          <a:p>
            <a:pPr marL="742950" lvl="1" indent="-285750" defTabSz="914400">
              <a:spcBef>
                <a:spcPts val="600"/>
              </a:spcBef>
              <a:buFont typeface="Arial"/>
              <a:buChar char="•"/>
            </a:pPr>
            <a:r>
              <a:rPr lang="ru-RU" dirty="0">
                <a:solidFill>
                  <a:prstClr val="black"/>
                </a:solidFill>
                <a:latin typeface="Calibri"/>
              </a:rPr>
              <a:t>необходимое армирование должно быть обеспечено чтобы контролировать ширину раскрытия трещин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245EB590-2C7D-F44A-9992-328E95B1F7E7}"/>
              </a:ext>
            </a:extLst>
          </p:cNvPr>
          <p:cNvSpPr txBox="1"/>
          <p:nvPr/>
        </p:nvSpPr>
        <p:spPr>
          <a:xfrm>
            <a:off x="381000" y="1286188"/>
            <a:ext cx="3940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Значение трещинообразования</a:t>
            </a:r>
            <a:endParaRPr lang="en-US" sz="2000" b="1" i="1" dirty="0">
              <a:latin typeface="Candara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7A6725C1-286E-9A41-B7E6-E263E7521CA0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10" name="Picture 9" descr="cbe_icon.png">
            <a:extLst>
              <a:ext uri="{FF2B5EF4-FFF2-40B4-BE49-F238E27FC236}">
                <a16:creationId xmlns:a16="http://schemas.microsoft.com/office/drawing/2014/main" xmlns="" id="{110ED77F-8486-764E-8F46-C009FE685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A3A9DF0-240A-3144-9FAD-890F93542FF7}"/>
              </a:ext>
            </a:extLst>
          </p:cNvPr>
          <p:cNvSpPr>
            <a:spLocks noChangeAspect="1"/>
          </p:cNvSpPr>
          <p:nvPr/>
        </p:nvSpPr>
        <p:spPr bwMode="auto">
          <a:xfrm>
            <a:off x="8732708" y="3055704"/>
            <a:ext cx="2808530" cy="407042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xmlns="" id="{8BA76D7C-EDC0-304E-BB52-20D670022708}"/>
              </a:ext>
            </a:extLst>
          </p:cNvPr>
          <p:cNvSpPr/>
          <p:nvPr/>
        </p:nvSpPr>
        <p:spPr>
          <a:xfrm>
            <a:off x="10100849" y="3054270"/>
            <a:ext cx="36000" cy="396000"/>
          </a:xfrm>
          <a:custGeom>
            <a:avLst/>
            <a:gdLst>
              <a:gd name="connsiteX0" fmla="*/ 0 w 88900"/>
              <a:gd name="connsiteY0" fmla="*/ 0 h 717550"/>
              <a:gd name="connsiteX1" fmla="*/ 0 w 88900"/>
              <a:gd name="connsiteY1" fmla="*/ 0 h 717550"/>
              <a:gd name="connsiteX2" fmla="*/ 6350 w 88900"/>
              <a:gd name="connsiteY2" fmla="*/ 57150 h 717550"/>
              <a:gd name="connsiteX3" fmla="*/ 19050 w 88900"/>
              <a:gd name="connsiteY3" fmla="*/ 76200 h 717550"/>
              <a:gd name="connsiteX4" fmla="*/ 25400 w 88900"/>
              <a:gd name="connsiteY4" fmla="*/ 101600 h 717550"/>
              <a:gd name="connsiteX5" fmla="*/ 31750 w 88900"/>
              <a:gd name="connsiteY5" fmla="*/ 158750 h 717550"/>
              <a:gd name="connsiteX6" fmla="*/ 38100 w 88900"/>
              <a:gd name="connsiteY6" fmla="*/ 177800 h 717550"/>
              <a:gd name="connsiteX7" fmla="*/ 44450 w 88900"/>
              <a:gd name="connsiteY7" fmla="*/ 374650 h 717550"/>
              <a:gd name="connsiteX8" fmla="*/ 57150 w 88900"/>
              <a:gd name="connsiteY8" fmla="*/ 412750 h 717550"/>
              <a:gd name="connsiteX9" fmla="*/ 63500 w 88900"/>
              <a:gd name="connsiteY9" fmla="*/ 552450 h 717550"/>
              <a:gd name="connsiteX10" fmla="*/ 88900 w 88900"/>
              <a:gd name="connsiteY10" fmla="*/ 590550 h 717550"/>
              <a:gd name="connsiteX11" fmla="*/ 82550 w 88900"/>
              <a:gd name="connsiteY11" fmla="*/ 717550 h 717550"/>
              <a:gd name="connsiteX12" fmla="*/ 82550 w 88900"/>
              <a:gd name="connsiteY12" fmla="*/ 71755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900" h="717550">
                <a:moveTo>
                  <a:pt x="0" y="0"/>
                </a:moveTo>
                <a:lnTo>
                  <a:pt x="0" y="0"/>
                </a:lnTo>
                <a:cubicBezTo>
                  <a:pt x="2117" y="19050"/>
                  <a:pt x="1701" y="38555"/>
                  <a:pt x="6350" y="57150"/>
                </a:cubicBezTo>
                <a:cubicBezTo>
                  <a:pt x="8201" y="64554"/>
                  <a:pt x="16044" y="69185"/>
                  <a:pt x="19050" y="76200"/>
                </a:cubicBezTo>
                <a:cubicBezTo>
                  <a:pt x="22488" y="84222"/>
                  <a:pt x="23283" y="93133"/>
                  <a:pt x="25400" y="101600"/>
                </a:cubicBezTo>
                <a:cubicBezTo>
                  <a:pt x="27517" y="120650"/>
                  <a:pt x="28599" y="139844"/>
                  <a:pt x="31750" y="158750"/>
                </a:cubicBezTo>
                <a:cubicBezTo>
                  <a:pt x="32850" y="165352"/>
                  <a:pt x="37707" y="171118"/>
                  <a:pt x="38100" y="177800"/>
                </a:cubicBezTo>
                <a:cubicBezTo>
                  <a:pt x="41955" y="243338"/>
                  <a:pt x="39144" y="309214"/>
                  <a:pt x="44450" y="374650"/>
                </a:cubicBezTo>
                <a:cubicBezTo>
                  <a:pt x="45532" y="387993"/>
                  <a:pt x="57150" y="412750"/>
                  <a:pt x="57150" y="412750"/>
                </a:cubicBezTo>
                <a:cubicBezTo>
                  <a:pt x="59267" y="459317"/>
                  <a:pt x="55306" y="506561"/>
                  <a:pt x="63500" y="552450"/>
                </a:cubicBezTo>
                <a:cubicBezTo>
                  <a:pt x="66183" y="567476"/>
                  <a:pt x="88900" y="590550"/>
                  <a:pt x="88900" y="590550"/>
                </a:cubicBezTo>
                <a:cubicBezTo>
                  <a:pt x="74336" y="648805"/>
                  <a:pt x="82550" y="607223"/>
                  <a:pt x="82550" y="717550"/>
                </a:cubicBezTo>
                <a:lnTo>
                  <a:pt x="82550" y="7175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xmlns="" id="{C8C51327-E5AD-3C49-985E-5538C0D96DCD}"/>
              </a:ext>
            </a:extLst>
          </p:cNvPr>
          <p:cNvSpPr/>
          <p:nvPr/>
        </p:nvSpPr>
        <p:spPr>
          <a:xfrm flipH="1">
            <a:off x="10132598" y="3055684"/>
            <a:ext cx="36000" cy="396000"/>
          </a:xfrm>
          <a:custGeom>
            <a:avLst/>
            <a:gdLst>
              <a:gd name="connsiteX0" fmla="*/ 0 w 88900"/>
              <a:gd name="connsiteY0" fmla="*/ 0 h 717550"/>
              <a:gd name="connsiteX1" fmla="*/ 0 w 88900"/>
              <a:gd name="connsiteY1" fmla="*/ 0 h 717550"/>
              <a:gd name="connsiteX2" fmla="*/ 6350 w 88900"/>
              <a:gd name="connsiteY2" fmla="*/ 57150 h 717550"/>
              <a:gd name="connsiteX3" fmla="*/ 19050 w 88900"/>
              <a:gd name="connsiteY3" fmla="*/ 76200 h 717550"/>
              <a:gd name="connsiteX4" fmla="*/ 25400 w 88900"/>
              <a:gd name="connsiteY4" fmla="*/ 101600 h 717550"/>
              <a:gd name="connsiteX5" fmla="*/ 31750 w 88900"/>
              <a:gd name="connsiteY5" fmla="*/ 158750 h 717550"/>
              <a:gd name="connsiteX6" fmla="*/ 38100 w 88900"/>
              <a:gd name="connsiteY6" fmla="*/ 177800 h 717550"/>
              <a:gd name="connsiteX7" fmla="*/ 44450 w 88900"/>
              <a:gd name="connsiteY7" fmla="*/ 374650 h 717550"/>
              <a:gd name="connsiteX8" fmla="*/ 57150 w 88900"/>
              <a:gd name="connsiteY8" fmla="*/ 412750 h 717550"/>
              <a:gd name="connsiteX9" fmla="*/ 63500 w 88900"/>
              <a:gd name="connsiteY9" fmla="*/ 552450 h 717550"/>
              <a:gd name="connsiteX10" fmla="*/ 88900 w 88900"/>
              <a:gd name="connsiteY10" fmla="*/ 590550 h 717550"/>
              <a:gd name="connsiteX11" fmla="*/ 82550 w 88900"/>
              <a:gd name="connsiteY11" fmla="*/ 717550 h 717550"/>
              <a:gd name="connsiteX12" fmla="*/ 82550 w 88900"/>
              <a:gd name="connsiteY12" fmla="*/ 71755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900" h="717550">
                <a:moveTo>
                  <a:pt x="0" y="0"/>
                </a:moveTo>
                <a:lnTo>
                  <a:pt x="0" y="0"/>
                </a:lnTo>
                <a:cubicBezTo>
                  <a:pt x="2117" y="19050"/>
                  <a:pt x="1701" y="38555"/>
                  <a:pt x="6350" y="57150"/>
                </a:cubicBezTo>
                <a:cubicBezTo>
                  <a:pt x="8201" y="64554"/>
                  <a:pt x="16044" y="69185"/>
                  <a:pt x="19050" y="76200"/>
                </a:cubicBezTo>
                <a:cubicBezTo>
                  <a:pt x="22488" y="84222"/>
                  <a:pt x="23283" y="93133"/>
                  <a:pt x="25400" y="101600"/>
                </a:cubicBezTo>
                <a:cubicBezTo>
                  <a:pt x="27517" y="120650"/>
                  <a:pt x="28599" y="139844"/>
                  <a:pt x="31750" y="158750"/>
                </a:cubicBezTo>
                <a:cubicBezTo>
                  <a:pt x="32850" y="165352"/>
                  <a:pt x="37707" y="171118"/>
                  <a:pt x="38100" y="177800"/>
                </a:cubicBezTo>
                <a:cubicBezTo>
                  <a:pt x="41955" y="243338"/>
                  <a:pt x="39144" y="309214"/>
                  <a:pt x="44450" y="374650"/>
                </a:cubicBezTo>
                <a:cubicBezTo>
                  <a:pt x="45532" y="387993"/>
                  <a:pt x="57150" y="412750"/>
                  <a:pt x="57150" y="412750"/>
                </a:cubicBezTo>
                <a:cubicBezTo>
                  <a:pt x="59267" y="459317"/>
                  <a:pt x="55306" y="506561"/>
                  <a:pt x="63500" y="552450"/>
                </a:cubicBezTo>
                <a:cubicBezTo>
                  <a:pt x="66183" y="567476"/>
                  <a:pt x="88900" y="590550"/>
                  <a:pt x="88900" y="590550"/>
                </a:cubicBezTo>
                <a:cubicBezTo>
                  <a:pt x="74336" y="648805"/>
                  <a:pt x="82550" y="607223"/>
                  <a:pt x="82550" y="717550"/>
                </a:cubicBezTo>
                <a:lnTo>
                  <a:pt x="82550" y="7175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28E0017-F5D2-2C46-9CD0-6A8B8BC58293}"/>
              </a:ext>
            </a:extLst>
          </p:cNvPr>
          <p:cNvSpPr>
            <a:spLocks noChangeAspect="1"/>
          </p:cNvSpPr>
          <p:nvPr/>
        </p:nvSpPr>
        <p:spPr bwMode="auto">
          <a:xfrm>
            <a:off x="8732708" y="4139708"/>
            <a:ext cx="2808530" cy="407042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9C97195-10CC-8149-836F-3E197FFF1D30}"/>
              </a:ext>
            </a:extLst>
          </p:cNvPr>
          <p:cNvCxnSpPr/>
          <p:nvPr/>
        </p:nvCxnSpPr>
        <p:spPr bwMode="auto">
          <a:xfrm>
            <a:off x="8876714" y="4243524"/>
            <a:ext cx="971998" cy="0"/>
          </a:xfrm>
          <a:prstGeom prst="line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6" name="Freeform 15">
            <a:extLst>
              <a:ext uri="{FF2B5EF4-FFF2-40B4-BE49-F238E27FC236}">
                <a16:creationId xmlns:a16="http://schemas.microsoft.com/office/drawing/2014/main" xmlns="" id="{C6A206CD-6D15-1941-8380-1111DC0A3491}"/>
              </a:ext>
            </a:extLst>
          </p:cNvPr>
          <p:cNvSpPr/>
          <p:nvPr/>
        </p:nvSpPr>
        <p:spPr>
          <a:xfrm>
            <a:off x="9308761" y="4139647"/>
            <a:ext cx="18000" cy="179998"/>
          </a:xfrm>
          <a:custGeom>
            <a:avLst/>
            <a:gdLst>
              <a:gd name="connsiteX0" fmla="*/ 0 w 38554"/>
              <a:gd name="connsiteY0" fmla="*/ 0 h 262466"/>
              <a:gd name="connsiteX1" fmla="*/ 0 w 38554"/>
              <a:gd name="connsiteY1" fmla="*/ 0 h 262466"/>
              <a:gd name="connsiteX2" fmla="*/ 4233 w 38554"/>
              <a:gd name="connsiteY2" fmla="*/ 50800 h 262466"/>
              <a:gd name="connsiteX3" fmla="*/ 12700 w 38554"/>
              <a:gd name="connsiteY3" fmla="*/ 63500 h 262466"/>
              <a:gd name="connsiteX4" fmla="*/ 21167 w 38554"/>
              <a:gd name="connsiteY4" fmla="*/ 139700 h 262466"/>
              <a:gd name="connsiteX5" fmla="*/ 25400 w 38554"/>
              <a:gd name="connsiteY5" fmla="*/ 173566 h 262466"/>
              <a:gd name="connsiteX6" fmla="*/ 29633 w 38554"/>
              <a:gd name="connsiteY6" fmla="*/ 186266 h 262466"/>
              <a:gd name="connsiteX7" fmla="*/ 33867 w 38554"/>
              <a:gd name="connsiteY7" fmla="*/ 215900 h 262466"/>
              <a:gd name="connsiteX8" fmla="*/ 38100 w 38554"/>
              <a:gd name="connsiteY8" fmla="*/ 228600 h 262466"/>
              <a:gd name="connsiteX9" fmla="*/ 38100 w 38554"/>
              <a:gd name="connsiteY9" fmla="*/ 262466 h 262466"/>
              <a:gd name="connsiteX10" fmla="*/ 38100 w 38554"/>
              <a:gd name="connsiteY10" fmla="*/ 262466 h 26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54" h="262466">
                <a:moveTo>
                  <a:pt x="0" y="0"/>
                </a:moveTo>
                <a:lnTo>
                  <a:pt x="0" y="0"/>
                </a:lnTo>
                <a:cubicBezTo>
                  <a:pt x="1411" y="16933"/>
                  <a:pt x="901" y="34138"/>
                  <a:pt x="4233" y="50800"/>
                </a:cubicBezTo>
                <a:cubicBezTo>
                  <a:pt x="5231" y="55789"/>
                  <a:pt x="11864" y="58481"/>
                  <a:pt x="12700" y="63500"/>
                </a:cubicBezTo>
                <a:cubicBezTo>
                  <a:pt x="30819" y="172213"/>
                  <a:pt x="7365" y="98301"/>
                  <a:pt x="21167" y="139700"/>
                </a:cubicBezTo>
                <a:cubicBezTo>
                  <a:pt x="22578" y="150989"/>
                  <a:pt x="23365" y="162373"/>
                  <a:pt x="25400" y="173566"/>
                </a:cubicBezTo>
                <a:cubicBezTo>
                  <a:pt x="26198" y="177956"/>
                  <a:pt x="28758" y="181890"/>
                  <a:pt x="29633" y="186266"/>
                </a:cubicBezTo>
                <a:cubicBezTo>
                  <a:pt x="31590" y="196051"/>
                  <a:pt x="31910" y="206115"/>
                  <a:pt x="33867" y="215900"/>
                </a:cubicBezTo>
                <a:cubicBezTo>
                  <a:pt x="34742" y="220276"/>
                  <a:pt x="37696" y="224156"/>
                  <a:pt x="38100" y="228600"/>
                </a:cubicBezTo>
                <a:cubicBezTo>
                  <a:pt x="39122" y="239842"/>
                  <a:pt x="38100" y="251177"/>
                  <a:pt x="38100" y="262466"/>
                </a:cubicBezTo>
                <a:lnTo>
                  <a:pt x="38100" y="262466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xmlns="" id="{E3D28C45-C730-F540-9417-F9FB7B747970}"/>
              </a:ext>
            </a:extLst>
          </p:cNvPr>
          <p:cNvSpPr/>
          <p:nvPr/>
        </p:nvSpPr>
        <p:spPr>
          <a:xfrm flipH="1">
            <a:off x="9325280" y="4139688"/>
            <a:ext cx="18000" cy="179998"/>
          </a:xfrm>
          <a:custGeom>
            <a:avLst/>
            <a:gdLst>
              <a:gd name="connsiteX0" fmla="*/ 0 w 38554"/>
              <a:gd name="connsiteY0" fmla="*/ 0 h 262466"/>
              <a:gd name="connsiteX1" fmla="*/ 0 w 38554"/>
              <a:gd name="connsiteY1" fmla="*/ 0 h 262466"/>
              <a:gd name="connsiteX2" fmla="*/ 4233 w 38554"/>
              <a:gd name="connsiteY2" fmla="*/ 50800 h 262466"/>
              <a:gd name="connsiteX3" fmla="*/ 12700 w 38554"/>
              <a:gd name="connsiteY3" fmla="*/ 63500 h 262466"/>
              <a:gd name="connsiteX4" fmla="*/ 21167 w 38554"/>
              <a:gd name="connsiteY4" fmla="*/ 139700 h 262466"/>
              <a:gd name="connsiteX5" fmla="*/ 25400 w 38554"/>
              <a:gd name="connsiteY5" fmla="*/ 173566 h 262466"/>
              <a:gd name="connsiteX6" fmla="*/ 29633 w 38554"/>
              <a:gd name="connsiteY6" fmla="*/ 186266 h 262466"/>
              <a:gd name="connsiteX7" fmla="*/ 33867 w 38554"/>
              <a:gd name="connsiteY7" fmla="*/ 215900 h 262466"/>
              <a:gd name="connsiteX8" fmla="*/ 38100 w 38554"/>
              <a:gd name="connsiteY8" fmla="*/ 228600 h 262466"/>
              <a:gd name="connsiteX9" fmla="*/ 38100 w 38554"/>
              <a:gd name="connsiteY9" fmla="*/ 262466 h 262466"/>
              <a:gd name="connsiteX10" fmla="*/ 38100 w 38554"/>
              <a:gd name="connsiteY10" fmla="*/ 262466 h 26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54" h="262466">
                <a:moveTo>
                  <a:pt x="0" y="0"/>
                </a:moveTo>
                <a:lnTo>
                  <a:pt x="0" y="0"/>
                </a:lnTo>
                <a:cubicBezTo>
                  <a:pt x="1411" y="16933"/>
                  <a:pt x="901" y="34138"/>
                  <a:pt x="4233" y="50800"/>
                </a:cubicBezTo>
                <a:cubicBezTo>
                  <a:pt x="5231" y="55789"/>
                  <a:pt x="11864" y="58481"/>
                  <a:pt x="12700" y="63500"/>
                </a:cubicBezTo>
                <a:cubicBezTo>
                  <a:pt x="30819" y="172213"/>
                  <a:pt x="7365" y="98301"/>
                  <a:pt x="21167" y="139700"/>
                </a:cubicBezTo>
                <a:cubicBezTo>
                  <a:pt x="22578" y="150989"/>
                  <a:pt x="23365" y="162373"/>
                  <a:pt x="25400" y="173566"/>
                </a:cubicBezTo>
                <a:cubicBezTo>
                  <a:pt x="26198" y="177956"/>
                  <a:pt x="28758" y="181890"/>
                  <a:pt x="29633" y="186266"/>
                </a:cubicBezTo>
                <a:cubicBezTo>
                  <a:pt x="31590" y="196051"/>
                  <a:pt x="31910" y="206115"/>
                  <a:pt x="33867" y="215900"/>
                </a:cubicBezTo>
                <a:cubicBezTo>
                  <a:pt x="34742" y="220276"/>
                  <a:pt x="37696" y="224156"/>
                  <a:pt x="38100" y="228600"/>
                </a:cubicBezTo>
                <a:cubicBezTo>
                  <a:pt x="39122" y="239842"/>
                  <a:pt x="38100" y="251177"/>
                  <a:pt x="38100" y="262466"/>
                </a:cubicBezTo>
                <a:lnTo>
                  <a:pt x="38100" y="262466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1CF1098-44F6-6843-A1FE-D5691F7B3305}"/>
              </a:ext>
            </a:extLst>
          </p:cNvPr>
          <p:cNvCxnSpPr/>
          <p:nvPr/>
        </p:nvCxnSpPr>
        <p:spPr bwMode="auto">
          <a:xfrm>
            <a:off x="10424995" y="4300714"/>
            <a:ext cx="971998" cy="0"/>
          </a:xfrm>
          <a:prstGeom prst="line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19" name="Freeform 18">
            <a:extLst>
              <a:ext uri="{FF2B5EF4-FFF2-40B4-BE49-F238E27FC236}">
                <a16:creationId xmlns:a16="http://schemas.microsoft.com/office/drawing/2014/main" xmlns="" id="{0E7A9DA9-91DE-2340-84C1-ED6CF0462883}"/>
              </a:ext>
            </a:extLst>
          </p:cNvPr>
          <p:cNvSpPr/>
          <p:nvPr/>
        </p:nvSpPr>
        <p:spPr>
          <a:xfrm>
            <a:off x="10917726" y="4139689"/>
            <a:ext cx="18000" cy="215997"/>
          </a:xfrm>
          <a:custGeom>
            <a:avLst/>
            <a:gdLst>
              <a:gd name="connsiteX0" fmla="*/ 0 w 38554"/>
              <a:gd name="connsiteY0" fmla="*/ 0 h 262466"/>
              <a:gd name="connsiteX1" fmla="*/ 0 w 38554"/>
              <a:gd name="connsiteY1" fmla="*/ 0 h 262466"/>
              <a:gd name="connsiteX2" fmla="*/ 4233 w 38554"/>
              <a:gd name="connsiteY2" fmla="*/ 50800 h 262466"/>
              <a:gd name="connsiteX3" fmla="*/ 12700 w 38554"/>
              <a:gd name="connsiteY3" fmla="*/ 63500 h 262466"/>
              <a:gd name="connsiteX4" fmla="*/ 21167 w 38554"/>
              <a:gd name="connsiteY4" fmla="*/ 139700 h 262466"/>
              <a:gd name="connsiteX5" fmla="*/ 25400 w 38554"/>
              <a:gd name="connsiteY5" fmla="*/ 173566 h 262466"/>
              <a:gd name="connsiteX6" fmla="*/ 29633 w 38554"/>
              <a:gd name="connsiteY6" fmla="*/ 186266 h 262466"/>
              <a:gd name="connsiteX7" fmla="*/ 33867 w 38554"/>
              <a:gd name="connsiteY7" fmla="*/ 215900 h 262466"/>
              <a:gd name="connsiteX8" fmla="*/ 38100 w 38554"/>
              <a:gd name="connsiteY8" fmla="*/ 228600 h 262466"/>
              <a:gd name="connsiteX9" fmla="*/ 38100 w 38554"/>
              <a:gd name="connsiteY9" fmla="*/ 262466 h 262466"/>
              <a:gd name="connsiteX10" fmla="*/ 38100 w 38554"/>
              <a:gd name="connsiteY10" fmla="*/ 262466 h 26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54" h="262466">
                <a:moveTo>
                  <a:pt x="0" y="0"/>
                </a:moveTo>
                <a:lnTo>
                  <a:pt x="0" y="0"/>
                </a:lnTo>
                <a:cubicBezTo>
                  <a:pt x="1411" y="16933"/>
                  <a:pt x="901" y="34138"/>
                  <a:pt x="4233" y="50800"/>
                </a:cubicBezTo>
                <a:cubicBezTo>
                  <a:pt x="5231" y="55789"/>
                  <a:pt x="11864" y="58481"/>
                  <a:pt x="12700" y="63500"/>
                </a:cubicBezTo>
                <a:cubicBezTo>
                  <a:pt x="30819" y="172213"/>
                  <a:pt x="7365" y="98301"/>
                  <a:pt x="21167" y="139700"/>
                </a:cubicBezTo>
                <a:cubicBezTo>
                  <a:pt x="22578" y="150989"/>
                  <a:pt x="23365" y="162373"/>
                  <a:pt x="25400" y="173566"/>
                </a:cubicBezTo>
                <a:cubicBezTo>
                  <a:pt x="26198" y="177956"/>
                  <a:pt x="28758" y="181890"/>
                  <a:pt x="29633" y="186266"/>
                </a:cubicBezTo>
                <a:cubicBezTo>
                  <a:pt x="31590" y="196051"/>
                  <a:pt x="31910" y="206115"/>
                  <a:pt x="33867" y="215900"/>
                </a:cubicBezTo>
                <a:cubicBezTo>
                  <a:pt x="34742" y="220276"/>
                  <a:pt x="37696" y="224156"/>
                  <a:pt x="38100" y="228600"/>
                </a:cubicBezTo>
                <a:cubicBezTo>
                  <a:pt x="39122" y="239842"/>
                  <a:pt x="38100" y="251177"/>
                  <a:pt x="38100" y="262466"/>
                </a:cubicBezTo>
                <a:lnTo>
                  <a:pt x="38100" y="262466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xmlns="" id="{5B8648F7-0BD8-3648-A33C-1A1A919A098C}"/>
              </a:ext>
            </a:extLst>
          </p:cNvPr>
          <p:cNvSpPr/>
          <p:nvPr/>
        </p:nvSpPr>
        <p:spPr>
          <a:xfrm flipH="1">
            <a:off x="10938478" y="4139730"/>
            <a:ext cx="18000" cy="215997"/>
          </a:xfrm>
          <a:custGeom>
            <a:avLst/>
            <a:gdLst>
              <a:gd name="connsiteX0" fmla="*/ 0 w 38554"/>
              <a:gd name="connsiteY0" fmla="*/ 0 h 262466"/>
              <a:gd name="connsiteX1" fmla="*/ 0 w 38554"/>
              <a:gd name="connsiteY1" fmla="*/ 0 h 262466"/>
              <a:gd name="connsiteX2" fmla="*/ 4233 w 38554"/>
              <a:gd name="connsiteY2" fmla="*/ 50800 h 262466"/>
              <a:gd name="connsiteX3" fmla="*/ 12700 w 38554"/>
              <a:gd name="connsiteY3" fmla="*/ 63500 h 262466"/>
              <a:gd name="connsiteX4" fmla="*/ 21167 w 38554"/>
              <a:gd name="connsiteY4" fmla="*/ 139700 h 262466"/>
              <a:gd name="connsiteX5" fmla="*/ 25400 w 38554"/>
              <a:gd name="connsiteY5" fmla="*/ 173566 h 262466"/>
              <a:gd name="connsiteX6" fmla="*/ 29633 w 38554"/>
              <a:gd name="connsiteY6" fmla="*/ 186266 h 262466"/>
              <a:gd name="connsiteX7" fmla="*/ 33867 w 38554"/>
              <a:gd name="connsiteY7" fmla="*/ 215900 h 262466"/>
              <a:gd name="connsiteX8" fmla="*/ 38100 w 38554"/>
              <a:gd name="connsiteY8" fmla="*/ 228600 h 262466"/>
              <a:gd name="connsiteX9" fmla="*/ 38100 w 38554"/>
              <a:gd name="connsiteY9" fmla="*/ 262466 h 262466"/>
              <a:gd name="connsiteX10" fmla="*/ 38100 w 38554"/>
              <a:gd name="connsiteY10" fmla="*/ 262466 h 26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54" h="262466">
                <a:moveTo>
                  <a:pt x="0" y="0"/>
                </a:moveTo>
                <a:lnTo>
                  <a:pt x="0" y="0"/>
                </a:lnTo>
                <a:cubicBezTo>
                  <a:pt x="1411" y="16933"/>
                  <a:pt x="901" y="34138"/>
                  <a:pt x="4233" y="50800"/>
                </a:cubicBezTo>
                <a:cubicBezTo>
                  <a:pt x="5231" y="55789"/>
                  <a:pt x="11864" y="58481"/>
                  <a:pt x="12700" y="63500"/>
                </a:cubicBezTo>
                <a:cubicBezTo>
                  <a:pt x="30819" y="172213"/>
                  <a:pt x="7365" y="98301"/>
                  <a:pt x="21167" y="139700"/>
                </a:cubicBezTo>
                <a:cubicBezTo>
                  <a:pt x="22578" y="150989"/>
                  <a:pt x="23365" y="162373"/>
                  <a:pt x="25400" y="173566"/>
                </a:cubicBezTo>
                <a:cubicBezTo>
                  <a:pt x="26198" y="177956"/>
                  <a:pt x="28758" y="181890"/>
                  <a:pt x="29633" y="186266"/>
                </a:cubicBezTo>
                <a:cubicBezTo>
                  <a:pt x="31590" y="196051"/>
                  <a:pt x="31910" y="206115"/>
                  <a:pt x="33867" y="215900"/>
                </a:cubicBezTo>
                <a:cubicBezTo>
                  <a:pt x="34742" y="220276"/>
                  <a:pt x="37696" y="224156"/>
                  <a:pt x="38100" y="228600"/>
                </a:cubicBezTo>
                <a:cubicBezTo>
                  <a:pt x="39122" y="239842"/>
                  <a:pt x="38100" y="251177"/>
                  <a:pt x="38100" y="262466"/>
                </a:cubicBezTo>
                <a:lnTo>
                  <a:pt x="38100" y="262466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73D84C5-1A9B-E942-A957-F08141AC1B3F}"/>
              </a:ext>
            </a:extLst>
          </p:cNvPr>
          <p:cNvSpPr>
            <a:spLocks noChangeAspect="1"/>
          </p:cNvSpPr>
          <p:nvPr/>
        </p:nvSpPr>
        <p:spPr bwMode="auto">
          <a:xfrm>
            <a:off x="8732708" y="5316856"/>
            <a:ext cx="2808530" cy="407042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200" b="1">
              <a:solidFill>
                <a:prstClr val="white"/>
              </a:solidFill>
              <a:latin typeface="Verdana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389997E7-89B2-B74A-8B68-3F070183DA25}"/>
              </a:ext>
            </a:extLst>
          </p:cNvPr>
          <p:cNvCxnSpPr/>
          <p:nvPr/>
        </p:nvCxnSpPr>
        <p:spPr bwMode="auto">
          <a:xfrm>
            <a:off x="8876714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4A6358D-59E6-7945-9CF3-861B20377EE9}"/>
              </a:ext>
            </a:extLst>
          </p:cNvPr>
          <p:cNvCxnSpPr/>
          <p:nvPr/>
        </p:nvCxnSpPr>
        <p:spPr bwMode="auto">
          <a:xfrm>
            <a:off x="8948721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C848DAE2-02F6-BC4A-A813-AFD94CE981A5}"/>
              </a:ext>
            </a:extLst>
          </p:cNvPr>
          <p:cNvCxnSpPr/>
          <p:nvPr/>
        </p:nvCxnSpPr>
        <p:spPr bwMode="auto">
          <a:xfrm>
            <a:off x="8948721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905CF406-B231-F948-AC2A-A0B1DE4DB7EB}"/>
              </a:ext>
            </a:extLst>
          </p:cNvPr>
          <p:cNvCxnSpPr/>
          <p:nvPr/>
        </p:nvCxnSpPr>
        <p:spPr bwMode="auto">
          <a:xfrm>
            <a:off x="9164745" y="5676875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36F5F7C-2B3A-A646-992C-180903373CEB}"/>
              </a:ext>
            </a:extLst>
          </p:cNvPr>
          <p:cNvCxnSpPr/>
          <p:nvPr/>
        </p:nvCxnSpPr>
        <p:spPr bwMode="auto">
          <a:xfrm>
            <a:off x="9405922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2A79DC5B-D0D5-F643-BD42-A3CE6BC203AE}"/>
              </a:ext>
            </a:extLst>
          </p:cNvPr>
          <p:cNvCxnSpPr/>
          <p:nvPr/>
        </p:nvCxnSpPr>
        <p:spPr bwMode="auto">
          <a:xfrm>
            <a:off x="923675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D8C1B0A6-5032-6F45-BDE2-D59DD9E79B66}"/>
              </a:ext>
            </a:extLst>
          </p:cNvPr>
          <p:cNvCxnSpPr/>
          <p:nvPr/>
        </p:nvCxnSpPr>
        <p:spPr bwMode="auto">
          <a:xfrm>
            <a:off x="9236753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6C9EEA9F-71CC-C742-86FA-3784230983C5}"/>
              </a:ext>
            </a:extLst>
          </p:cNvPr>
          <p:cNvCxnSpPr/>
          <p:nvPr/>
        </p:nvCxnSpPr>
        <p:spPr bwMode="auto">
          <a:xfrm>
            <a:off x="9524785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DF82A4A8-1BC1-E048-96F7-F379F1509A4C}"/>
              </a:ext>
            </a:extLst>
          </p:cNvPr>
          <p:cNvCxnSpPr/>
          <p:nvPr/>
        </p:nvCxnSpPr>
        <p:spPr bwMode="auto">
          <a:xfrm>
            <a:off x="9452777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16015410-7258-994B-8919-962A640454B0}"/>
              </a:ext>
            </a:extLst>
          </p:cNvPr>
          <p:cNvCxnSpPr/>
          <p:nvPr/>
        </p:nvCxnSpPr>
        <p:spPr bwMode="auto">
          <a:xfrm>
            <a:off x="9596793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DBB93B5A-33F4-144F-A072-2CF25A90143A}"/>
              </a:ext>
            </a:extLst>
          </p:cNvPr>
          <p:cNvCxnSpPr/>
          <p:nvPr/>
        </p:nvCxnSpPr>
        <p:spPr bwMode="auto">
          <a:xfrm>
            <a:off x="9668801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10B1ED5-BCE5-D549-A89D-D59A3F4BB720}"/>
              </a:ext>
            </a:extLst>
          </p:cNvPr>
          <p:cNvCxnSpPr/>
          <p:nvPr/>
        </p:nvCxnSpPr>
        <p:spPr bwMode="auto">
          <a:xfrm>
            <a:off x="9740809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8F557680-3F4D-7C4C-813B-761A31D9023C}"/>
              </a:ext>
            </a:extLst>
          </p:cNvPr>
          <p:cNvCxnSpPr/>
          <p:nvPr/>
        </p:nvCxnSpPr>
        <p:spPr bwMode="auto">
          <a:xfrm>
            <a:off x="10472722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9C0D7469-EEB9-0847-AC17-886CDDEECC7B}"/>
              </a:ext>
            </a:extLst>
          </p:cNvPr>
          <p:cNvCxnSpPr/>
          <p:nvPr/>
        </p:nvCxnSpPr>
        <p:spPr bwMode="auto">
          <a:xfrm>
            <a:off x="9884825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0FEB4A19-2D05-7E42-9A61-6A56F8045658}"/>
              </a:ext>
            </a:extLst>
          </p:cNvPr>
          <p:cNvCxnSpPr/>
          <p:nvPr/>
        </p:nvCxnSpPr>
        <p:spPr bwMode="auto">
          <a:xfrm>
            <a:off x="995683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653513A1-BA8E-DB45-91F2-0B6CC4F95988}"/>
              </a:ext>
            </a:extLst>
          </p:cNvPr>
          <p:cNvCxnSpPr/>
          <p:nvPr/>
        </p:nvCxnSpPr>
        <p:spPr bwMode="auto">
          <a:xfrm>
            <a:off x="9956833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6E9FC97F-F8EF-B54F-AEDE-FA6DB738017B}"/>
              </a:ext>
            </a:extLst>
          </p:cNvPr>
          <p:cNvCxnSpPr/>
          <p:nvPr/>
        </p:nvCxnSpPr>
        <p:spPr bwMode="auto">
          <a:xfrm>
            <a:off x="9812817" y="5676875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FDAFE3C4-06C0-F749-8758-57203A2520A5}"/>
              </a:ext>
            </a:extLst>
          </p:cNvPr>
          <p:cNvCxnSpPr/>
          <p:nvPr/>
        </p:nvCxnSpPr>
        <p:spPr bwMode="auto">
          <a:xfrm>
            <a:off x="10028841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4525B411-0FBC-A04B-A8E4-308320A09FEB}"/>
              </a:ext>
            </a:extLst>
          </p:cNvPr>
          <p:cNvCxnSpPr/>
          <p:nvPr/>
        </p:nvCxnSpPr>
        <p:spPr bwMode="auto">
          <a:xfrm>
            <a:off x="10172857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96675D94-E1BC-AA44-A7E7-4851C85D21BB}"/>
              </a:ext>
            </a:extLst>
          </p:cNvPr>
          <p:cNvCxnSpPr/>
          <p:nvPr/>
        </p:nvCxnSpPr>
        <p:spPr bwMode="auto">
          <a:xfrm>
            <a:off x="10316873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F9796CD1-38BB-244A-B0D9-FC3C485817CA}"/>
              </a:ext>
            </a:extLst>
          </p:cNvPr>
          <p:cNvCxnSpPr/>
          <p:nvPr/>
        </p:nvCxnSpPr>
        <p:spPr bwMode="auto">
          <a:xfrm>
            <a:off x="1031687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85CAC294-F8CD-5648-B15E-37A52F99144A}"/>
              </a:ext>
            </a:extLst>
          </p:cNvPr>
          <p:cNvCxnSpPr/>
          <p:nvPr/>
        </p:nvCxnSpPr>
        <p:spPr bwMode="auto">
          <a:xfrm>
            <a:off x="10100849" y="5676875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3FADD5EB-B6BB-6C47-91BF-C7D356467496}"/>
              </a:ext>
            </a:extLst>
          </p:cNvPr>
          <p:cNvCxnSpPr/>
          <p:nvPr/>
        </p:nvCxnSpPr>
        <p:spPr bwMode="auto">
          <a:xfrm>
            <a:off x="10244865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FCCE70D2-A8F4-4641-8F85-ED9BE8386392}"/>
              </a:ext>
            </a:extLst>
          </p:cNvPr>
          <p:cNvCxnSpPr/>
          <p:nvPr/>
        </p:nvCxnSpPr>
        <p:spPr bwMode="auto">
          <a:xfrm>
            <a:off x="10532897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BC3EDA0F-6B8D-1945-8ED0-3FEDA0909C51}"/>
              </a:ext>
            </a:extLst>
          </p:cNvPr>
          <p:cNvCxnSpPr/>
          <p:nvPr/>
        </p:nvCxnSpPr>
        <p:spPr bwMode="auto">
          <a:xfrm>
            <a:off x="1139699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B699B96C-7E36-624D-98A7-CCF95174AFA4}"/>
              </a:ext>
            </a:extLst>
          </p:cNvPr>
          <p:cNvCxnSpPr/>
          <p:nvPr/>
        </p:nvCxnSpPr>
        <p:spPr bwMode="auto">
          <a:xfrm>
            <a:off x="11079288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92948B03-A544-8043-B111-13E1A741CC24}"/>
              </a:ext>
            </a:extLst>
          </p:cNvPr>
          <p:cNvCxnSpPr/>
          <p:nvPr/>
        </p:nvCxnSpPr>
        <p:spPr bwMode="auto">
          <a:xfrm>
            <a:off x="1067691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E0B193E8-AFDD-5346-A769-146FBAB63E93}"/>
              </a:ext>
            </a:extLst>
          </p:cNvPr>
          <p:cNvCxnSpPr/>
          <p:nvPr/>
        </p:nvCxnSpPr>
        <p:spPr bwMode="auto">
          <a:xfrm>
            <a:off x="10604905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74936593-B24F-B046-A591-B36C5591F175}"/>
              </a:ext>
            </a:extLst>
          </p:cNvPr>
          <p:cNvCxnSpPr/>
          <p:nvPr/>
        </p:nvCxnSpPr>
        <p:spPr bwMode="auto">
          <a:xfrm>
            <a:off x="10892937" y="5676875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4DD75743-E5AB-E241-8522-A6B9CAEBE66E}"/>
              </a:ext>
            </a:extLst>
          </p:cNvPr>
          <p:cNvCxnSpPr/>
          <p:nvPr/>
        </p:nvCxnSpPr>
        <p:spPr bwMode="auto">
          <a:xfrm>
            <a:off x="11252977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FD54BA90-A6C4-EF48-8D88-561CD3EA2674}"/>
              </a:ext>
            </a:extLst>
          </p:cNvPr>
          <p:cNvCxnSpPr/>
          <p:nvPr/>
        </p:nvCxnSpPr>
        <p:spPr bwMode="auto">
          <a:xfrm>
            <a:off x="10604905" y="542698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D46377DE-ED2D-9049-AD43-FF407EE66D7E}"/>
              </a:ext>
            </a:extLst>
          </p:cNvPr>
          <p:cNvCxnSpPr/>
          <p:nvPr/>
        </p:nvCxnSpPr>
        <p:spPr bwMode="auto">
          <a:xfrm>
            <a:off x="10676913" y="560486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31EE2E1C-187B-FB42-AA54-36C7176DBEC6}"/>
              </a:ext>
            </a:extLst>
          </p:cNvPr>
          <p:cNvCxnSpPr/>
          <p:nvPr/>
        </p:nvCxnSpPr>
        <p:spPr bwMode="auto">
          <a:xfrm>
            <a:off x="11036953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137E024E-6406-C94C-857A-EEA95EAF87BB}"/>
              </a:ext>
            </a:extLst>
          </p:cNvPr>
          <p:cNvCxnSpPr/>
          <p:nvPr/>
        </p:nvCxnSpPr>
        <p:spPr bwMode="auto">
          <a:xfrm>
            <a:off x="10820929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94AD9CB4-DFE0-FB4C-9700-245871D2F1BC}"/>
              </a:ext>
            </a:extLst>
          </p:cNvPr>
          <p:cNvCxnSpPr/>
          <p:nvPr/>
        </p:nvCxnSpPr>
        <p:spPr bwMode="auto">
          <a:xfrm>
            <a:off x="11036953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298DD584-DBD6-9F45-BECF-93AB4AF654E0}"/>
              </a:ext>
            </a:extLst>
          </p:cNvPr>
          <p:cNvCxnSpPr/>
          <p:nvPr/>
        </p:nvCxnSpPr>
        <p:spPr bwMode="auto">
          <a:xfrm>
            <a:off x="11405546" y="552858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xmlns="" id="{C547F59A-10EC-3149-AD7A-073FDCB4A65B}"/>
              </a:ext>
            </a:extLst>
          </p:cNvPr>
          <p:cNvCxnSpPr/>
          <p:nvPr/>
        </p:nvCxnSpPr>
        <p:spPr bwMode="auto">
          <a:xfrm>
            <a:off x="9740809" y="538884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0A876869-2405-F444-BDD1-CE4213017639}"/>
              </a:ext>
            </a:extLst>
          </p:cNvPr>
          <p:cNvCxnSpPr/>
          <p:nvPr/>
        </p:nvCxnSpPr>
        <p:spPr bwMode="auto">
          <a:xfrm>
            <a:off x="10833630" y="5407893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772372FA-D9AA-5346-B4A1-DEA3B5C51C7F}"/>
              </a:ext>
            </a:extLst>
          </p:cNvPr>
          <p:cNvCxnSpPr/>
          <p:nvPr/>
        </p:nvCxnSpPr>
        <p:spPr bwMode="auto">
          <a:xfrm>
            <a:off x="8804705" y="553285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3DE17BBB-309A-DF4F-84CB-9A762513DB96}"/>
              </a:ext>
            </a:extLst>
          </p:cNvPr>
          <p:cNvCxnSpPr/>
          <p:nvPr/>
        </p:nvCxnSpPr>
        <p:spPr bwMode="auto">
          <a:xfrm>
            <a:off x="9071516" y="5494717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DEAB4B7E-19BB-9147-ACA3-3C12058D1764}"/>
              </a:ext>
            </a:extLst>
          </p:cNvPr>
          <p:cNvCxnSpPr/>
          <p:nvPr/>
        </p:nvCxnSpPr>
        <p:spPr bwMode="auto">
          <a:xfrm>
            <a:off x="11492244" y="5638775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2DA14538-DEE2-574A-859A-98F8976EAABD}"/>
              </a:ext>
            </a:extLst>
          </p:cNvPr>
          <p:cNvCxnSpPr/>
          <p:nvPr/>
        </p:nvCxnSpPr>
        <p:spPr bwMode="auto">
          <a:xfrm>
            <a:off x="10388881" y="5655669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BCFDD29B-D799-E041-AE34-B68C7048FA61}"/>
              </a:ext>
            </a:extLst>
          </p:cNvPr>
          <p:cNvCxnSpPr/>
          <p:nvPr/>
        </p:nvCxnSpPr>
        <p:spPr bwMode="auto">
          <a:xfrm>
            <a:off x="11252977" y="5460851"/>
            <a:ext cx="72023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65" name="Freeform 64">
            <a:extLst>
              <a:ext uri="{FF2B5EF4-FFF2-40B4-BE49-F238E27FC236}">
                <a16:creationId xmlns:a16="http://schemas.microsoft.com/office/drawing/2014/main" xmlns="" id="{E826197A-178C-0C4E-8C70-A3265E20BAE3}"/>
              </a:ext>
            </a:extLst>
          </p:cNvPr>
          <p:cNvSpPr/>
          <p:nvPr/>
        </p:nvSpPr>
        <p:spPr>
          <a:xfrm>
            <a:off x="9922572" y="5316835"/>
            <a:ext cx="10771" cy="107961"/>
          </a:xfrm>
          <a:custGeom>
            <a:avLst/>
            <a:gdLst>
              <a:gd name="connsiteX0" fmla="*/ 4421 w 10771"/>
              <a:gd name="connsiteY0" fmla="*/ 0 h 107961"/>
              <a:gd name="connsiteX1" fmla="*/ 4421 w 10771"/>
              <a:gd name="connsiteY1" fmla="*/ 0 h 107961"/>
              <a:gd name="connsiteX2" fmla="*/ 10771 w 10771"/>
              <a:gd name="connsiteY2" fmla="*/ 57150 h 107961"/>
              <a:gd name="connsiteX3" fmla="*/ 10771 w 10771"/>
              <a:gd name="connsiteY3" fmla="*/ 107950 h 107961"/>
              <a:gd name="connsiteX4" fmla="*/ 10771 w 10771"/>
              <a:gd name="connsiteY4" fmla="*/ 107950 h 107961"/>
              <a:gd name="connsiteX5" fmla="*/ 10771 w 10771"/>
              <a:gd name="connsiteY5" fmla="*/ 107950 h 107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71" h="107961">
                <a:moveTo>
                  <a:pt x="4421" y="0"/>
                </a:moveTo>
                <a:lnTo>
                  <a:pt x="4421" y="0"/>
                </a:lnTo>
                <a:cubicBezTo>
                  <a:pt x="6538" y="19050"/>
                  <a:pt x="10771" y="37983"/>
                  <a:pt x="10771" y="57150"/>
                </a:cubicBezTo>
                <a:cubicBezTo>
                  <a:pt x="10771" y="110050"/>
                  <a:pt x="-13464" y="107950"/>
                  <a:pt x="10771" y="107950"/>
                </a:cubicBezTo>
                <a:lnTo>
                  <a:pt x="10771" y="107950"/>
                </a:lnTo>
                <a:lnTo>
                  <a:pt x="10771" y="1079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xmlns="" id="{9E8939C5-C3A8-3547-84DA-C45EBFDD1925}"/>
              </a:ext>
            </a:extLst>
          </p:cNvPr>
          <p:cNvSpPr/>
          <p:nvPr/>
        </p:nvSpPr>
        <p:spPr>
          <a:xfrm>
            <a:off x="10174643" y="5323185"/>
            <a:ext cx="46398" cy="171450"/>
          </a:xfrm>
          <a:custGeom>
            <a:avLst/>
            <a:gdLst>
              <a:gd name="connsiteX0" fmla="*/ 0 w 46398"/>
              <a:gd name="connsiteY0" fmla="*/ 0 h 171450"/>
              <a:gd name="connsiteX1" fmla="*/ 0 w 46398"/>
              <a:gd name="connsiteY1" fmla="*/ 0 h 171450"/>
              <a:gd name="connsiteX2" fmla="*/ 6350 w 46398"/>
              <a:gd name="connsiteY2" fmla="*/ 63500 h 171450"/>
              <a:gd name="connsiteX3" fmla="*/ 12700 w 46398"/>
              <a:gd name="connsiteY3" fmla="*/ 82550 h 171450"/>
              <a:gd name="connsiteX4" fmla="*/ 31750 w 46398"/>
              <a:gd name="connsiteY4" fmla="*/ 88900 h 171450"/>
              <a:gd name="connsiteX5" fmla="*/ 44450 w 46398"/>
              <a:gd name="connsiteY5" fmla="*/ 127000 h 171450"/>
              <a:gd name="connsiteX6" fmla="*/ 25400 w 46398"/>
              <a:gd name="connsiteY6" fmla="*/ 165100 h 171450"/>
              <a:gd name="connsiteX7" fmla="*/ 25400 w 46398"/>
              <a:gd name="connsiteY7" fmla="*/ 171450 h 171450"/>
              <a:gd name="connsiteX8" fmla="*/ 25400 w 46398"/>
              <a:gd name="connsiteY8" fmla="*/ 171450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398" h="171450">
                <a:moveTo>
                  <a:pt x="0" y="0"/>
                </a:moveTo>
                <a:lnTo>
                  <a:pt x="0" y="0"/>
                </a:lnTo>
                <a:cubicBezTo>
                  <a:pt x="2117" y="21167"/>
                  <a:pt x="3115" y="42475"/>
                  <a:pt x="6350" y="63500"/>
                </a:cubicBezTo>
                <a:cubicBezTo>
                  <a:pt x="7368" y="70116"/>
                  <a:pt x="7967" y="77817"/>
                  <a:pt x="12700" y="82550"/>
                </a:cubicBezTo>
                <a:cubicBezTo>
                  <a:pt x="17433" y="87283"/>
                  <a:pt x="25400" y="86783"/>
                  <a:pt x="31750" y="88900"/>
                </a:cubicBezTo>
                <a:cubicBezTo>
                  <a:pt x="35983" y="101600"/>
                  <a:pt x="51876" y="115861"/>
                  <a:pt x="44450" y="127000"/>
                </a:cubicBezTo>
                <a:cubicBezTo>
                  <a:pt x="32034" y="145624"/>
                  <a:pt x="30658" y="144068"/>
                  <a:pt x="25400" y="165100"/>
                </a:cubicBezTo>
                <a:cubicBezTo>
                  <a:pt x="24887" y="167153"/>
                  <a:pt x="25400" y="169333"/>
                  <a:pt x="25400" y="171450"/>
                </a:cubicBezTo>
                <a:lnTo>
                  <a:pt x="25400" y="1714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xmlns="" id="{EA85C305-DCE2-AF4D-A9D8-70D68F196243}"/>
              </a:ext>
            </a:extLst>
          </p:cNvPr>
          <p:cNvSpPr/>
          <p:nvPr/>
        </p:nvSpPr>
        <p:spPr>
          <a:xfrm>
            <a:off x="10473093" y="5323185"/>
            <a:ext cx="12740" cy="82550"/>
          </a:xfrm>
          <a:custGeom>
            <a:avLst/>
            <a:gdLst>
              <a:gd name="connsiteX0" fmla="*/ 0 w 12740"/>
              <a:gd name="connsiteY0" fmla="*/ 0 h 82550"/>
              <a:gd name="connsiteX1" fmla="*/ 0 w 12740"/>
              <a:gd name="connsiteY1" fmla="*/ 0 h 82550"/>
              <a:gd name="connsiteX2" fmla="*/ 12700 w 12740"/>
              <a:gd name="connsiteY2" fmla="*/ 57150 h 82550"/>
              <a:gd name="connsiteX3" fmla="*/ 6350 w 12740"/>
              <a:gd name="connsiteY3" fmla="*/ 76200 h 82550"/>
              <a:gd name="connsiteX4" fmla="*/ 6350 w 12740"/>
              <a:gd name="connsiteY4" fmla="*/ 82550 h 82550"/>
              <a:gd name="connsiteX5" fmla="*/ 6350 w 12740"/>
              <a:gd name="connsiteY5" fmla="*/ 82550 h 8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40" h="82550">
                <a:moveTo>
                  <a:pt x="0" y="0"/>
                </a:moveTo>
                <a:lnTo>
                  <a:pt x="0" y="0"/>
                </a:lnTo>
                <a:cubicBezTo>
                  <a:pt x="4233" y="19050"/>
                  <a:pt x="11079" y="37703"/>
                  <a:pt x="12700" y="57150"/>
                </a:cubicBezTo>
                <a:cubicBezTo>
                  <a:pt x="13256" y="63820"/>
                  <a:pt x="7973" y="69706"/>
                  <a:pt x="6350" y="76200"/>
                </a:cubicBezTo>
                <a:cubicBezTo>
                  <a:pt x="5837" y="78253"/>
                  <a:pt x="6350" y="80433"/>
                  <a:pt x="6350" y="82550"/>
                </a:cubicBezTo>
                <a:lnTo>
                  <a:pt x="6350" y="825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xmlns="" id="{46752695-BAFC-404E-94B9-8D931F1FC83A}"/>
              </a:ext>
            </a:extLst>
          </p:cNvPr>
          <p:cNvSpPr/>
          <p:nvPr/>
        </p:nvSpPr>
        <p:spPr>
          <a:xfrm>
            <a:off x="9596793" y="5329535"/>
            <a:ext cx="25400" cy="139700"/>
          </a:xfrm>
          <a:custGeom>
            <a:avLst/>
            <a:gdLst>
              <a:gd name="connsiteX0" fmla="*/ 0 w 25400"/>
              <a:gd name="connsiteY0" fmla="*/ 0 h 139700"/>
              <a:gd name="connsiteX1" fmla="*/ 0 w 25400"/>
              <a:gd name="connsiteY1" fmla="*/ 0 h 139700"/>
              <a:gd name="connsiteX2" fmla="*/ 12700 w 25400"/>
              <a:gd name="connsiteY2" fmla="*/ 57150 h 139700"/>
              <a:gd name="connsiteX3" fmla="*/ 25400 w 25400"/>
              <a:gd name="connsiteY3" fmla="*/ 95250 h 139700"/>
              <a:gd name="connsiteX4" fmla="*/ 6350 w 25400"/>
              <a:gd name="connsiteY4" fmla="*/ 139700 h 139700"/>
              <a:gd name="connsiteX5" fmla="*/ 6350 w 25400"/>
              <a:gd name="connsiteY5" fmla="*/ 139700 h 13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00" h="139700">
                <a:moveTo>
                  <a:pt x="0" y="0"/>
                </a:moveTo>
                <a:lnTo>
                  <a:pt x="0" y="0"/>
                </a:lnTo>
                <a:cubicBezTo>
                  <a:pt x="4233" y="19050"/>
                  <a:pt x="7672" y="38294"/>
                  <a:pt x="12700" y="57150"/>
                </a:cubicBezTo>
                <a:cubicBezTo>
                  <a:pt x="16149" y="70085"/>
                  <a:pt x="25400" y="95250"/>
                  <a:pt x="25400" y="95250"/>
                </a:cubicBezTo>
                <a:cubicBezTo>
                  <a:pt x="11753" y="136190"/>
                  <a:pt x="22166" y="123884"/>
                  <a:pt x="6350" y="139700"/>
                </a:cubicBezTo>
                <a:lnTo>
                  <a:pt x="6350" y="13970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xmlns="" id="{6DFD6F2D-73D4-F84C-9A17-EA1CCC8A2A8B}"/>
              </a:ext>
            </a:extLst>
          </p:cNvPr>
          <p:cNvSpPr/>
          <p:nvPr/>
        </p:nvSpPr>
        <p:spPr>
          <a:xfrm>
            <a:off x="10739793" y="5323185"/>
            <a:ext cx="25417" cy="184150"/>
          </a:xfrm>
          <a:custGeom>
            <a:avLst/>
            <a:gdLst>
              <a:gd name="connsiteX0" fmla="*/ 0 w 25417"/>
              <a:gd name="connsiteY0" fmla="*/ 0 h 184150"/>
              <a:gd name="connsiteX1" fmla="*/ 0 w 25417"/>
              <a:gd name="connsiteY1" fmla="*/ 0 h 184150"/>
              <a:gd name="connsiteX2" fmla="*/ 19050 w 25417"/>
              <a:gd name="connsiteY2" fmla="*/ 50800 h 184150"/>
              <a:gd name="connsiteX3" fmla="*/ 12700 w 25417"/>
              <a:gd name="connsiteY3" fmla="*/ 69850 h 184150"/>
              <a:gd name="connsiteX4" fmla="*/ 0 w 25417"/>
              <a:gd name="connsiteY4" fmla="*/ 114300 h 184150"/>
              <a:gd name="connsiteX5" fmla="*/ 6350 w 25417"/>
              <a:gd name="connsiteY5" fmla="*/ 139700 h 184150"/>
              <a:gd name="connsiteX6" fmla="*/ 19050 w 25417"/>
              <a:gd name="connsiteY6" fmla="*/ 158750 h 184150"/>
              <a:gd name="connsiteX7" fmla="*/ 25400 w 25417"/>
              <a:gd name="connsiteY7" fmla="*/ 184150 h 184150"/>
              <a:gd name="connsiteX8" fmla="*/ 25400 w 25417"/>
              <a:gd name="connsiteY8" fmla="*/ 184150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7" h="184150">
                <a:moveTo>
                  <a:pt x="0" y="0"/>
                </a:moveTo>
                <a:lnTo>
                  <a:pt x="0" y="0"/>
                </a:lnTo>
                <a:cubicBezTo>
                  <a:pt x="6350" y="16933"/>
                  <a:pt x="15815" y="33007"/>
                  <a:pt x="19050" y="50800"/>
                </a:cubicBezTo>
                <a:cubicBezTo>
                  <a:pt x="20247" y="57386"/>
                  <a:pt x="14539" y="63414"/>
                  <a:pt x="12700" y="69850"/>
                </a:cubicBezTo>
                <a:cubicBezTo>
                  <a:pt x="-3247" y="125664"/>
                  <a:pt x="15225" y="68625"/>
                  <a:pt x="0" y="114300"/>
                </a:cubicBezTo>
                <a:cubicBezTo>
                  <a:pt x="2117" y="122767"/>
                  <a:pt x="2912" y="131678"/>
                  <a:pt x="6350" y="139700"/>
                </a:cubicBezTo>
                <a:cubicBezTo>
                  <a:pt x="9356" y="146715"/>
                  <a:pt x="15637" y="151924"/>
                  <a:pt x="19050" y="158750"/>
                </a:cubicBezTo>
                <a:cubicBezTo>
                  <a:pt x="26069" y="172789"/>
                  <a:pt x="25400" y="173326"/>
                  <a:pt x="25400" y="184150"/>
                </a:cubicBezTo>
                <a:lnTo>
                  <a:pt x="25400" y="18415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rtlCol="0" anchor="ctr"/>
          <a:lstStyle/>
          <a:p>
            <a:pPr algn="ctr" defTabSz="914400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F1D2E2F5-DBC8-1444-AD0D-E76EED50A9C0}"/>
              </a:ext>
            </a:extLst>
          </p:cNvPr>
          <p:cNvSpPr txBox="1"/>
          <p:nvPr/>
        </p:nvSpPr>
        <p:spPr>
          <a:xfrm>
            <a:off x="9092737" y="2596721"/>
            <a:ext cx="2086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400" b="1" dirty="0">
                <a:solidFill>
                  <a:prstClr val="black"/>
                </a:solidFill>
                <a:latin typeface="Calibri"/>
              </a:rPr>
              <a:t>Неармированный бетон</a:t>
            </a:r>
            <a:endParaRPr lang="en-US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2769C90C-C309-2D46-B436-3F6E83452E43}"/>
              </a:ext>
            </a:extLst>
          </p:cNvPr>
          <p:cNvSpPr txBox="1"/>
          <p:nvPr/>
        </p:nvSpPr>
        <p:spPr>
          <a:xfrm>
            <a:off x="8732697" y="3631747"/>
            <a:ext cx="27767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400" b="1" dirty="0">
                <a:solidFill>
                  <a:prstClr val="black"/>
                </a:solidFill>
                <a:latin typeface="Calibri"/>
              </a:rPr>
              <a:t>Бетон армированный арматурой</a:t>
            </a:r>
            <a:endParaRPr lang="en-US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69F30AD0-028D-9F4D-8722-6B9C53F682EB}"/>
              </a:ext>
            </a:extLst>
          </p:cNvPr>
          <p:cNvSpPr txBox="1"/>
          <p:nvPr/>
        </p:nvSpPr>
        <p:spPr>
          <a:xfrm>
            <a:off x="8860208" y="4733298"/>
            <a:ext cx="2536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400" b="1" dirty="0">
                <a:solidFill>
                  <a:prstClr val="black"/>
                </a:solidFill>
                <a:latin typeface="Calibri"/>
              </a:rPr>
              <a:t>Бетон армированный фиброй</a:t>
            </a:r>
            <a:endParaRPr lang="en-US" sz="1400" b="1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81D25A2F-61CA-B241-A59D-F881810763E2}"/>
              </a:ext>
            </a:extLst>
          </p:cNvPr>
          <p:cNvCxnSpPr/>
          <p:nvPr/>
        </p:nvCxnSpPr>
        <p:spPr bwMode="auto">
          <a:xfrm flipH="1">
            <a:off x="8342984" y="4139687"/>
            <a:ext cx="288032" cy="0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05B6A052-C61C-1842-A45E-9F9EF6804D7D}"/>
              </a:ext>
            </a:extLst>
          </p:cNvPr>
          <p:cNvCxnSpPr/>
          <p:nvPr/>
        </p:nvCxnSpPr>
        <p:spPr bwMode="auto">
          <a:xfrm flipH="1">
            <a:off x="8342984" y="4249752"/>
            <a:ext cx="288032" cy="0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xmlns="" id="{922713A2-DBA7-9741-9362-758AD103D968}"/>
              </a:ext>
            </a:extLst>
          </p:cNvPr>
          <p:cNvCxnSpPr/>
          <p:nvPr/>
        </p:nvCxnSpPr>
        <p:spPr bwMode="auto">
          <a:xfrm>
            <a:off x="8427731" y="4097353"/>
            <a:ext cx="0" cy="180022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6DDA2916-B1A3-B844-ABB8-E682962CCEE4}"/>
              </a:ext>
            </a:extLst>
          </p:cNvPr>
          <p:cNvSpPr txBox="1"/>
          <p:nvPr/>
        </p:nvSpPr>
        <p:spPr>
          <a:xfrm rot="16200000">
            <a:off x="8162639" y="4061084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А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xmlns="" id="{B7120C0C-4BD7-5546-85DE-298F39A1604C}"/>
              </a:ext>
            </a:extLst>
          </p:cNvPr>
          <p:cNvCxnSpPr/>
          <p:nvPr/>
        </p:nvCxnSpPr>
        <p:spPr bwMode="auto">
          <a:xfrm flipH="1">
            <a:off x="11613017" y="4148154"/>
            <a:ext cx="288032" cy="0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B4881CA1-3050-DB42-9A4D-DE88B3556A8A}"/>
              </a:ext>
            </a:extLst>
          </p:cNvPr>
          <p:cNvCxnSpPr/>
          <p:nvPr/>
        </p:nvCxnSpPr>
        <p:spPr bwMode="auto">
          <a:xfrm flipH="1">
            <a:off x="11613017" y="4300714"/>
            <a:ext cx="288032" cy="0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xmlns="" id="{B2840D4C-FD48-6C48-BABD-DDA5D5E1FC20}"/>
              </a:ext>
            </a:extLst>
          </p:cNvPr>
          <p:cNvCxnSpPr/>
          <p:nvPr/>
        </p:nvCxnSpPr>
        <p:spPr bwMode="auto">
          <a:xfrm>
            <a:off x="11824769" y="4114287"/>
            <a:ext cx="0" cy="216022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24CA24B8-C6AD-C542-A282-609E561523E4}"/>
              </a:ext>
            </a:extLst>
          </p:cNvPr>
          <p:cNvSpPr txBox="1"/>
          <p:nvPr/>
        </p:nvSpPr>
        <p:spPr>
          <a:xfrm rot="5400000">
            <a:off x="11823181" y="4088551"/>
            <a:ext cx="268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В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xmlns="" id="{1346B339-AF66-464C-86F7-7ECAC9E85AB9}"/>
              </a:ext>
            </a:extLst>
          </p:cNvPr>
          <p:cNvCxnSpPr>
            <a:cxnSpLocks/>
          </p:cNvCxnSpPr>
          <p:nvPr/>
        </p:nvCxnSpPr>
        <p:spPr bwMode="auto">
          <a:xfrm>
            <a:off x="9311790" y="4015902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xmlns="" id="{5AFCC8EF-E6C3-4449-8A1B-290F5B929AEB}"/>
              </a:ext>
            </a:extLst>
          </p:cNvPr>
          <p:cNvCxnSpPr>
            <a:cxnSpLocks/>
          </p:cNvCxnSpPr>
          <p:nvPr/>
        </p:nvCxnSpPr>
        <p:spPr bwMode="auto">
          <a:xfrm>
            <a:off x="9343386" y="4015902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xmlns="" id="{DC702B67-6BBD-5B46-B3C1-077FD8FC01E1}"/>
              </a:ext>
            </a:extLst>
          </p:cNvPr>
          <p:cNvCxnSpPr>
            <a:cxnSpLocks/>
          </p:cNvCxnSpPr>
          <p:nvPr/>
        </p:nvCxnSpPr>
        <p:spPr bwMode="auto">
          <a:xfrm>
            <a:off x="10919424" y="4015902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xmlns="" id="{BEC60B2F-1F2D-CD4A-9EEC-13F598AFBF25}"/>
              </a:ext>
            </a:extLst>
          </p:cNvPr>
          <p:cNvCxnSpPr>
            <a:cxnSpLocks/>
          </p:cNvCxnSpPr>
          <p:nvPr/>
        </p:nvCxnSpPr>
        <p:spPr bwMode="auto">
          <a:xfrm>
            <a:off x="10965888" y="4015902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354BA055-0BE6-B141-B980-CED6958E1833}"/>
              </a:ext>
            </a:extLst>
          </p:cNvPr>
          <p:cNvSpPr txBox="1"/>
          <p:nvPr/>
        </p:nvSpPr>
        <p:spPr>
          <a:xfrm>
            <a:off x="8967940" y="3862648"/>
            <a:ext cx="399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W3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9355DA85-58FF-5C46-A863-B188C556BD1A}"/>
              </a:ext>
            </a:extLst>
          </p:cNvPr>
          <p:cNvSpPr txBox="1"/>
          <p:nvPr/>
        </p:nvSpPr>
        <p:spPr>
          <a:xfrm>
            <a:off x="10599756" y="3862648"/>
            <a:ext cx="399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W2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ADAA4991-C22B-6540-A7EC-870C5DF4F70C}"/>
              </a:ext>
            </a:extLst>
          </p:cNvPr>
          <p:cNvSpPr txBox="1"/>
          <p:nvPr/>
        </p:nvSpPr>
        <p:spPr>
          <a:xfrm>
            <a:off x="9751130" y="2815679"/>
            <a:ext cx="399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W1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xmlns="" id="{FBB8E738-4AEF-F14A-9FF6-F467BCB6E7E0}"/>
              </a:ext>
            </a:extLst>
          </p:cNvPr>
          <p:cNvCxnSpPr>
            <a:cxnSpLocks/>
          </p:cNvCxnSpPr>
          <p:nvPr/>
        </p:nvCxnSpPr>
        <p:spPr bwMode="auto">
          <a:xfrm>
            <a:off x="10103526" y="2919366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xmlns="" id="{0330FCCA-40AB-E443-A82B-B707714133B7}"/>
              </a:ext>
            </a:extLst>
          </p:cNvPr>
          <p:cNvCxnSpPr>
            <a:cxnSpLocks/>
          </p:cNvCxnSpPr>
          <p:nvPr/>
        </p:nvCxnSpPr>
        <p:spPr bwMode="auto">
          <a:xfrm>
            <a:off x="10172292" y="2919366"/>
            <a:ext cx="0" cy="91068"/>
          </a:xfrm>
          <a:prstGeom prst="straightConnector1">
            <a:avLst/>
          </a:prstGeom>
          <a:noFill/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032143C6-EF31-ED4B-B45D-62C54AF53ECC}"/>
              </a:ext>
            </a:extLst>
          </p:cNvPr>
          <p:cNvSpPr txBox="1"/>
          <p:nvPr/>
        </p:nvSpPr>
        <p:spPr>
          <a:xfrm>
            <a:off x="9901115" y="4996857"/>
            <a:ext cx="399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W4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A3896D9F-B816-C641-A08B-D8E2A768CF34}"/>
              </a:ext>
            </a:extLst>
          </p:cNvPr>
          <p:cNvSpPr txBox="1"/>
          <p:nvPr/>
        </p:nvSpPr>
        <p:spPr>
          <a:xfrm>
            <a:off x="9601200" y="5895201"/>
            <a:ext cx="1486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W1 &gt; W2 &gt; W3 &gt; W4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44D42B00-72F0-D643-B1AC-FBFEF8C6B659}"/>
              </a:ext>
            </a:extLst>
          </p:cNvPr>
          <p:cNvSpPr txBox="1"/>
          <p:nvPr/>
        </p:nvSpPr>
        <p:spPr>
          <a:xfrm>
            <a:off x="11610533" y="4441091"/>
            <a:ext cx="505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AU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B &gt; A</a:t>
            </a:r>
            <a:endParaRPr lang="en-US" sz="1200" dirty="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885A909-FDCE-4E49-9656-653686132B91}"/>
              </a:ext>
            </a:extLst>
          </p:cNvPr>
          <p:cNvSpPr txBox="1"/>
          <p:nvPr/>
        </p:nvSpPr>
        <p:spPr>
          <a:xfrm>
            <a:off x="1100867" y="5604867"/>
            <a:ext cx="6972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dirty="0">
                <a:solidFill>
                  <a:prstClr val="black"/>
                </a:solidFill>
                <a:latin typeface="Calibri"/>
              </a:rPr>
              <a:t>Трещинообразование – неотъемлемая составляющая армированного бетона.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21246510-780A-BE43-A576-7635FCD3B9FC}"/>
              </a:ext>
            </a:extLst>
          </p:cNvPr>
          <p:cNvSpPr txBox="1"/>
          <p:nvPr/>
        </p:nvSpPr>
        <p:spPr>
          <a:xfrm>
            <a:off x="639558" y="2581870"/>
            <a:ext cx="743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dirty="0">
                <a:solidFill>
                  <a:prstClr val="black"/>
                </a:solidFill>
                <a:latin typeface="Calibri"/>
              </a:rPr>
              <a:t> </a:t>
            </a:r>
            <a:endParaRPr lang="en-US" i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4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A1D7571-D940-774C-A11E-D07ECF5FC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911EDE-70B2-2646-9A26-2C0CE8860F4D}"/>
              </a:ext>
            </a:extLst>
          </p:cNvPr>
          <p:cNvSpPr txBox="1"/>
          <p:nvPr/>
        </p:nvSpPr>
        <p:spPr>
          <a:xfrm>
            <a:off x="465371" y="2133600"/>
            <a:ext cx="8297629" cy="214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spcBef>
                <a:spcPts val="300"/>
              </a:spcBef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Значимость трещинообразования может быть рассмотрена для следующих категорий:</a:t>
            </a:r>
          </a:p>
          <a:p>
            <a:pPr marL="342900" indent="-342900" defTabSz="914400">
              <a:spcBef>
                <a:spcPts val="300"/>
              </a:spcBef>
              <a:buFont typeface="+mj-lt"/>
              <a:buAutoNum type="arabicPeriod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Трещины ведущие к проблемам долговечности, и, как результат, потере </a:t>
            </a:r>
            <a:r>
              <a:rPr lang="ru-RU" i="1" u="sng" dirty="0">
                <a:solidFill>
                  <a:prstClr val="black"/>
                </a:solidFill>
                <a:latin typeface="Calibri"/>
              </a:rPr>
              <a:t>несущей способности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pPr marL="342900" indent="-342900" defTabSz="914400">
              <a:spcBef>
                <a:spcPts val="300"/>
              </a:spcBef>
              <a:buFont typeface="+mj-lt"/>
              <a:buAutoNum type="arabicPeriod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Трещины ведущие к потере </a:t>
            </a:r>
            <a:r>
              <a:rPr lang="ru-RU" i="1" u="sng" dirty="0">
                <a:solidFill>
                  <a:prstClr val="black"/>
                </a:solidFill>
                <a:latin typeface="Calibri"/>
              </a:rPr>
              <a:t>эксплуатационной способности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 конструкции: повреждение лицевой поверхности, потеря тепло-, </a:t>
            </a:r>
            <a:r>
              <a:rPr lang="ru-RU" i="1" dirty="0" err="1">
                <a:solidFill>
                  <a:prstClr val="black"/>
                </a:solidFill>
                <a:latin typeface="Calibri"/>
              </a:rPr>
              <a:t>звуко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-, водо-изоляции.</a:t>
            </a:r>
          </a:p>
          <a:p>
            <a:pPr marL="342900" indent="-342900" defTabSz="914400">
              <a:spcBef>
                <a:spcPts val="300"/>
              </a:spcBef>
              <a:buFont typeface="+mj-lt"/>
              <a:buAutoNum type="arabicPeriod"/>
            </a:pPr>
            <a:r>
              <a:rPr lang="ru-RU" i="1" dirty="0">
                <a:solidFill>
                  <a:prstClr val="black"/>
                </a:solidFill>
                <a:latin typeface="Calibri"/>
              </a:rPr>
              <a:t>Трещины ведущие к потере надлежащего </a:t>
            </a:r>
            <a:r>
              <a:rPr lang="ru-RU" i="1" u="sng" dirty="0">
                <a:solidFill>
                  <a:prstClr val="black"/>
                </a:solidFill>
                <a:latin typeface="Calibri"/>
              </a:rPr>
              <a:t>внешнего вида конструкции</a:t>
            </a:r>
            <a:r>
              <a:rPr lang="ru-RU" i="1" dirty="0">
                <a:solidFill>
                  <a:prstClr val="black"/>
                </a:solidFill>
                <a:latin typeface="Calibri"/>
              </a:rPr>
              <a:t>.</a:t>
            </a:r>
            <a:endParaRPr lang="en-US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1BC4AA9E-4E90-2F42-86EE-336F8818B7E2}"/>
              </a:ext>
            </a:extLst>
          </p:cNvPr>
          <p:cNvSpPr txBox="1"/>
          <p:nvPr/>
        </p:nvSpPr>
        <p:spPr>
          <a:xfrm>
            <a:off x="381000" y="1286188"/>
            <a:ext cx="3940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Candara"/>
              </a:rPr>
              <a:t>Значение трещинообразования</a:t>
            </a:r>
            <a:endParaRPr lang="en-US" sz="2000" b="1" i="1" dirty="0">
              <a:latin typeface="Candara"/>
            </a:endParaRPr>
          </a:p>
        </p:txBody>
      </p:sp>
      <p:sp>
        <p:nvSpPr>
          <p:cNvPr id="91" name="Title 1">
            <a:extLst>
              <a:ext uri="{FF2B5EF4-FFF2-40B4-BE49-F238E27FC236}">
                <a16:creationId xmlns:a16="http://schemas.microsoft.com/office/drawing/2014/main" xmlns="" id="{D6027D2C-86D0-F64D-9DD3-E7177DE38789}"/>
              </a:ext>
            </a:extLst>
          </p:cNvPr>
          <p:cNvSpPr txBox="1">
            <a:spLocks/>
          </p:cNvSpPr>
          <p:nvPr/>
        </p:nvSpPr>
        <p:spPr>
          <a:xfrm>
            <a:off x="1485900" y="304800"/>
            <a:ext cx="9220200" cy="812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>
                <a:latin typeface="Candara"/>
                <a:cs typeface="Candara"/>
              </a:rPr>
              <a:t>Дефекты поверхностей</a:t>
            </a:r>
          </a:p>
          <a:p>
            <a:pPr algn="ctr"/>
            <a:r>
              <a:rPr lang="ru-RU" sz="2800" i="1" dirty="0">
                <a:latin typeface="Candara"/>
                <a:cs typeface="Candara"/>
              </a:rPr>
              <a:t>трещины</a:t>
            </a:r>
            <a:endParaRPr lang="en-US" sz="2800" i="1" dirty="0">
              <a:latin typeface="Candara"/>
              <a:cs typeface="Candara"/>
            </a:endParaRPr>
          </a:p>
        </p:txBody>
      </p:sp>
      <p:pic>
        <p:nvPicPr>
          <p:cNvPr id="90" name="Picture 89" descr="cbe_icon.png">
            <a:extLst>
              <a:ext uri="{FF2B5EF4-FFF2-40B4-BE49-F238E27FC236}">
                <a16:creationId xmlns:a16="http://schemas.microsoft.com/office/drawing/2014/main" xmlns="" id="{D065AC97-9D66-054B-AB3C-FA8663136B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9446" y="76200"/>
            <a:ext cx="515854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ED3A8A4E-A9C4-4B4C-9764-9959869056BE}"/>
              </a:ext>
            </a:extLst>
          </p:cNvPr>
          <p:cNvSpPr txBox="1"/>
          <p:nvPr/>
        </p:nvSpPr>
        <p:spPr>
          <a:xfrm>
            <a:off x="762000" y="5743659"/>
            <a:ext cx="962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prstClr val="black"/>
                </a:solidFill>
                <a:latin typeface="Calibri"/>
              </a:rPr>
              <a:t>Проблемы возникают когда появляются незапланированные трещины, или трещины такого масштаба когда они делают конструкцию непригодной для дальнейшей эксплуатации.</a:t>
            </a:r>
            <a:endParaRPr lang="en-US" b="1" i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xmlns="" id="{8BDDB36D-D2AC-0545-A293-E3E525D4E4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6700" y="2137933"/>
            <a:ext cx="3098800" cy="15693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B7ACF51-8004-1C44-AD39-873792AA5F69}"/>
              </a:ext>
            </a:extLst>
          </p:cNvPr>
          <p:cNvSpPr txBox="1"/>
          <p:nvPr/>
        </p:nvSpPr>
        <p:spPr>
          <a:xfrm>
            <a:off x="887854" y="4648200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spcBef>
                <a:spcPts val="600"/>
              </a:spcBef>
            </a:pPr>
            <a:r>
              <a:rPr lang="ru-RU" dirty="0">
                <a:solidFill>
                  <a:prstClr val="black"/>
                </a:solidFill>
                <a:latin typeface="Calibri"/>
              </a:rPr>
              <a:t>Оценка допустимого раскрытия и распределения трещин – важная часть процесса проектирования армированных бетонных конструкций.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27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/>
    </mc:Choice>
    <mc:Fallback xmlns="">
      <p:transition spd="slow" advClick="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Candara"/>
            <a:cs typeface="Candar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{91CBF778-2CC4-5F49-8E5F-D00B516337AC}tf16401369</Template>
  <TotalTime>513056</TotalTime>
  <Words>1903</Words>
  <Application>Microsoft Office PowerPoint</Application>
  <PresentationFormat>Широкоэкранный</PresentationFormat>
  <Paragraphs>441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</vt:lpstr>
      <vt:lpstr>Arial Narrow</vt:lpstr>
      <vt:lpstr>Calibri</vt:lpstr>
      <vt:lpstr>Cambria</vt:lpstr>
      <vt:lpstr>Candara</vt:lpstr>
      <vt:lpstr>Courier New</vt:lpstr>
      <vt:lpstr>Times New Roman</vt:lpstr>
      <vt:lpstr>Verdana</vt:lpstr>
      <vt:lpstr>Wingdings</vt:lpstr>
      <vt:lpstr>Wood Type</vt:lpstr>
      <vt:lpstr>Качество бетона в конструкциях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проблемы Дефекты поверхностей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Khrapko</dc:creator>
  <cp:lastModifiedBy>Светлана Кружалова</cp:lastModifiedBy>
  <cp:revision>6874</cp:revision>
  <cp:lastPrinted>2020-09-29T12:00:17Z</cp:lastPrinted>
  <dcterms:created xsi:type="dcterms:W3CDTF">2015-02-22T01:43:20Z</dcterms:created>
  <dcterms:modified xsi:type="dcterms:W3CDTF">2020-09-29T12:44:17Z</dcterms:modified>
</cp:coreProperties>
</file>