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3" r:id="rId1"/>
  </p:sldMasterIdLst>
  <p:sldIdLst>
    <p:sldId id="256" r:id="rId2"/>
    <p:sldId id="287" r:id="rId3"/>
    <p:sldId id="268" r:id="rId4"/>
    <p:sldId id="288" r:id="rId5"/>
    <p:sldId id="271" r:id="rId6"/>
    <p:sldId id="273" r:id="rId7"/>
    <p:sldId id="289" r:id="rId8"/>
    <p:sldId id="283" r:id="rId9"/>
    <p:sldId id="284" r:id="rId10"/>
    <p:sldId id="277" r:id="rId11"/>
    <p:sldId id="275" r:id="rId12"/>
    <p:sldId id="276" r:id="rId13"/>
    <p:sldId id="282" r:id="rId14"/>
    <p:sldId id="285" r:id="rId15"/>
    <p:sldId id="286" r:id="rId16"/>
    <p:sldId id="280" r:id="rId17"/>
    <p:sldId id="278" r:id="rId18"/>
    <p:sldId id="258" r:id="rId19"/>
    <p:sldId id="259" r:id="rId20"/>
    <p:sldId id="260" r:id="rId21"/>
    <p:sldId id="261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ivovk.POLYPLAST-NM\Desktop\&#1050;&#1085;&#1080;&#1075;&#1072;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vovk.POLYPLAST-NM\Desktop\&#1050;&#1085;&#1080;&#1075;&#1072;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</a:t>
            </a:r>
            <a:r>
              <a:rPr lang="ru-RU" sz="1400" b="1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капиллярной пористости бетона от В/Ц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3164708578094392E-2"/>
          <c:y val="0.10187049757078237"/>
          <c:w val="0.91434851893513314"/>
          <c:h val="0.685487798067794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В/Ц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Лист1!$A$2:$A$3</c:f>
              <c:numCache>
                <c:formatCode>General</c:formatCode>
                <c:ptCount val="2"/>
                <c:pt idx="0">
                  <c:v>0.3</c:v>
                </c:pt>
                <c:pt idx="1">
                  <c:v>0.6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0.2</c:v>
                </c:pt>
                <c:pt idx="1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07-4561-8137-873F1421D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4634256"/>
        <c:axId val="404632688"/>
      </c:lineChart>
      <c:catAx>
        <c:axId val="4046342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Водоцементное отношение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4632688"/>
        <c:crosses val="autoZero"/>
        <c:auto val="1"/>
        <c:lblAlgn val="ctr"/>
        <c:lblOffset val="100"/>
        <c:noMultiLvlLbl val="0"/>
      </c:catAx>
      <c:valAx>
        <c:axId val="404632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Капиллярная пористость,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463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594451449779448E-2"/>
          <c:y val="0.10032395809053625"/>
          <c:w val="0.8733812554951369"/>
          <c:h val="0.73588055107956263"/>
        </c:manualLayout>
      </c:layout>
      <c:scatterChart>
        <c:scatterStyle val="lineMarker"/>
        <c:varyColors val="0"/>
        <c:ser>
          <c:idx val="0"/>
          <c:order val="0"/>
          <c:tx>
            <c:v>В-F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xVal>
            <c:numRef>
              <c:f>Лист1!$F$2:$F$45</c:f>
              <c:numCache>
                <c:formatCode>0</c:formatCode>
                <c:ptCount val="44"/>
                <c:pt idx="0">
                  <c:v>185.6</c:v>
                </c:pt>
                <c:pt idx="1">
                  <c:v>168</c:v>
                </c:pt>
                <c:pt idx="2">
                  <c:v>129.20000000000002</c:v>
                </c:pt>
                <c:pt idx="3">
                  <c:v>138.6</c:v>
                </c:pt>
                <c:pt idx="4">
                  <c:v>163.79999999999998</c:v>
                </c:pt>
                <c:pt idx="5">
                  <c:v>168</c:v>
                </c:pt>
                <c:pt idx="6">
                  <c:v>139.5</c:v>
                </c:pt>
                <c:pt idx="7">
                  <c:v>127.6</c:v>
                </c:pt>
                <c:pt idx="8">
                  <c:v>120.4</c:v>
                </c:pt>
                <c:pt idx="9">
                  <c:v>188</c:v>
                </c:pt>
                <c:pt idx="10">
                  <c:v>180</c:v>
                </c:pt>
                <c:pt idx="11">
                  <c:v>120.4</c:v>
                </c:pt>
                <c:pt idx="12">
                  <c:v>162</c:v>
                </c:pt>
                <c:pt idx="13">
                  <c:v>176.3</c:v>
                </c:pt>
                <c:pt idx="14">
                  <c:v>155.80000000000001</c:v>
                </c:pt>
                <c:pt idx="15">
                  <c:v>133.30000000000001</c:v>
                </c:pt>
                <c:pt idx="16">
                  <c:v>133.30000000000001</c:v>
                </c:pt>
                <c:pt idx="17">
                  <c:v>152</c:v>
                </c:pt>
                <c:pt idx="18">
                  <c:v>160</c:v>
                </c:pt>
                <c:pt idx="19">
                  <c:v>189.2</c:v>
                </c:pt>
                <c:pt idx="20">
                  <c:v>124.69999999999999</c:v>
                </c:pt>
                <c:pt idx="21">
                  <c:v>161</c:v>
                </c:pt>
                <c:pt idx="22">
                  <c:v>157.5</c:v>
                </c:pt>
                <c:pt idx="23">
                  <c:v>152</c:v>
                </c:pt>
                <c:pt idx="24">
                  <c:v>207</c:v>
                </c:pt>
                <c:pt idx="25">
                  <c:v>188.6</c:v>
                </c:pt>
                <c:pt idx="26">
                  <c:v>182</c:v>
                </c:pt>
                <c:pt idx="27">
                  <c:v>133.30000000000001</c:v>
                </c:pt>
                <c:pt idx="28">
                  <c:v>133.30000000000001</c:v>
                </c:pt>
                <c:pt idx="29">
                  <c:v>143.5</c:v>
                </c:pt>
                <c:pt idx="30">
                  <c:v>147</c:v>
                </c:pt>
                <c:pt idx="31">
                  <c:v>162</c:v>
                </c:pt>
                <c:pt idx="32">
                  <c:v>145.20000000000002</c:v>
                </c:pt>
                <c:pt idx="33">
                  <c:v>161</c:v>
                </c:pt>
                <c:pt idx="34">
                  <c:v>150.5</c:v>
                </c:pt>
                <c:pt idx="35">
                  <c:v>171.6</c:v>
                </c:pt>
                <c:pt idx="36">
                  <c:v>154.80000000000001</c:v>
                </c:pt>
                <c:pt idx="37">
                  <c:v>128.70000000000002</c:v>
                </c:pt>
                <c:pt idx="38">
                  <c:v>148</c:v>
                </c:pt>
                <c:pt idx="39">
                  <c:v>138.25</c:v>
                </c:pt>
                <c:pt idx="40">
                  <c:v>148.5</c:v>
                </c:pt>
                <c:pt idx="41">
                  <c:v>151.80000000000001</c:v>
                </c:pt>
                <c:pt idx="42">
                  <c:v>159.9</c:v>
                </c:pt>
                <c:pt idx="43">
                  <c:v>144.30000000000001</c:v>
                </c:pt>
              </c:numCache>
            </c:numRef>
          </c:xVal>
          <c:yVal>
            <c:numRef>
              <c:f>Лист1!$G$2:$G$45</c:f>
              <c:numCache>
                <c:formatCode>General</c:formatCode>
                <c:ptCount val="44"/>
                <c:pt idx="0">
                  <c:v>5</c:v>
                </c:pt>
                <c:pt idx="1">
                  <c:v>20</c:v>
                </c:pt>
                <c:pt idx="2">
                  <c:v>55</c:v>
                </c:pt>
                <c:pt idx="3">
                  <c:v>37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55</c:v>
                </c:pt>
                <c:pt idx="8">
                  <c:v>80</c:v>
                </c:pt>
                <c:pt idx="9">
                  <c:v>5</c:v>
                </c:pt>
                <c:pt idx="10">
                  <c:v>10</c:v>
                </c:pt>
                <c:pt idx="11">
                  <c:v>37</c:v>
                </c:pt>
                <c:pt idx="12">
                  <c:v>20</c:v>
                </c:pt>
                <c:pt idx="13">
                  <c:v>4</c:v>
                </c:pt>
                <c:pt idx="14">
                  <c:v>20</c:v>
                </c:pt>
                <c:pt idx="15">
                  <c:v>20</c:v>
                </c:pt>
                <c:pt idx="16">
                  <c:v>37</c:v>
                </c:pt>
                <c:pt idx="17">
                  <c:v>20</c:v>
                </c:pt>
                <c:pt idx="18">
                  <c:v>8</c:v>
                </c:pt>
                <c:pt idx="19">
                  <c:v>8</c:v>
                </c:pt>
                <c:pt idx="20">
                  <c:v>55</c:v>
                </c:pt>
                <c:pt idx="21">
                  <c:v>12</c:v>
                </c:pt>
                <c:pt idx="22">
                  <c:v>20</c:v>
                </c:pt>
                <c:pt idx="23">
                  <c:v>37</c:v>
                </c:pt>
                <c:pt idx="24">
                  <c:v>8</c:v>
                </c:pt>
                <c:pt idx="25">
                  <c:v>8</c:v>
                </c:pt>
                <c:pt idx="26">
                  <c:v>10</c:v>
                </c:pt>
                <c:pt idx="27">
                  <c:v>55</c:v>
                </c:pt>
                <c:pt idx="28">
                  <c:v>55</c:v>
                </c:pt>
                <c:pt idx="29">
                  <c:v>37</c:v>
                </c:pt>
                <c:pt idx="30">
                  <c:v>37</c:v>
                </c:pt>
                <c:pt idx="31">
                  <c:v>20</c:v>
                </c:pt>
                <c:pt idx="32">
                  <c:v>15</c:v>
                </c:pt>
                <c:pt idx="33">
                  <c:v>12</c:v>
                </c:pt>
                <c:pt idx="34">
                  <c:v>20</c:v>
                </c:pt>
                <c:pt idx="35">
                  <c:v>12</c:v>
                </c:pt>
                <c:pt idx="36">
                  <c:v>20</c:v>
                </c:pt>
                <c:pt idx="37">
                  <c:v>55</c:v>
                </c:pt>
                <c:pt idx="38">
                  <c:v>37</c:v>
                </c:pt>
                <c:pt idx="39">
                  <c:v>37</c:v>
                </c:pt>
                <c:pt idx="40">
                  <c:v>37</c:v>
                </c:pt>
                <c:pt idx="41">
                  <c:v>37</c:v>
                </c:pt>
                <c:pt idx="42">
                  <c:v>20</c:v>
                </c:pt>
                <c:pt idx="43">
                  <c:v>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D9B-455A-9563-D63F2EEC1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96168"/>
        <c:axId val="343914304"/>
      </c:scatterChart>
      <c:valAx>
        <c:axId val="10196168"/>
        <c:scaling>
          <c:orientation val="minMax"/>
          <c:max val="210"/>
          <c:min val="1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2000">
                    <a:solidFill>
                      <a:schemeClr val="tx1"/>
                    </a:solidFill>
                  </a:rPr>
                  <a:t>Расход воды, кг/м3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914304"/>
        <c:crosses val="autoZero"/>
        <c:crossBetween val="midCat"/>
      </c:valAx>
      <c:valAx>
        <c:axId val="343914304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2000">
                    <a:solidFill>
                      <a:schemeClr val="tx1"/>
                    </a:solidFill>
                  </a:rPr>
                  <a:t>Циклы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961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788792870491313"/>
          <c:y val="9.2469084745367802E-2"/>
          <c:w val="0.73019624746092826"/>
          <c:h val="0.7957848659416701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Прочность на сжатие, МПа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57150" cap="rnd">
                <a:solidFill>
                  <a:srgbClr val="00B050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4D3-487E-9609-2536F08F8A77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57150" cap="rnd">
                <a:solidFill>
                  <a:srgbClr val="00B050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4D3-487E-9609-2536F08F8A77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57150" cap="rnd">
                <a:solidFill>
                  <a:srgbClr val="FFC000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4D3-487E-9609-2536F08F8A77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57150" cap="rnd">
                <a:solidFill>
                  <a:srgbClr val="FF0000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4D3-487E-9609-2536F08F8A77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57150" cap="rnd">
                <a:solidFill>
                  <a:srgbClr val="FF0000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4D3-487E-9609-2536F08F8A77}"/>
              </c:ext>
            </c:extLst>
          </c:dPt>
          <c:xVal>
            <c:numRef>
              <c:f>Лист1!$A$2:$A$7</c:f>
              <c:numCache>
                <c:formatCode>General</c:formatCode>
                <c:ptCount val="6"/>
                <c:pt idx="0">
                  <c:v>1</c:v>
                </c:pt>
                <c:pt idx="1">
                  <c:v>3</c:v>
                </c:pt>
                <c:pt idx="2">
                  <c:v>4.5</c:v>
                </c:pt>
                <c:pt idx="3">
                  <c:v>6</c:v>
                </c:pt>
                <c:pt idx="4">
                  <c:v>7.5</c:v>
                </c:pt>
                <c:pt idx="5">
                  <c:v>8.5</c:v>
                </c:pt>
              </c:numCache>
            </c:numRef>
          </c:xVal>
          <c:yVal>
            <c:numRef>
              <c:f>Лист1!$B$2:$B$7</c:f>
              <c:numCache>
                <c:formatCode>General</c:formatCode>
                <c:ptCount val="6"/>
                <c:pt idx="0">
                  <c:v>31.37</c:v>
                </c:pt>
                <c:pt idx="1">
                  <c:v>32.26</c:v>
                </c:pt>
                <c:pt idx="2">
                  <c:v>32.75</c:v>
                </c:pt>
                <c:pt idx="3">
                  <c:v>32.409999999999997</c:v>
                </c:pt>
                <c:pt idx="4">
                  <c:v>29.65</c:v>
                </c:pt>
                <c:pt idx="5">
                  <c:v>24.82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D4D3-487E-9609-2536F08F8A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4636216"/>
        <c:axId val="404633080"/>
      </c:scatterChart>
      <c:valAx>
        <c:axId val="404636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/>
                  <a:t>Воздухововлечение БС,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04633080"/>
        <c:crosses val="autoZero"/>
        <c:crossBetween val="midCat"/>
      </c:valAx>
      <c:valAx>
        <c:axId val="404633080"/>
        <c:scaling>
          <c:orientation val="minMax"/>
          <c:max val="34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/>
                  <a:t>Прочность на сжатие МПа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046362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20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Воздухововлечение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-коэффициент</a:t>
            </a:r>
            <a:r>
              <a:rPr lang="ru-RU" sz="2000" b="1" baseline="0" dirty="0">
                <a:solidFill>
                  <a:schemeClr val="tx1"/>
                </a:solidFill>
              </a:rPr>
              <a:t> </a:t>
            </a:r>
            <a:r>
              <a:rPr lang="ru-RU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вариации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2000" b="1" i="0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К-т вариации  серии контрольных образцов</c:v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>
                    <a:lumMod val="75000"/>
                  </a:schemeClr>
                </a:solidFill>
                <a:ln w="9525"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446-4864-A5A5-95D634065333}"/>
              </c:ext>
            </c:extLst>
          </c:dPt>
          <c:xVal>
            <c:numRef>
              <c:f>Лист1!$B$49:$B$66</c:f>
              <c:numCache>
                <c:formatCode>General</c:formatCode>
                <c:ptCount val="18"/>
                <c:pt idx="0">
                  <c:v>5</c:v>
                </c:pt>
                <c:pt idx="1">
                  <c:v>5.2</c:v>
                </c:pt>
                <c:pt idx="2">
                  <c:v>5.4</c:v>
                </c:pt>
                <c:pt idx="3">
                  <c:v>5.7</c:v>
                </c:pt>
                <c:pt idx="4">
                  <c:v>5.9</c:v>
                </c:pt>
                <c:pt idx="5">
                  <c:v>5.9</c:v>
                </c:pt>
                <c:pt idx="6">
                  <c:v>6</c:v>
                </c:pt>
                <c:pt idx="7">
                  <c:v>6.1</c:v>
                </c:pt>
                <c:pt idx="8">
                  <c:v>6.2</c:v>
                </c:pt>
                <c:pt idx="9">
                  <c:v>6.4</c:v>
                </c:pt>
                <c:pt idx="10">
                  <c:v>6.5</c:v>
                </c:pt>
                <c:pt idx="11">
                  <c:v>6.5</c:v>
                </c:pt>
                <c:pt idx="12">
                  <c:v>6.8</c:v>
                </c:pt>
                <c:pt idx="13">
                  <c:v>6.9</c:v>
                </c:pt>
                <c:pt idx="14">
                  <c:v>7</c:v>
                </c:pt>
                <c:pt idx="15">
                  <c:v>7.2</c:v>
                </c:pt>
                <c:pt idx="16">
                  <c:v>7.4</c:v>
                </c:pt>
                <c:pt idx="17">
                  <c:v>7.5</c:v>
                </c:pt>
              </c:numCache>
            </c:numRef>
          </c:xVal>
          <c:yVal>
            <c:numRef>
              <c:f>Лист1!$C$49:$C$66</c:f>
              <c:numCache>
                <c:formatCode>General</c:formatCode>
                <c:ptCount val="18"/>
                <c:pt idx="0">
                  <c:v>1.7</c:v>
                </c:pt>
                <c:pt idx="1">
                  <c:v>3.1</c:v>
                </c:pt>
                <c:pt idx="2">
                  <c:v>2.6</c:v>
                </c:pt>
                <c:pt idx="3">
                  <c:v>4</c:v>
                </c:pt>
                <c:pt idx="4">
                  <c:v>4.2</c:v>
                </c:pt>
                <c:pt idx="5">
                  <c:v>5.2</c:v>
                </c:pt>
                <c:pt idx="6">
                  <c:v>5</c:v>
                </c:pt>
                <c:pt idx="7">
                  <c:v>3.7</c:v>
                </c:pt>
                <c:pt idx="8">
                  <c:v>5.6</c:v>
                </c:pt>
                <c:pt idx="9">
                  <c:v>4.8</c:v>
                </c:pt>
                <c:pt idx="10">
                  <c:v>4.0999999999999996</c:v>
                </c:pt>
                <c:pt idx="11">
                  <c:v>6.6</c:v>
                </c:pt>
                <c:pt idx="12">
                  <c:v>8.3000000000000007</c:v>
                </c:pt>
                <c:pt idx="13">
                  <c:v>9.8000000000000007</c:v>
                </c:pt>
                <c:pt idx="14">
                  <c:v>7.7</c:v>
                </c:pt>
                <c:pt idx="15">
                  <c:v>8.6</c:v>
                </c:pt>
                <c:pt idx="16">
                  <c:v>9</c:v>
                </c:pt>
                <c:pt idx="17">
                  <c:v>9.1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446-4864-A5A5-95D634065333}"/>
            </c:ext>
          </c:extLst>
        </c:ser>
        <c:ser>
          <c:idx val="1"/>
          <c:order val="1"/>
          <c:tx>
            <c:v>К-т вариации серии основных образцов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Лист1!$B$49:$B$66</c:f>
              <c:numCache>
                <c:formatCode>General</c:formatCode>
                <c:ptCount val="18"/>
                <c:pt idx="0">
                  <c:v>5</c:v>
                </c:pt>
                <c:pt idx="1">
                  <c:v>5.2</c:v>
                </c:pt>
                <c:pt idx="2">
                  <c:v>5.4</c:v>
                </c:pt>
                <c:pt idx="3">
                  <c:v>5.7</c:v>
                </c:pt>
                <c:pt idx="4">
                  <c:v>5.9</c:v>
                </c:pt>
                <c:pt idx="5">
                  <c:v>5.9</c:v>
                </c:pt>
                <c:pt idx="6">
                  <c:v>6</c:v>
                </c:pt>
                <c:pt idx="7">
                  <c:v>6.1</c:v>
                </c:pt>
                <c:pt idx="8">
                  <c:v>6.2</c:v>
                </c:pt>
                <c:pt idx="9">
                  <c:v>6.4</c:v>
                </c:pt>
                <c:pt idx="10">
                  <c:v>6.5</c:v>
                </c:pt>
                <c:pt idx="11">
                  <c:v>6.5</c:v>
                </c:pt>
                <c:pt idx="12">
                  <c:v>6.8</c:v>
                </c:pt>
                <c:pt idx="13">
                  <c:v>6.9</c:v>
                </c:pt>
                <c:pt idx="14">
                  <c:v>7</c:v>
                </c:pt>
                <c:pt idx="15">
                  <c:v>7.2</c:v>
                </c:pt>
                <c:pt idx="16">
                  <c:v>7.4</c:v>
                </c:pt>
                <c:pt idx="17">
                  <c:v>7.5</c:v>
                </c:pt>
              </c:numCache>
            </c:numRef>
          </c:xVal>
          <c:yVal>
            <c:numRef>
              <c:f>Лист1!$D$49:$D$66</c:f>
              <c:numCache>
                <c:formatCode>General</c:formatCode>
                <c:ptCount val="18"/>
                <c:pt idx="0">
                  <c:v>2.6</c:v>
                </c:pt>
                <c:pt idx="1">
                  <c:v>3.5</c:v>
                </c:pt>
                <c:pt idx="2">
                  <c:v>5.0999999999999996</c:v>
                </c:pt>
                <c:pt idx="3">
                  <c:v>6.3</c:v>
                </c:pt>
                <c:pt idx="4">
                  <c:v>6.4</c:v>
                </c:pt>
                <c:pt idx="5">
                  <c:v>7</c:v>
                </c:pt>
                <c:pt idx="6">
                  <c:v>6.3</c:v>
                </c:pt>
                <c:pt idx="7">
                  <c:v>4.4000000000000004</c:v>
                </c:pt>
                <c:pt idx="8">
                  <c:v>6.6</c:v>
                </c:pt>
                <c:pt idx="9">
                  <c:v>5.9</c:v>
                </c:pt>
                <c:pt idx="10">
                  <c:v>5.6</c:v>
                </c:pt>
                <c:pt idx="11">
                  <c:v>7</c:v>
                </c:pt>
                <c:pt idx="12">
                  <c:v>8.9</c:v>
                </c:pt>
                <c:pt idx="13">
                  <c:v>10.3</c:v>
                </c:pt>
                <c:pt idx="14">
                  <c:v>7.4</c:v>
                </c:pt>
                <c:pt idx="15">
                  <c:v>8.1</c:v>
                </c:pt>
                <c:pt idx="16">
                  <c:v>10.6</c:v>
                </c:pt>
                <c:pt idx="17">
                  <c:v>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446-4864-A5A5-95D6340653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9223480"/>
        <c:axId val="349221520"/>
      </c:scatterChart>
      <c:valAx>
        <c:axId val="349223480"/>
        <c:scaling>
          <c:orientation val="minMax"/>
          <c:max val="7.5"/>
          <c:min val="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Воздухововлечение,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49221520"/>
        <c:crosses val="autoZero"/>
        <c:crossBetween val="midCat"/>
      </c:valAx>
      <c:valAx>
        <c:axId val="34922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Коэффициент</a:t>
                </a:r>
                <a:r>
                  <a:rPr lang="ru-RU" sz="2000" baseline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вариации, %</a:t>
                </a:r>
                <a:endParaRPr lang="ru-RU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492234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55065288463245E-2"/>
          <c:y val="3.601559730591989E-2"/>
          <c:w val="0.90519294785950066"/>
          <c:h val="0.82468576584705622"/>
        </c:manualLayout>
      </c:layout>
      <c:scatterChart>
        <c:scatterStyle val="lineMarker"/>
        <c:varyColors val="0"/>
        <c:ser>
          <c:idx val="0"/>
          <c:order val="0"/>
          <c:tx>
            <c:v>Ц-W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Лист1!$A$2:$A$30</c:f>
              <c:numCache>
                <c:formatCode>General</c:formatCode>
                <c:ptCount val="29"/>
                <c:pt idx="0">
                  <c:v>300</c:v>
                </c:pt>
                <c:pt idx="1">
                  <c:v>300</c:v>
                </c:pt>
                <c:pt idx="2">
                  <c:v>200</c:v>
                </c:pt>
                <c:pt idx="3">
                  <c:v>350</c:v>
                </c:pt>
                <c:pt idx="4">
                  <c:v>500</c:v>
                </c:pt>
                <c:pt idx="5">
                  <c:v>200</c:v>
                </c:pt>
                <c:pt idx="6">
                  <c:v>350</c:v>
                </c:pt>
                <c:pt idx="7">
                  <c:v>500</c:v>
                </c:pt>
                <c:pt idx="8">
                  <c:v>350</c:v>
                </c:pt>
                <c:pt idx="9">
                  <c:v>250</c:v>
                </c:pt>
                <c:pt idx="11">
                  <c:v>460</c:v>
                </c:pt>
                <c:pt idx="12">
                  <c:v>380</c:v>
                </c:pt>
                <c:pt idx="13">
                  <c:v>250</c:v>
                </c:pt>
                <c:pt idx="14">
                  <c:v>372</c:v>
                </c:pt>
                <c:pt idx="15">
                  <c:v>430</c:v>
                </c:pt>
                <c:pt idx="16">
                  <c:v>480</c:v>
                </c:pt>
                <c:pt idx="17">
                  <c:v>527</c:v>
                </c:pt>
                <c:pt idx="18">
                  <c:v>350</c:v>
                </c:pt>
                <c:pt idx="19">
                  <c:v>400</c:v>
                </c:pt>
                <c:pt idx="20">
                  <c:v>400</c:v>
                </c:pt>
                <c:pt idx="21">
                  <c:v>475</c:v>
                </c:pt>
                <c:pt idx="22">
                  <c:v>400</c:v>
                </c:pt>
                <c:pt idx="23">
                  <c:v>480</c:v>
                </c:pt>
                <c:pt idx="24">
                  <c:v>480</c:v>
                </c:pt>
                <c:pt idx="25">
                  <c:v>380</c:v>
                </c:pt>
                <c:pt idx="26">
                  <c:v>473</c:v>
                </c:pt>
                <c:pt idx="27">
                  <c:v>300</c:v>
                </c:pt>
                <c:pt idx="28">
                  <c:v>350</c:v>
                </c:pt>
              </c:numCache>
            </c:numRef>
          </c:xVal>
          <c:yVal>
            <c:numRef>
              <c:f>Лист1!$C$2:$C$30</c:f>
              <c:numCache>
                <c:formatCode>General</c:formatCode>
                <c:ptCount val="29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16</c:v>
                </c:pt>
                <c:pt idx="5">
                  <c:v>4</c:v>
                </c:pt>
                <c:pt idx="6">
                  <c:v>12</c:v>
                </c:pt>
                <c:pt idx="7">
                  <c:v>16</c:v>
                </c:pt>
                <c:pt idx="8">
                  <c:v>6</c:v>
                </c:pt>
                <c:pt idx="9">
                  <c:v>2</c:v>
                </c:pt>
                <c:pt idx="11">
                  <c:v>12</c:v>
                </c:pt>
                <c:pt idx="12">
                  <c:v>2</c:v>
                </c:pt>
                <c:pt idx="13">
                  <c:v>6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14</c:v>
                </c:pt>
                <c:pt idx="18">
                  <c:v>10</c:v>
                </c:pt>
                <c:pt idx="19">
                  <c:v>10</c:v>
                </c:pt>
                <c:pt idx="20">
                  <c:v>12</c:v>
                </c:pt>
                <c:pt idx="21">
                  <c:v>12</c:v>
                </c:pt>
                <c:pt idx="22">
                  <c:v>10</c:v>
                </c:pt>
                <c:pt idx="23">
                  <c:v>14</c:v>
                </c:pt>
                <c:pt idx="24">
                  <c:v>16</c:v>
                </c:pt>
                <c:pt idx="25">
                  <c:v>6</c:v>
                </c:pt>
                <c:pt idx="26">
                  <c:v>12</c:v>
                </c:pt>
                <c:pt idx="27">
                  <c:v>6</c:v>
                </c:pt>
                <c:pt idx="28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E9B-4847-A89C-C62572F56842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Лист1!$A$33:$A$34</c:f>
              <c:numCache>
                <c:formatCode>General</c:formatCode>
                <c:ptCount val="2"/>
                <c:pt idx="0">
                  <c:v>200</c:v>
                </c:pt>
                <c:pt idx="1">
                  <c:v>500</c:v>
                </c:pt>
              </c:numCache>
            </c:numRef>
          </c:xVal>
          <c:yVal>
            <c:numRef>
              <c:f>Лист1!$B$33:$B$34</c:f>
              <c:numCache>
                <c:formatCode>General</c:formatCode>
                <c:ptCount val="2"/>
                <c:pt idx="0">
                  <c:v>2</c:v>
                </c:pt>
                <c:pt idx="1">
                  <c:v>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E9B-4847-A89C-C62572F56842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Лист1!$A$36:$A$37</c:f>
              <c:numCache>
                <c:formatCode>General</c:formatCode>
                <c:ptCount val="2"/>
                <c:pt idx="0">
                  <c:v>280</c:v>
                </c:pt>
                <c:pt idx="1">
                  <c:v>600</c:v>
                </c:pt>
              </c:numCache>
            </c:numRef>
          </c:xVal>
          <c:yVal>
            <c:numRef>
              <c:f>Лист1!$B$36:$B$37</c:f>
              <c:numCache>
                <c:formatCode>General</c:formatCode>
                <c:ptCount val="2"/>
                <c:pt idx="0">
                  <c:v>0</c:v>
                </c:pt>
                <c:pt idx="1">
                  <c:v>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E9B-4847-A89C-C62572F56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3410360"/>
        <c:axId val="341517704"/>
      </c:scatterChart>
      <c:valAx>
        <c:axId val="343410360"/>
        <c:scaling>
          <c:orientation val="minMax"/>
          <c:max val="600"/>
          <c:min val="2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Расход Ц, кг/м3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517704"/>
        <c:crosses val="autoZero"/>
        <c:crossBetween val="midCat"/>
      </c:valAx>
      <c:valAx>
        <c:axId val="341517704"/>
        <c:scaling>
          <c:orientation val="minMax"/>
          <c:max val="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Марка по </a:t>
                </a:r>
                <a:r>
                  <a:rPr lang="en-US"/>
                  <a:t>W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4103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0.09216</cdr:x>
      <cdr:y>0.43019</cdr:y>
    </cdr:from>
    <cdr:to>
      <cdr:x>0.57698</cdr:x>
      <cdr:y>0.8405</cdr:y>
    </cdr:to>
    <cdr:cxnSp macro="">
      <cdr:nvCxnSpPr>
        <cdr:cNvPr id="2" name="Прямая соединительная линия 1">
          <a:extLst xmlns:a="http://schemas.openxmlformats.org/drawingml/2006/main">
            <a:ext uri="{FF2B5EF4-FFF2-40B4-BE49-F238E27FC236}">
              <a16:creationId xmlns:a16="http://schemas.microsoft.com/office/drawing/2014/main" id="{089A2BC5-5A22-4F3C-B07B-84FD04C1D968}"/>
            </a:ext>
          </a:extLst>
        </cdr:cNvPr>
        <cdr:cNvCxnSpPr/>
      </cdr:nvCxnSpPr>
      <cdr:spPr>
        <a:xfrm xmlns:a="http://schemas.openxmlformats.org/drawingml/2006/main">
          <a:off x="875410" y="1810123"/>
          <a:ext cx="4605078" cy="1726474"/>
        </a:xfrm>
        <a:prstGeom xmlns:a="http://schemas.openxmlformats.org/drawingml/2006/main" prst="line">
          <a:avLst/>
        </a:prstGeom>
        <a:ln xmlns:a="http://schemas.openxmlformats.org/drawingml/2006/main" w="2222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0.0968</cdr:x>
      <cdr:y>0.2525</cdr:y>
    </cdr:from>
    <cdr:to>
      <cdr:x>0.83374</cdr:x>
      <cdr:y>0.83652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id="{E8798230-03E6-49CC-9756-2770B534EEE1}"/>
            </a:ext>
          </a:extLst>
        </cdr:cNvPr>
        <cdr:cNvCxnSpPr/>
      </cdr:nvCxnSpPr>
      <cdr:spPr>
        <a:xfrm xmlns:a="http://schemas.openxmlformats.org/drawingml/2006/main">
          <a:off x="938005" y="1280160"/>
          <a:ext cx="7141029" cy="2960914"/>
        </a:xfrm>
        <a:prstGeom xmlns:a="http://schemas.openxmlformats.org/drawingml/2006/main" prst="line">
          <a:avLst/>
        </a:prstGeom>
        <a:ln xmlns:a="http://schemas.openxmlformats.org/drawingml/2006/main" w="2222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7075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52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74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743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876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5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577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60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56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403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648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0FA895A-0B82-4A61-9526-61D9560F798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BA813B-82ED-434C-A9F8-D784BB788F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326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395C3-65DA-40D4-9D56-8829B470B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8499" y="177380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Влияние и способы обеспечения морозостойкости и водонепроницаемости бетона для долговечности железобетонных изделий и конструкций</a:t>
            </a:r>
          </a:p>
        </p:txBody>
      </p:sp>
    </p:spTree>
    <p:extLst>
      <p:ext uri="{BB962C8B-B14F-4D97-AF65-F5344CB8AC3E}">
        <p14:creationId xmlns:p14="http://schemas.microsoft.com/office/powerpoint/2010/main" val="2380071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04918DF5-73F8-4058-9A69-CAF17EECEA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23990" y="215492"/>
            <a:ext cx="5529044" cy="114929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ru-RU" altLang="ru-RU" sz="4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  <a:ea typeface="+mn-ea"/>
                <a:cs typeface="FrankRuehl" panose="020E0503060101010101" pitchFamily="34" charset="-79"/>
              </a:rPr>
              <a:t>Воздухововлекающие</a:t>
            </a:r>
            <a:r>
              <a:rPr lang="ru-RU" altLang="ru-RU" sz="4000" b="1" i="1" dirty="0">
                <a:solidFill>
                  <a:schemeClr val="bg1"/>
                </a:solidFill>
                <a:latin typeface="Gabriola" panose="04040605051002020D02" pitchFamily="82" charset="0"/>
                <a:ea typeface="+mn-ea"/>
                <a:cs typeface="FrankRuehl" panose="020E0503060101010101" pitchFamily="34" charset="-79"/>
              </a:rPr>
              <a:t> </a:t>
            </a:r>
            <a:r>
              <a:rPr lang="ru-RU" altLang="ru-RU" sz="4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  <a:ea typeface="+mn-ea"/>
                <a:cs typeface="FrankRuehl" panose="020E0503060101010101" pitchFamily="34" charset="-79"/>
              </a:rPr>
              <a:t>добавки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29AD27E-00A8-436A-B399-9C25E6F13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956" y="1415590"/>
            <a:ext cx="10636755" cy="83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Любой бетон содержит </a:t>
            </a:r>
            <a:r>
              <a:rPr lang="ru-RU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захваченный воздух</a:t>
            </a:r>
            <a:r>
              <a:rPr lang="ru-RU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При этом образуются относительно большие полости неправильной формы размерами от 1 до 10 мм и более. Захваченный воздух может составлять 1 – 3 % от объема бетона. Он ведет к снижению прочности и не увеличивает морозостойкость. Воздух может быть устранен правильным вибрированием бетона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B100D8-9D98-4731-8F68-374426513F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74" t="23244" r="19225" b="35182"/>
          <a:stretch/>
        </p:blipFill>
        <p:spPr>
          <a:xfrm>
            <a:off x="1505487" y="2265077"/>
            <a:ext cx="4144651" cy="372765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15774FB-1E09-4764-B327-6E5553DE86F8}"/>
              </a:ext>
            </a:extLst>
          </p:cNvPr>
          <p:cNvSpPr/>
          <p:nvPr/>
        </p:nvSpPr>
        <p:spPr>
          <a:xfrm>
            <a:off x="6541863" y="2747307"/>
            <a:ext cx="3672199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Воздухонасыщенный</a:t>
            </a:r>
            <a:r>
              <a:rPr lang="ru-RU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бетон также содержит более мелкие сферические полости от 0,01 до 1 мм в диаметре. </a:t>
            </a:r>
            <a:r>
              <a:rPr lang="ru-RU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Вовлеченный воздух</a:t>
            </a:r>
            <a:r>
              <a:rPr lang="ru-RU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проникает в бетон также как и захваченный (во время перемешивания), однако вовлеченный воздух стабилизируется в свежем цементном тесте под действием воздухововлекающих агентов.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5FE154-777B-4665-847E-F89DB2A7DD22}"/>
              </a:ext>
            </a:extLst>
          </p:cNvPr>
          <p:cNvSpPr txBox="1"/>
          <p:nvPr/>
        </p:nvSpPr>
        <p:spPr>
          <a:xfrm>
            <a:off x="3729720" y="6043543"/>
            <a:ext cx="3529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Фактор расстояния ≤ 0,2-0,25 мм</a:t>
            </a:r>
          </a:p>
        </p:txBody>
      </p:sp>
    </p:spTree>
    <p:extLst>
      <p:ext uri="{BB962C8B-B14F-4D97-AF65-F5344CB8AC3E}">
        <p14:creationId xmlns:p14="http://schemas.microsoft.com/office/powerpoint/2010/main" val="269869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7287E4B0-598E-4A0C-9CF4-A41F8B9016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66297" y="306558"/>
            <a:ext cx="7223620" cy="11197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 СТАБИЛИЗАЦИИ ВОВЛЕЧЕННОГО ВОЗДУХА В БЕТОННОЙ СМЕСИ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F93F5DD-F44A-4392-BFD5-4C2E067BBE44}"/>
              </a:ext>
            </a:extLst>
          </p:cNvPr>
          <p:cNvGrpSpPr/>
          <p:nvPr/>
        </p:nvGrpSpPr>
        <p:grpSpPr>
          <a:xfrm>
            <a:off x="2173954" y="1426284"/>
            <a:ext cx="3922046" cy="3628543"/>
            <a:chOff x="319477" y="997134"/>
            <a:chExt cx="5229394" cy="483805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DA023B53-3C7F-4FFA-BCE0-8AC1BA235C19}"/>
                </a:ext>
              </a:extLst>
            </p:cNvPr>
            <p:cNvSpPr/>
            <p:nvPr/>
          </p:nvSpPr>
          <p:spPr>
            <a:xfrm>
              <a:off x="363401" y="997134"/>
              <a:ext cx="5185470" cy="483805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967A0518-0166-4530-A01C-1E7013963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341461">
              <a:off x="1514275" y="1776804"/>
              <a:ext cx="1471439" cy="109858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Знак ''плюс'' 8">
              <a:extLst>
                <a:ext uri="{FF2B5EF4-FFF2-40B4-BE49-F238E27FC236}">
                  <a16:creationId xmlns:a16="http://schemas.microsoft.com/office/drawing/2014/main" id="{933F8565-1B12-45AA-9C91-272383918185}"/>
                </a:ext>
              </a:extLst>
            </p:cNvPr>
            <p:cNvSpPr/>
            <p:nvPr/>
          </p:nvSpPr>
          <p:spPr>
            <a:xfrm>
              <a:off x="2579853" y="1919631"/>
              <a:ext cx="229828" cy="241429"/>
            </a:xfrm>
            <a:prstGeom prst="mathPlus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10" name="Знак ''плюс'' 9">
              <a:extLst>
                <a:ext uri="{FF2B5EF4-FFF2-40B4-BE49-F238E27FC236}">
                  <a16:creationId xmlns:a16="http://schemas.microsoft.com/office/drawing/2014/main" id="{1D4D4A2A-AFE8-4CAC-900A-237D473C2474}"/>
                </a:ext>
              </a:extLst>
            </p:cNvPr>
            <p:cNvSpPr/>
            <p:nvPr/>
          </p:nvSpPr>
          <p:spPr>
            <a:xfrm>
              <a:off x="2391931" y="1689252"/>
              <a:ext cx="217216" cy="241430"/>
            </a:xfrm>
            <a:prstGeom prst="mathPlus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926522C8-DE05-462B-B679-65809F875ADB}"/>
                </a:ext>
              </a:extLst>
            </p:cNvPr>
            <p:cNvGrpSpPr/>
            <p:nvPr/>
          </p:nvGrpSpPr>
          <p:grpSpPr>
            <a:xfrm>
              <a:off x="2832865" y="1135605"/>
              <a:ext cx="2190132" cy="2182573"/>
              <a:chOff x="3121506" y="1201739"/>
              <a:chExt cx="2190132" cy="2182573"/>
            </a:xfrm>
          </p:grpSpPr>
          <p:pic>
            <p:nvPicPr>
              <p:cNvPr id="63" name="Рисунок 62">
                <a:extLst>
                  <a:ext uri="{FF2B5EF4-FFF2-40B4-BE49-F238E27FC236}">
                    <a16:creationId xmlns:a16="http://schemas.microsoft.com/office/drawing/2014/main" id="{7069A679-243F-41F8-A6D8-0EF9BDD0B2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2367" y="1338528"/>
                <a:ext cx="1972753" cy="1972753"/>
              </a:xfrm>
              <a:prstGeom prst="rect">
                <a:avLst/>
              </a:prstGeom>
            </p:spPr>
          </p:pic>
          <p:grpSp>
            <p:nvGrpSpPr>
              <p:cNvPr id="64" name="Группа 63">
                <a:extLst>
                  <a:ext uri="{FF2B5EF4-FFF2-40B4-BE49-F238E27FC236}">
                    <a16:creationId xmlns:a16="http://schemas.microsoft.com/office/drawing/2014/main" id="{187C8CCD-308C-4AA8-94CE-0EC46E352E24}"/>
                  </a:ext>
                </a:extLst>
              </p:cNvPr>
              <p:cNvGrpSpPr/>
              <p:nvPr/>
            </p:nvGrpSpPr>
            <p:grpSpPr>
              <a:xfrm>
                <a:off x="3448969" y="1382740"/>
                <a:ext cx="428282" cy="584872"/>
                <a:chOff x="3348037" y="1073025"/>
                <a:chExt cx="464184" cy="669781"/>
              </a:xfrm>
            </p:grpSpPr>
            <p:pic>
              <p:nvPicPr>
                <p:cNvPr id="98" name="Рисунок 97">
                  <a:extLst>
                    <a:ext uri="{FF2B5EF4-FFF2-40B4-BE49-F238E27FC236}">
                      <a16:creationId xmlns:a16="http://schemas.microsoft.com/office/drawing/2014/main" id="{84A8E1F0-E7AF-4DE6-9BF8-FDA901668E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99" name="Рисунок 98">
                  <a:extLst>
                    <a:ext uri="{FF2B5EF4-FFF2-40B4-BE49-F238E27FC236}">
                      <a16:creationId xmlns:a16="http://schemas.microsoft.com/office/drawing/2014/main" id="{646F8293-8C9E-4AFC-93BC-E96264BB50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65" name="Группа 64">
                <a:extLst>
                  <a:ext uri="{FF2B5EF4-FFF2-40B4-BE49-F238E27FC236}">
                    <a16:creationId xmlns:a16="http://schemas.microsoft.com/office/drawing/2014/main" id="{4CF6364B-2CCB-49FC-B2CC-971AD9C81B56}"/>
                  </a:ext>
                </a:extLst>
              </p:cNvPr>
              <p:cNvGrpSpPr/>
              <p:nvPr/>
            </p:nvGrpSpPr>
            <p:grpSpPr>
              <a:xfrm rot="7438193">
                <a:off x="4805061" y="1883163"/>
                <a:ext cx="428282" cy="584872"/>
                <a:chOff x="3348037" y="1073025"/>
                <a:chExt cx="464184" cy="669781"/>
              </a:xfrm>
            </p:grpSpPr>
            <p:pic>
              <p:nvPicPr>
                <p:cNvPr id="96" name="Рисунок 95">
                  <a:extLst>
                    <a:ext uri="{FF2B5EF4-FFF2-40B4-BE49-F238E27FC236}">
                      <a16:creationId xmlns:a16="http://schemas.microsoft.com/office/drawing/2014/main" id="{D7E4D513-2316-498F-90B0-2651081270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97" name="Рисунок 96">
                  <a:extLst>
                    <a:ext uri="{FF2B5EF4-FFF2-40B4-BE49-F238E27FC236}">
                      <a16:creationId xmlns:a16="http://schemas.microsoft.com/office/drawing/2014/main" id="{F368B377-C506-4135-B5C6-0AE578C614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66" name="Группа 65">
                <a:extLst>
                  <a:ext uri="{FF2B5EF4-FFF2-40B4-BE49-F238E27FC236}">
                    <a16:creationId xmlns:a16="http://schemas.microsoft.com/office/drawing/2014/main" id="{5652CC45-6A6F-4A2B-89C2-17691D73715D}"/>
                  </a:ext>
                </a:extLst>
              </p:cNvPr>
              <p:cNvGrpSpPr/>
              <p:nvPr/>
            </p:nvGrpSpPr>
            <p:grpSpPr>
              <a:xfrm rot="9970589">
                <a:off x="4685986" y="2460265"/>
                <a:ext cx="428282" cy="584872"/>
                <a:chOff x="3348037" y="1073025"/>
                <a:chExt cx="464184" cy="669781"/>
              </a:xfrm>
            </p:grpSpPr>
            <p:pic>
              <p:nvPicPr>
                <p:cNvPr id="94" name="Рисунок 93">
                  <a:extLst>
                    <a:ext uri="{FF2B5EF4-FFF2-40B4-BE49-F238E27FC236}">
                      <a16:creationId xmlns:a16="http://schemas.microsoft.com/office/drawing/2014/main" id="{12BCB9F1-AC96-40A1-BDF6-7F9B18A472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95" name="Рисунок 94">
                  <a:extLst>
                    <a:ext uri="{FF2B5EF4-FFF2-40B4-BE49-F238E27FC236}">
                      <a16:creationId xmlns:a16="http://schemas.microsoft.com/office/drawing/2014/main" id="{6F845533-A526-4024-AB3E-C97A669D9C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67" name="Группа 66">
                <a:extLst>
                  <a:ext uri="{FF2B5EF4-FFF2-40B4-BE49-F238E27FC236}">
                    <a16:creationId xmlns:a16="http://schemas.microsoft.com/office/drawing/2014/main" id="{66356684-FD28-4192-97F2-36CA7212C02B}"/>
                  </a:ext>
                </a:extLst>
              </p:cNvPr>
              <p:cNvGrpSpPr/>
              <p:nvPr/>
            </p:nvGrpSpPr>
            <p:grpSpPr>
              <a:xfrm rot="12256074">
                <a:off x="4251651" y="2799440"/>
                <a:ext cx="428282" cy="584872"/>
                <a:chOff x="3348037" y="1073025"/>
                <a:chExt cx="464184" cy="669781"/>
              </a:xfrm>
            </p:grpSpPr>
            <p:pic>
              <p:nvPicPr>
                <p:cNvPr id="92" name="Рисунок 91">
                  <a:extLst>
                    <a:ext uri="{FF2B5EF4-FFF2-40B4-BE49-F238E27FC236}">
                      <a16:creationId xmlns:a16="http://schemas.microsoft.com/office/drawing/2014/main" id="{5C3F2103-D833-4645-BFEE-B920AD330B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93" name="Рисунок 92">
                  <a:extLst>
                    <a:ext uri="{FF2B5EF4-FFF2-40B4-BE49-F238E27FC236}">
                      <a16:creationId xmlns:a16="http://schemas.microsoft.com/office/drawing/2014/main" id="{8EB42B59-8C4D-441C-9388-F8C00A1E50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68" name="Группа 67">
                <a:extLst>
                  <a:ext uri="{FF2B5EF4-FFF2-40B4-BE49-F238E27FC236}">
                    <a16:creationId xmlns:a16="http://schemas.microsoft.com/office/drawing/2014/main" id="{F7BAAD63-A16F-4D79-A605-E9F5B22DD4D3}"/>
                  </a:ext>
                </a:extLst>
              </p:cNvPr>
              <p:cNvGrpSpPr/>
              <p:nvPr/>
            </p:nvGrpSpPr>
            <p:grpSpPr>
              <a:xfrm rot="15069166">
                <a:off x="3570582" y="2749296"/>
                <a:ext cx="428282" cy="584872"/>
                <a:chOff x="3348037" y="1073025"/>
                <a:chExt cx="464184" cy="669781"/>
              </a:xfrm>
            </p:grpSpPr>
            <p:pic>
              <p:nvPicPr>
                <p:cNvPr id="90" name="Рисунок 89">
                  <a:extLst>
                    <a:ext uri="{FF2B5EF4-FFF2-40B4-BE49-F238E27FC236}">
                      <a16:creationId xmlns:a16="http://schemas.microsoft.com/office/drawing/2014/main" id="{22F80C2D-52FB-40CD-BC86-F381FC638A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91" name="Рисунок 90">
                  <a:extLst>
                    <a:ext uri="{FF2B5EF4-FFF2-40B4-BE49-F238E27FC236}">
                      <a16:creationId xmlns:a16="http://schemas.microsoft.com/office/drawing/2014/main" id="{2474F501-B8B7-499F-B66C-0D88E11D2B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69" name="Группа 68">
                <a:extLst>
                  <a:ext uri="{FF2B5EF4-FFF2-40B4-BE49-F238E27FC236}">
                    <a16:creationId xmlns:a16="http://schemas.microsoft.com/office/drawing/2014/main" id="{0D0EF29C-37CA-49EE-9B72-7C96052D7B99}"/>
                  </a:ext>
                </a:extLst>
              </p:cNvPr>
              <p:cNvGrpSpPr/>
              <p:nvPr/>
            </p:nvGrpSpPr>
            <p:grpSpPr>
              <a:xfrm rot="4759087">
                <a:off x="4501525" y="1382660"/>
                <a:ext cx="428282" cy="584872"/>
                <a:chOff x="3348037" y="1073025"/>
                <a:chExt cx="464184" cy="669781"/>
              </a:xfrm>
            </p:grpSpPr>
            <p:pic>
              <p:nvPicPr>
                <p:cNvPr id="88" name="Рисунок 87">
                  <a:extLst>
                    <a:ext uri="{FF2B5EF4-FFF2-40B4-BE49-F238E27FC236}">
                      <a16:creationId xmlns:a16="http://schemas.microsoft.com/office/drawing/2014/main" id="{23A37E71-A44E-43A5-ACB0-A89F08A2A5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89" name="Рисунок 88">
                  <a:extLst>
                    <a:ext uri="{FF2B5EF4-FFF2-40B4-BE49-F238E27FC236}">
                      <a16:creationId xmlns:a16="http://schemas.microsoft.com/office/drawing/2014/main" id="{1011A737-1914-4FE4-B9FD-358B97397D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70" name="Группа 69">
                <a:extLst>
                  <a:ext uri="{FF2B5EF4-FFF2-40B4-BE49-F238E27FC236}">
                    <a16:creationId xmlns:a16="http://schemas.microsoft.com/office/drawing/2014/main" id="{2C9678D1-2F86-49D6-903E-6652488B7106}"/>
                  </a:ext>
                </a:extLst>
              </p:cNvPr>
              <p:cNvGrpSpPr/>
              <p:nvPr/>
            </p:nvGrpSpPr>
            <p:grpSpPr>
              <a:xfrm rot="2115653">
                <a:off x="3960701" y="1201739"/>
                <a:ext cx="428282" cy="584872"/>
                <a:chOff x="3348037" y="1073025"/>
                <a:chExt cx="464184" cy="669781"/>
              </a:xfrm>
            </p:grpSpPr>
            <p:pic>
              <p:nvPicPr>
                <p:cNvPr id="86" name="Рисунок 85">
                  <a:extLst>
                    <a:ext uri="{FF2B5EF4-FFF2-40B4-BE49-F238E27FC236}">
                      <a16:creationId xmlns:a16="http://schemas.microsoft.com/office/drawing/2014/main" id="{3B7AD71D-A320-4904-B956-F923B717CD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87" name="Рисунок 86">
                  <a:extLst>
                    <a:ext uri="{FF2B5EF4-FFF2-40B4-BE49-F238E27FC236}">
                      <a16:creationId xmlns:a16="http://schemas.microsoft.com/office/drawing/2014/main" id="{2E5CDB65-8735-43D4-A97A-2A8B8A3F76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71" name="Группа 70">
                <a:extLst>
                  <a:ext uri="{FF2B5EF4-FFF2-40B4-BE49-F238E27FC236}">
                    <a16:creationId xmlns:a16="http://schemas.microsoft.com/office/drawing/2014/main" id="{60C479AC-A655-4648-9301-31789E7F26E2}"/>
                  </a:ext>
                </a:extLst>
              </p:cNvPr>
              <p:cNvGrpSpPr/>
              <p:nvPr/>
            </p:nvGrpSpPr>
            <p:grpSpPr>
              <a:xfrm rot="17077785">
                <a:off x="3199801" y="2323067"/>
                <a:ext cx="428282" cy="584872"/>
                <a:chOff x="3348037" y="1073025"/>
                <a:chExt cx="464184" cy="669781"/>
              </a:xfrm>
            </p:grpSpPr>
            <p:pic>
              <p:nvPicPr>
                <p:cNvPr id="84" name="Рисунок 83">
                  <a:extLst>
                    <a:ext uri="{FF2B5EF4-FFF2-40B4-BE49-F238E27FC236}">
                      <a16:creationId xmlns:a16="http://schemas.microsoft.com/office/drawing/2014/main" id="{2D8ACF30-37F0-4971-B443-B9BF9017E3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85" name="Рисунок 84">
                  <a:extLst>
                    <a:ext uri="{FF2B5EF4-FFF2-40B4-BE49-F238E27FC236}">
                      <a16:creationId xmlns:a16="http://schemas.microsoft.com/office/drawing/2014/main" id="{22591751-EC57-46AA-B824-23F62AEA4C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grpSp>
            <p:nvGrpSpPr>
              <p:cNvPr id="72" name="Группа 71">
                <a:extLst>
                  <a:ext uri="{FF2B5EF4-FFF2-40B4-BE49-F238E27FC236}">
                    <a16:creationId xmlns:a16="http://schemas.microsoft.com/office/drawing/2014/main" id="{52D327AD-B484-4161-A250-6F9D0029A61A}"/>
                  </a:ext>
                </a:extLst>
              </p:cNvPr>
              <p:cNvGrpSpPr/>
              <p:nvPr/>
            </p:nvGrpSpPr>
            <p:grpSpPr>
              <a:xfrm rot="19293547">
                <a:off x="3165970" y="1807031"/>
                <a:ext cx="428282" cy="584872"/>
                <a:chOff x="3348037" y="1073025"/>
                <a:chExt cx="464184" cy="669781"/>
              </a:xfrm>
            </p:grpSpPr>
            <p:pic>
              <p:nvPicPr>
                <p:cNvPr id="82" name="Рисунок 81">
                  <a:extLst>
                    <a:ext uri="{FF2B5EF4-FFF2-40B4-BE49-F238E27FC236}">
                      <a16:creationId xmlns:a16="http://schemas.microsoft.com/office/drawing/2014/main" id="{33DCEAD8-B634-4C25-A8F2-340F158580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332237">
                  <a:off x="3482275" y="1412860"/>
                  <a:ext cx="487680" cy="172212"/>
                </a:xfrm>
                <a:prstGeom prst="rect">
                  <a:avLst/>
                </a:prstGeom>
              </p:spPr>
            </p:pic>
            <p:pic>
              <p:nvPicPr>
                <p:cNvPr id="83" name="Рисунок 82">
                  <a:extLst>
                    <a:ext uri="{FF2B5EF4-FFF2-40B4-BE49-F238E27FC236}">
                      <a16:creationId xmlns:a16="http://schemas.microsoft.com/office/drawing/2014/main" id="{E84B865F-BB7D-4A7A-8BFD-8C3CA95DBF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48037" y="1073025"/>
                  <a:ext cx="331709" cy="310977"/>
                </a:xfrm>
                <a:prstGeom prst="rect">
                  <a:avLst/>
                </a:prstGeom>
              </p:spPr>
            </p:pic>
          </p:grpSp>
          <p:sp>
            <p:nvSpPr>
              <p:cNvPr id="73" name="Знак ''минус'' 72">
                <a:extLst>
                  <a:ext uri="{FF2B5EF4-FFF2-40B4-BE49-F238E27FC236}">
                    <a16:creationId xmlns:a16="http://schemas.microsoft.com/office/drawing/2014/main" id="{AEB8E41F-9B5E-497A-A321-B4F94660FCE9}"/>
                  </a:ext>
                </a:extLst>
              </p:cNvPr>
              <p:cNvSpPr/>
              <p:nvPr/>
            </p:nvSpPr>
            <p:spPr>
              <a:xfrm>
                <a:off x="3152775" y="1987663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4" name="Знак ''минус'' 73">
                <a:extLst>
                  <a:ext uri="{FF2B5EF4-FFF2-40B4-BE49-F238E27FC236}">
                    <a16:creationId xmlns:a16="http://schemas.microsoft.com/office/drawing/2014/main" id="{3D432377-945D-4137-A5D3-972AB7CBB369}"/>
                  </a:ext>
                </a:extLst>
              </p:cNvPr>
              <p:cNvSpPr/>
              <p:nvPr/>
            </p:nvSpPr>
            <p:spPr>
              <a:xfrm>
                <a:off x="3510603" y="1485639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5" name="Знак ''минус'' 74">
                <a:extLst>
                  <a:ext uri="{FF2B5EF4-FFF2-40B4-BE49-F238E27FC236}">
                    <a16:creationId xmlns:a16="http://schemas.microsoft.com/office/drawing/2014/main" id="{17C6EA53-E007-4D22-83A8-C7D2DD66F7EB}"/>
                  </a:ext>
                </a:extLst>
              </p:cNvPr>
              <p:cNvSpPr/>
              <p:nvPr/>
            </p:nvSpPr>
            <p:spPr>
              <a:xfrm>
                <a:off x="3152775" y="2601394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6" name="Знак ''минус'' 75">
                <a:extLst>
                  <a:ext uri="{FF2B5EF4-FFF2-40B4-BE49-F238E27FC236}">
                    <a16:creationId xmlns:a16="http://schemas.microsoft.com/office/drawing/2014/main" id="{727DFC8F-3F5E-4CC9-B969-B3AD776EAE75}"/>
                  </a:ext>
                </a:extLst>
              </p:cNvPr>
              <p:cNvSpPr/>
              <p:nvPr/>
            </p:nvSpPr>
            <p:spPr>
              <a:xfrm>
                <a:off x="4137683" y="1292808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7" name="Знак ''минус'' 76">
                <a:extLst>
                  <a:ext uri="{FF2B5EF4-FFF2-40B4-BE49-F238E27FC236}">
                    <a16:creationId xmlns:a16="http://schemas.microsoft.com/office/drawing/2014/main" id="{4D3C0614-95AF-41C8-BC8D-00742AA742CE}"/>
                  </a:ext>
                </a:extLst>
              </p:cNvPr>
              <p:cNvSpPr/>
              <p:nvPr/>
            </p:nvSpPr>
            <p:spPr>
              <a:xfrm>
                <a:off x="4800306" y="1556390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8" name="Знак ''минус'' 77">
                <a:extLst>
                  <a:ext uri="{FF2B5EF4-FFF2-40B4-BE49-F238E27FC236}">
                    <a16:creationId xmlns:a16="http://schemas.microsoft.com/office/drawing/2014/main" id="{BF098008-F196-45D4-9A4D-B2AC6A698488}"/>
                  </a:ext>
                </a:extLst>
              </p:cNvPr>
              <p:cNvSpPr/>
              <p:nvPr/>
            </p:nvSpPr>
            <p:spPr>
              <a:xfrm>
                <a:off x="5107976" y="2189589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79" name="Знак ''минус'' 78">
                <a:extLst>
                  <a:ext uri="{FF2B5EF4-FFF2-40B4-BE49-F238E27FC236}">
                    <a16:creationId xmlns:a16="http://schemas.microsoft.com/office/drawing/2014/main" id="{87ADAD4F-C0BF-415A-A31D-5AB3A9AAACC4}"/>
                  </a:ext>
                </a:extLst>
              </p:cNvPr>
              <p:cNvSpPr/>
              <p:nvPr/>
            </p:nvSpPr>
            <p:spPr>
              <a:xfrm>
                <a:off x="3565596" y="3122609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80" name="Знак ''минус'' 79">
                <a:extLst>
                  <a:ext uri="{FF2B5EF4-FFF2-40B4-BE49-F238E27FC236}">
                    <a16:creationId xmlns:a16="http://schemas.microsoft.com/office/drawing/2014/main" id="{68470BF9-B953-453C-8767-61526946EA78}"/>
                  </a:ext>
                </a:extLst>
              </p:cNvPr>
              <p:cNvSpPr/>
              <p:nvPr/>
            </p:nvSpPr>
            <p:spPr>
              <a:xfrm>
                <a:off x="4378305" y="3244919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81" name="Знак ''минус'' 80">
                <a:extLst>
                  <a:ext uri="{FF2B5EF4-FFF2-40B4-BE49-F238E27FC236}">
                    <a16:creationId xmlns:a16="http://schemas.microsoft.com/office/drawing/2014/main" id="{C9800352-78ED-4705-BC53-7F13293E819D}"/>
                  </a:ext>
                </a:extLst>
              </p:cNvPr>
              <p:cNvSpPr/>
              <p:nvPr/>
            </p:nvSpPr>
            <p:spPr>
              <a:xfrm>
                <a:off x="4923799" y="2879000"/>
                <a:ext cx="155391" cy="45719"/>
              </a:xfrm>
              <a:prstGeom prst="mathMinu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</p:grp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79597927-9F26-4E85-90ED-8CA92638C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915" y="3479040"/>
              <a:ext cx="1972753" cy="1972753"/>
            </a:xfrm>
            <a:prstGeom prst="rect">
              <a:avLst/>
            </a:prstGeom>
          </p:spPr>
        </p:pic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2B766F80-3AAE-4D67-BF6B-F3A52F757A15}"/>
                </a:ext>
              </a:extLst>
            </p:cNvPr>
            <p:cNvGrpSpPr/>
            <p:nvPr/>
          </p:nvGrpSpPr>
          <p:grpSpPr>
            <a:xfrm rot="20265815">
              <a:off x="511078" y="3568854"/>
              <a:ext cx="428282" cy="584872"/>
              <a:chOff x="3348037" y="1073025"/>
              <a:chExt cx="464184" cy="669781"/>
            </a:xfrm>
          </p:grpSpPr>
          <p:pic>
            <p:nvPicPr>
              <p:cNvPr id="61" name="Рисунок 60">
                <a:extLst>
                  <a:ext uri="{FF2B5EF4-FFF2-40B4-BE49-F238E27FC236}">
                    <a16:creationId xmlns:a16="http://schemas.microsoft.com/office/drawing/2014/main" id="{00FD079C-8F0D-4FB2-B6FC-FC72E34841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32237">
                <a:off x="3482275" y="1412860"/>
                <a:ext cx="487680" cy="172212"/>
              </a:xfrm>
              <a:prstGeom prst="rect">
                <a:avLst/>
              </a:prstGeom>
            </p:spPr>
          </p:pic>
          <p:pic>
            <p:nvPicPr>
              <p:cNvPr id="62" name="Рисунок 61">
                <a:extLst>
                  <a:ext uri="{FF2B5EF4-FFF2-40B4-BE49-F238E27FC236}">
                    <a16:creationId xmlns:a16="http://schemas.microsoft.com/office/drawing/2014/main" id="{112A055C-1B21-4689-83C3-9C128207FC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8037" y="1073025"/>
                <a:ext cx="331709" cy="310977"/>
              </a:xfrm>
              <a:prstGeom prst="rect">
                <a:avLst/>
              </a:prstGeom>
            </p:spPr>
          </p:pic>
        </p:grp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19B73757-6066-4D7A-9CA4-EC593C33C409}"/>
                </a:ext>
              </a:extLst>
            </p:cNvPr>
            <p:cNvGrpSpPr/>
            <p:nvPr/>
          </p:nvGrpSpPr>
          <p:grpSpPr>
            <a:xfrm rot="7438193">
              <a:off x="2803304" y="4023081"/>
              <a:ext cx="428282" cy="584872"/>
              <a:chOff x="3348037" y="1073025"/>
              <a:chExt cx="464184" cy="669781"/>
            </a:xfrm>
          </p:grpSpPr>
          <p:pic>
            <p:nvPicPr>
              <p:cNvPr id="59" name="Рисунок 58">
                <a:extLst>
                  <a:ext uri="{FF2B5EF4-FFF2-40B4-BE49-F238E27FC236}">
                    <a16:creationId xmlns:a16="http://schemas.microsoft.com/office/drawing/2014/main" id="{AB3242D9-F4A7-4E35-B1CF-99145FFDB9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32237">
                <a:off x="3482275" y="1412860"/>
                <a:ext cx="487680" cy="172212"/>
              </a:xfrm>
              <a:prstGeom prst="rect">
                <a:avLst/>
              </a:prstGeom>
            </p:spPr>
          </p:pic>
          <p:pic>
            <p:nvPicPr>
              <p:cNvPr id="60" name="Рисунок 59">
                <a:extLst>
                  <a:ext uri="{FF2B5EF4-FFF2-40B4-BE49-F238E27FC236}">
                    <a16:creationId xmlns:a16="http://schemas.microsoft.com/office/drawing/2014/main" id="{A836B1AB-994B-4817-8280-8019E63AFA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8037" y="1073025"/>
                <a:ext cx="331709" cy="310977"/>
              </a:xfrm>
              <a:prstGeom prst="rect">
                <a:avLst/>
              </a:prstGeom>
            </p:spPr>
          </p:pic>
        </p:grp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1CDF4B32-C740-4F15-81EA-3A562046CACE}"/>
                </a:ext>
              </a:extLst>
            </p:cNvPr>
            <p:cNvGrpSpPr/>
            <p:nvPr/>
          </p:nvGrpSpPr>
          <p:grpSpPr>
            <a:xfrm rot="9970589">
              <a:off x="2283534" y="4600777"/>
              <a:ext cx="428282" cy="584872"/>
              <a:chOff x="3348037" y="1073025"/>
              <a:chExt cx="464184" cy="669781"/>
            </a:xfrm>
          </p:grpSpPr>
          <p:pic>
            <p:nvPicPr>
              <p:cNvPr id="57" name="Рисунок 56">
                <a:extLst>
                  <a:ext uri="{FF2B5EF4-FFF2-40B4-BE49-F238E27FC236}">
                    <a16:creationId xmlns:a16="http://schemas.microsoft.com/office/drawing/2014/main" id="{D2AC709C-95DD-45D6-AE2C-320BDEB887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32237">
                <a:off x="3482275" y="1412860"/>
                <a:ext cx="487680" cy="172212"/>
              </a:xfrm>
              <a:prstGeom prst="rect">
                <a:avLst/>
              </a:prstGeom>
            </p:spPr>
          </p:pic>
          <p:pic>
            <p:nvPicPr>
              <p:cNvPr id="58" name="Рисунок 57">
                <a:extLst>
                  <a:ext uri="{FF2B5EF4-FFF2-40B4-BE49-F238E27FC236}">
                    <a16:creationId xmlns:a16="http://schemas.microsoft.com/office/drawing/2014/main" id="{0C1A761E-B845-4B46-B293-6376E6DB4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8037" y="1073025"/>
                <a:ext cx="331709" cy="310977"/>
              </a:xfrm>
              <a:prstGeom prst="rect">
                <a:avLst/>
              </a:prstGeom>
            </p:spPr>
          </p:pic>
        </p:grpSp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DFDFFED5-8880-4EB5-A1E1-4B5CCAA418E5}"/>
                </a:ext>
              </a:extLst>
            </p:cNvPr>
            <p:cNvGrpSpPr/>
            <p:nvPr/>
          </p:nvGrpSpPr>
          <p:grpSpPr>
            <a:xfrm rot="12256074">
              <a:off x="1849199" y="4939952"/>
              <a:ext cx="428282" cy="584872"/>
              <a:chOff x="3348037" y="1073025"/>
              <a:chExt cx="464184" cy="669781"/>
            </a:xfrm>
          </p:grpSpPr>
          <p:pic>
            <p:nvPicPr>
              <p:cNvPr id="55" name="Рисунок 54">
                <a:extLst>
                  <a:ext uri="{FF2B5EF4-FFF2-40B4-BE49-F238E27FC236}">
                    <a16:creationId xmlns:a16="http://schemas.microsoft.com/office/drawing/2014/main" id="{29BA6982-CFF5-4BC0-AEE1-C86C293F2D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32237">
                <a:off x="3482275" y="1412860"/>
                <a:ext cx="487680" cy="172212"/>
              </a:xfrm>
              <a:prstGeom prst="rect">
                <a:avLst/>
              </a:prstGeom>
            </p:spPr>
          </p:pic>
          <p:pic>
            <p:nvPicPr>
              <p:cNvPr id="56" name="Рисунок 55">
                <a:extLst>
                  <a:ext uri="{FF2B5EF4-FFF2-40B4-BE49-F238E27FC236}">
                    <a16:creationId xmlns:a16="http://schemas.microsoft.com/office/drawing/2014/main" id="{05964288-ABEB-45A1-B457-0E9FDD829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8037" y="1073025"/>
                <a:ext cx="331709" cy="310977"/>
              </a:xfrm>
              <a:prstGeom prst="rect">
                <a:avLst/>
              </a:prstGeom>
            </p:spPr>
          </p:pic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id="{4923DEA4-77EB-4A6A-9E46-ACA2171E7343}"/>
                </a:ext>
              </a:extLst>
            </p:cNvPr>
            <p:cNvGrpSpPr/>
            <p:nvPr/>
          </p:nvGrpSpPr>
          <p:grpSpPr>
            <a:xfrm rot="15069166">
              <a:off x="1168130" y="4889808"/>
              <a:ext cx="428282" cy="584872"/>
              <a:chOff x="3348037" y="1073025"/>
              <a:chExt cx="464184" cy="669781"/>
            </a:xfrm>
          </p:grpSpPr>
          <p:pic>
            <p:nvPicPr>
              <p:cNvPr id="53" name="Рисунок 52">
                <a:extLst>
                  <a:ext uri="{FF2B5EF4-FFF2-40B4-BE49-F238E27FC236}">
                    <a16:creationId xmlns:a16="http://schemas.microsoft.com/office/drawing/2014/main" id="{19063384-08C0-4782-949B-940215F42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32237">
                <a:off x="3482275" y="1412860"/>
                <a:ext cx="487680" cy="172212"/>
              </a:xfrm>
              <a:prstGeom prst="rect">
                <a:avLst/>
              </a:prstGeom>
            </p:spPr>
          </p:pic>
          <p:pic>
            <p:nvPicPr>
              <p:cNvPr id="54" name="Рисунок 53">
                <a:extLst>
                  <a:ext uri="{FF2B5EF4-FFF2-40B4-BE49-F238E27FC236}">
                    <a16:creationId xmlns:a16="http://schemas.microsoft.com/office/drawing/2014/main" id="{4E32CD7C-94C5-49E5-B196-F36AE43354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8037" y="1073025"/>
                <a:ext cx="331709" cy="310977"/>
              </a:xfrm>
              <a:prstGeom prst="rect">
                <a:avLst/>
              </a:prstGeom>
            </p:spPr>
          </p:pic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64C3E2DC-8A13-4A9F-A251-ACF90FFF24B9}"/>
                </a:ext>
              </a:extLst>
            </p:cNvPr>
            <p:cNvGrpSpPr/>
            <p:nvPr/>
          </p:nvGrpSpPr>
          <p:grpSpPr>
            <a:xfrm rot="17077785">
              <a:off x="3698689" y="4719237"/>
              <a:ext cx="428282" cy="584872"/>
              <a:chOff x="3348037" y="1073025"/>
              <a:chExt cx="464184" cy="669781"/>
            </a:xfrm>
          </p:grpSpPr>
          <p:pic>
            <p:nvPicPr>
              <p:cNvPr id="51" name="Рисунок 50">
                <a:extLst>
                  <a:ext uri="{FF2B5EF4-FFF2-40B4-BE49-F238E27FC236}">
                    <a16:creationId xmlns:a16="http://schemas.microsoft.com/office/drawing/2014/main" id="{656CC9F0-0E66-43E3-82B1-555EDA5EC7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32237">
                <a:off x="3482275" y="1412860"/>
                <a:ext cx="487680" cy="172212"/>
              </a:xfrm>
              <a:prstGeom prst="rect">
                <a:avLst/>
              </a:prstGeom>
            </p:spPr>
          </p:pic>
          <p:pic>
            <p:nvPicPr>
              <p:cNvPr id="52" name="Рисунок 51">
                <a:extLst>
                  <a:ext uri="{FF2B5EF4-FFF2-40B4-BE49-F238E27FC236}">
                    <a16:creationId xmlns:a16="http://schemas.microsoft.com/office/drawing/2014/main" id="{380D8E61-0982-4675-BDFF-9B8CFDBBFF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8037" y="1073025"/>
                <a:ext cx="331709" cy="310977"/>
              </a:xfrm>
              <a:prstGeom prst="rect">
                <a:avLst/>
              </a:prstGeom>
            </p:spPr>
          </p:pic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7BA80070-B386-4146-A17B-755B32F67D42}"/>
                </a:ext>
              </a:extLst>
            </p:cNvPr>
            <p:cNvGrpSpPr/>
            <p:nvPr/>
          </p:nvGrpSpPr>
          <p:grpSpPr>
            <a:xfrm rot="19293547">
              <a:off x="4345922" y="4332490"/>
              <a:ext cx="428282" cy="584872"/>
              <a:chOff x="3348037" y="1073025"/>
              <a:chExt cx="464184" cy="669781"/>
            </a:xfrm>
          </p:grpSpPr>
          <p:pic>
            <p:nvPicPr>
              <p:cNvPr id="49" name="Рисунок 48">
                <a:extLst>
                  <a:ext uri="{FF2B5EF4-FFF2-40B4-BE49-F238E27FC236}">
                    <a16:creationId xmlns:a16="http://schemas.microsoft.com/office/drawing/2014/main" id="{638E19FF-EEF2-49D2-A760-1D31BCF5C1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32237">
                <a:off x="3482275" y="1412860"/>
                <a:ext cx="487680" cy="172212"/>
              </a:xfrm>
              <a:prstGeom prst="rect">
                <a:avLst/>
              </a:prstGeom>
            </p:spPr>
          </p:pic>
          <p:pic>
            <p:nvPicPr>
              <p:cNvPr id="50" name="Рисунок 49">
                <a:extLst>
                  <a:ext uri="{FF2B5EF4-FFF2-40B4-BE49-F238E27FC236}">
                    <a16:creationId xmlns:a16="http://schemas.microsoft.com/office/drawing/2014/main" id="{51C40F96-0C1F-4417-9ECA-9AA2531A30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8037" y="1073025"/>
                <a:ext cx="331709" cy="310977"/>
              </a:xfrm>
              <a:prstGeom prst="rect">
                <a:avLst/>
              </a:prstGeom>
            </p:spPr>
          </p:pic>
        </p:grpSp>
        <p:sp>
          <p:nvSpPr>
            <p:cNvPr id="20" name="Знак ''минус'' 19">
              <a:extLst>
                <a:ext uri="{FF2B5EF4-FFF2-40B4-BE49-F238E27FC236}">
                  <a16:creationId xmlns:a16="http://schemas.microsoft.com/office/drawing/2014/main" id="{B04B5335-99AF-492D-B769-090D9F0A7620}"/>
                </a:ext>
              </a:extLst>
            </p:cNvPr>
            <p:cNvSpPr/>
            <p:nvPr/>
          </p:nvSpPr>
          <p:spPr>
            <a:xfrm>
              <a:off x="4337103" y="4507187"/>
              <a:ext cx="155391" cy="45719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21" name="Знак ''минус'' 20">
              <a:extLst>
                <a:ext uri="{FF2B5EF4-FFF2-40B4-BE49-F238E27FC236}">
                  <a16:creationId xmlns:a16="http://schemas.microsoft.com/office/drawing/2014/main" id="{DEAC9047-BB24-43E1-B253-E788C3DB609D}"/>
                </a:ext>
              </a:extLst>
            </p:cNvPr>
            <p:cNvSpPr/>
            <p:nvPr/>
          </p:nvSpPr>
          <p:spPr>
            <a:xfrm>
              <a:off x="527708" y="3701833"/>
              <a:ext cx="155391" cy="45719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22" name="Знак ''минус'' 21">
              <a:extLst>
                <a:ext uri="{FF2B5EF4-FFF2-40B4-BE49-F238E27FC236}">
                  <a16:creationId xmlns:a16="http://schemas.microsoft.com/office/drawing/2014/main" id="{09CF4A0C-7BE8-490B-B3AE-CA6989C6411E}"/>
                </a:ext>
              </a:extLst>
            </p:cNvPr>
            <p:cNvSpPr/>
            <p:nvPr/>
          </p:nvSpPr>
          <p:spPr>
            <a:xfrm>
              <a:off x="3659309" y="5002684"/>
              <a:ext cx="155391" cy="45719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23" name="Знак ''минус'' 22">
              <a:extLst>
                <a:ext uri="{FF2B5EF4-FFF2-40B4-BE49-F238E27FC236}">
                  <a16:creationId xmlns:a16="http://schemas.microsoft.com/office/drawing/2014/main" id="{5EEEFA87-0D38-40D5-B2A6-A6309E7C98AD}"/>
                </a:ext>
              </a:extLst>
            </p:cNvPr>
            <p:cNvSpPr/>
            <p:nvPr/>
          </p:nvSpPr>
          <p:spPr>
            <a:xfrm flipH="1">
              <a:off x="3150477" y="4311813"/>
              <a:ext cx="98703" cy="10253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24" name="Знак ''минус'' 23">
              <a:extLst>
                <a:ext uri="{FF2B5EF4-FFF2-40B4-BE49-F238E27FC236}">
                  <a16:creationId xmlns:a16="http://schemas.microsoft.com/office/drawing/2014/main" id="{8A614543-E176-4D0F-AE4E-4ED4BAC02353}"/>
                </a:ext>
              </a:extLst>
            </p:cNvPr>
            <p:cNvSpPr/>
            <p:nvPr/>
          </p:nvSpPr>
          <p:spPr>
            <a:xfrm>
              <a:off x="1163144" y="5263121"/>
              <a:ext cx="155391" cy="45719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25" name="Знак ''минус'' 24">
              <a:extLst>
                <a:ext uri="{FF2B5EF4-FFF2-40B4-BE49-F238E27FC236}">
                  <a16:creationId xmlns:a16="http://schemas.microsoft.com/office/drawing/2014/main" id="{72A76203-49A0-42EF-9DC9-02E25B305383}"/>
                </a:ext>
              </a:extLst>
            </p:cNvPr>
            <p:cNvSpPr/>
            <p:nvPr/>
          </p:nvSpPr>
          <p:spPr>
            <a:xfrm>
              <a:off x="1975853" y="5385431"/>
              <a:ext cx="155391" cy="45719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26" name="Знак ''минус'' 25">
              <a:extLst>
                <a:ext uri="{FF2B5EF4-FFF2-40B4-BE49-F238E27FC236}">
                  <a16:creationId xmlns:a16="http://schemas.microsoft.com/office/drawing/2014/main" id="{F9B1A36C-42C4-44EE-A78F-56B259764F0F}"/>
                </a:ext>
              </a:extLst>
            </p:cNvPr>
            <p:cNvSpPr/>
            <p:nvPr/>
          </p:nvSpPr>
          <p:spPr>
            <a:xfrm>
              <a:off x="2521347" y="5019512"/>
              <a:ext cx="155391" cy="45719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654DAFA5-9A08-408D-A185-8F27A29F47C3}"/>
                </a:ext>
              </a:extLst>
            </p:cNvPr>
            <p:cNvSpPr/>
            <p:nvPr/>
          </p:nvSpPr>
          <p:spPr>
            <a:xfrm>
              <a:off x="440602" y="4880918"/>
              <a:ext cx="504513" cy="50451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9C01F37-C483-4A6F-BD60-1C686BE49F3A}"/>
                </a:ext>
              </a:extLst>
            </p:cNvPr>
            <p:cNvSpPr txBox="1"/>
            <p:nvPr/>
          </p:nvSpPr>
          <p:spPr>
            <a:xfrm>
              <a:off x="3226934" y="4682472"/>
              <a:ext cx="59186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</a:t>
              </a:r>
              <a:r>
                <a:rPr lang="ru-RU" sz="1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F79E5B-C3C6-4718-BA85-AE019B0843A5}"/>
                </a:ext>
              </a:extLst>
            </p:cNvPr>
            <p:cNvSpPr txBox="1"/>
            <p:nvPr/>
          </p:nvSpPr>
          <p:spPr>
            <a:xfrm>
              <a:off x="3378062" y="5089555"/>
              <a:ext cx="59186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</a:t>
              </a:r>
              <a:r>
                <a:rPr lang="ru-RU" sz="1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0270B8-CBD6-4A72-B6DA-49A5EC759B08}"/>
                </a:ext>
              </a:extLst>
            </p:cNvPr>
            <p:cNvSpPr txBox="1"/>
            <p:nvPr/>
          </p:nvSpPr>
          <p:spPr>
            <a:xfrm>
              <a:off x="3827958" y="4358447"/>
              <a:ext cx="59186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</a:t>
              </a:r>
              <a:r>
                <a:rPr lang="ru-RU" sz="1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4F6162-AAD4-460A-ACEB-DCAC6488AFF5}"/>
                </a:ext>
              </a:extLst>
            </p:cNvPr>
            <p:cNvSpPr txBox="1"/>
            <p:nvPr/>
          </p:nvSpPr>
          <p:spPr>
            <a:xfrm>
              <a:off x="4195216" y="4075796"/>
              <a:ext cx="59186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</a:t>
              </a:r>
              <a:r>
                <a:rPr lang="ru-RU" sz="1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2" name="Стрелка: вниз 31">
              <a:extLst>
                <a:ext uri="{FF2B5EF4-FFF2-40B4-BE49-F238E27FC236}">
                  <a16:creationId xmlns:a16="http://schemas.microsoft.com/office/drawing/2014/main" id="{1FD76554-B6C9-4BF8-BB62-9E74784823EC}"/>
                </a:ext>
              </a:extLst>
            </p:cNvPr>
            <p:cNvSpPr/>
            <p:nvPr/>
          </p:nvSpPr>
          <p:spPr>
            <a:xfrm>
              <a:off x="4280698" y="4831102"/>
              <a:ext cx="268200" cy="692612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6F0E4F0D-09B4-41FF-8D6B-D91D05E1517D}"/>
                </a:ext>
              </a:extLst>
            </p:cNvPr>
            <p:cNvCxnSpPr>
              <a:cxnSpLocks/>
            </p:cNvCxnSpPr>
            <p:nvPr/>
          </p:nvCxnSpPr>
          <p:spPr>
            <a:xfrm>
              <a:off x="761789" y="3576763"/>
              <a:ext cx="767450" cy="591037"/>
            </a:xfrm>
            <a:prstGeom prst="straightConnector1">
              <a:avLst/>
            </a:prstGeom>
            <a:ln>
              <a:solidFill>
                <a:srgbClr val="FF0000"/>
              </a:solidFill>
              <a:prstDash val="lgDash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id="{780AF14C-8D16-4D0A-AED8-C16548FC95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31244" y="4159881"/>
              <a:ext cx="1118649" cy="141642"/>
            </a:xfrm>
            <a:prstGeom prst="straightConnector1">
              <a:avLst/>
            </a:prstGeom>
            <a:ln>
              <a:solidFill>
                <a:srgbClr val="FF0000"/>
              </a:solidFill>
              <a:prstDash val="lgDash"/>
              <a:tailEnd type="triangl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ECDE5821-9305-461F-9457-E54EA2DEC231}"/>
                </a:ext>
              </a:extLst>
            </p:cNvPr>
            <p:cNvSpPr/>
            <p:nvPr/>
          </p:nvSpPr>
          <p:spPr>
            <a:xfrm>
              <a:off x="2489678" y="1108508"/>
              <a:ext cx="504513" cy="504513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597B8E93-7D17-4E6D-BCD7-4176BD47A8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02" t="-788" r="5949" b="24233"/>
            <a:stretch/>
          </p:blipFill>
          <p:spPr>
            <a:xfrm rot="5400000">
              <a:off x="319366" y="1033683"/>
              <a:ext cx="1769850" cy="176962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1F573A-5AF6-4AC9-946B-507EEF75E830}"/>
                </a:ext>
              </a:extLst>
            </p:cNvPr>
            <p:cNvSpPr txBox="1"/>
            <p:nvPr/>
          </p:nvSpPr>
          <p:spPr>
            <a:xfrm>
              <a:off x="1644058" y="2042810"/>
              <a:ext cx="1430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Частица цемента</a:t>
              </a:r>
            </a:p>
          </p:txBody>
        </p:sp>
        <p:pic>
          <p:nvPicPr>
            <p:cNvPr id="38" name="Рисунок 37" descr="Изображение выглядит как моллюск, беспозвоночное, сидит, животное&#10;&#10;Автоматически созданное описание">
              <a:extLst>
                <a:ext uri="{FF2B5EF4-FFF2-40B4-BE49-F238E27FC236}">
                  <a16:creationId xmlns:a16="http://schemas.microsoft.com/office/drawing/2014/main" id="{42F6E79D-9E6B-44B0-A94D-02D90CEECD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236"/>
            <a:stretch/>
          </p:blipFill>
          <p:spPr>
            <a:xfrm rot="5400000">
              <a:off x="3684088" y="2245682"/>
              <a:ext cx="2978612" cy="670595"/>
            </a:xfrm>
            <a:prstGeom prst="rect">
              <a:avLst/>
            </a:prstGeom>
          </p:spPr>
        </p:pic>
        <p:sp>
          <p:nvSpPr>
            <p:cNvPr id="39" name="Знак ''плюс'' 38">
              <a:extLst>
                <a:ext uri="{FF2B5EF4-FFF2-40B4-BE49-F238E27FC236}">
                  <a16:creationId xmlns:a16="http://schemas.microsoft.com/office/drawing/2014/main" id="{1CBDC06F-1C7A-49AD-8ECD-F0BBC6A4F85B}"/>
                </a:ext>
              </a:extLst>
            </p:cNvPr>
            <p:cNvSpPr/>
            <p:nvPr/>
          </p:nvSpPr>
          <p:spPr>
            <a:xfrm>
              <a:off x="5107552" y="2152729"/>
              <a:ext cx="217216" cy="241430"/>
            </a:xfrm>
            <a:prstGeom prst="mathPlus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40" name="Знак ''плюс'' 39">
              <a:extLst>
                <a:ext uri="{FF2B5EF4-FFF2-40B4-BE49-F238E27FC236}">
                  <a16:creationId xmlns:a16="http://schemas.microsoft.com/office/drawing/2014/main" id="{00A39F96-0E36-4714-889F-2F29F26B8B11}"/>
                </a:ext>
              </a:extLst>
            </p:cNvPr>
            <p:cNvSpPr/>
            <p:nvPr/>
          </p:nvSpPr>
          <p:spPr>
            <a:xfrm>
              <a:off x="4964343" y="2721820"/>
              <a:ext cx="217216" cy="241430"/>
            </a:xfrm>
            <a:prstGeom prst="mathPlus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41" name="Знак ''плюс'' 40">
              <a:extLst>
                <a:ext uri="{FF2B5EF4-FFF2-40B4-BE49-F238E27FC236}">
                  <a16:creationId xmlns:a16="http://schemas.microsoft.com/office/drawing/2014/main" id="{5EA71F9C-4B30-4088-8926-B15E37F27B4E}"/>
                </a:ext>
              </a:extLst>
            </p:cNvPr>
            <p:cNvSpPr/>
            <p:nvPr/>
          </p:nvSpPr>
          <p:spPr>
            <a:xfrm>
              <a:off x="2559171" y="2376183"/>
              <a:ext cx="217216" cy="241430"/>
            </a:xfrm>
            <a:prstGeom prst="mathPlus">
              <a:avLst/>
            </a:prstGeom>
            <a:solidFill>
              <a:schemeClr val="accent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09FF7A15-0683-4D66-93B0-F6C0BDB9AE02}"/>
                </a:ext>
              </a:extLst>
            </p:cNvPr>
            <p:cNvSpPr/>
            <p:nvPr/>
          </p:nvSpPr>
          <p:spPr>
            <a:xfrm>
              <a:off x="4414799" y="3075124"/>
              <a:ext cx="504513" cy="504513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1DA77B54-108D-43A4-9F9B-0D4A59336AE9}"/>
                </a:ext>
              </a:extLst>
            </p:cNvPr>
            <p:cNvGrpSpPr/>
            <p:nvPr/>
          </p:nvGrpSpPr>
          <p:grpSpPr>
            <a:xfrm>
              <a:off x="1431687" y="1819828"/>
              <a:ext cx="3185269" cy="1538136"/>
              <a:chOff x="1431687" y="1819828"/>
              <a:chExt cx="3185269" cy="1538136"/>
            </a:xfrm>
          </p:grpSpPr>
          <p:cxnSp>
            <p:nvCxnSpPr>
              <p:cNvPr id="46" name="Прямая со стрелкой 45">
                <a:extLst>
                  <a:ext uri="{FF2B5EF4-FFF2-40B4-BE49-F238E27FC236}">
                    <a16:creationId xmlns:a16="http://schemas.microsoft.com/office/drawing/2014/main" id="{615ED62C-2431-4E44-BCFB-458AE5663683}"/>
                  </a:ext>
                </a:extLst>
              </p:cNvPr>
              <p:cNvCxnSpPr/>
              <p:nvPr/>
            </p:nvCxnSpPr>
            <p:spPr>
              <a:xfrm flipH="1">
                <a:off x="3176864" y="1819828"/>
                <a:ext cx="1440092" cy="93146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37BC342E-C72E-46EA-BB7B-45EB0E23D7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38141" y="2664870"/>
                <a:ext cx="993799" cy="684374"/>
              </a:xfrm>
              <a:prstGeom prst="line">
                <a:avLst/>
              </a:prstGeom>
              <a:ln>
                <a:solidFill>
                  <a:srgbClr val="FF0000"/>
                </a:solidFill>
                <a:head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>
                <a:extLst>
                  <a:ext uri="{FF2B5EF4-FFF2-40B4-BE49-F238E27FC236}">
                    <a16:creationId xmlns:a16="http://schemas.microsoft.com/office/drawing/2014/main" id="{A98001C0-7849-49C9-B985-A1A493D655A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31687" y="3330108"/>
                <a:ext cx="959057" cy="27856"/>
              </a:xfrm>
              <a:prstGeom prst="line">
                <a:avLst/>
              </a:prstGeom>
              <a:ln>
                <a:solidFill>
                  <a:srgbClr val="FF0000"/>
                </a:solidFill>
                <a:head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580ABA0-C1A2-49E8-98ED-CEBBEC99B640}"/>
                </a:ext>
              </a:extLst>
            </p:cNvPr>
            <p:cNvSpPr txBox="1"/>
            <p:nvPr/>
          </p:nvSpPr>
          <p:spPr>
            <a:xfrm>
              <a:off x="1112075" y="3028411"/>
              <a:ext cx="132305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50" b="1" dirty="0">
                  <a:latin typeface="Arial" panose="020B0604020202020204" pitchFamily="34" charset="0"/>
                  <a:cs typeface="Arial" panose="020B0604020202020204" pitchFamily="34" charset="0"/>
                </a:rPr>
                <a:t>≤ 300 мкм</a:t>
              </a:r>
              <a:endParaRPr lang="ru-RU" sz="1350" b="1" dirty="0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6801DBCD-DCD1-47C1-9E04-B67563EF0255}"/>
                </a:ext>
              </a:extLst>
            </p:cNvPr>
            <p:cNvSpPr/>
            <p:nvPr/>
          </p:nvSpPr>
          <p:spPr>
            <a:xfrm>
              <a:off x="4707711" y="4857541"/>
              <a:ext cx="504513" cy="504513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D854EFC5-9492-4233-A75D-A5EB1C829661}"/>
              </a:ext>
            </a:extLst>
          </p:cNvPr>
          <p:cNvSpPr txBox="1"/>
          <p:nvPr/>
        </p:nvSpPr>
        <p:spPr>
          <a:xfrm>
            <a:off x="6683341" y="1181368"/>
            <a:ext cx="2530788" cy="421269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ru-RU" sz="127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воздушных пузырьков </a:t>
            </a:r>
            <a:r>
              <a:rPr lang="ru-RU" sz="127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(Стабилизация воздушных пор)</a:t>
            </a:r>
          </a:p>
          <a:p>
            <a:pPr marL="257175" indent="-257175">
              <a:buAutoNum type="arabicPeriod"/>
            </a:pPr>
            <a:r>
              <a:rPr lang="ru-RU" sz="127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Сорбция молекул воздухововлекающей добавки </a:t>
            </a:r>
            <a:r>
              <a:rPr lang="ru-RU" sz="127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зернах цемента и </a:t>
            </a:r>
            <a:r>
              <a:rPr lang="ru-RU" sz="127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гидрофобизация</a:t>
            </a:r>
            <a:r>
              <a:rPr lang="ru-RU" sz="127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цементных зерен</a:t>
            </a:r>
          </a:p>
          <a:p>
            <a:pPr marL="257175" indent="-257175">
              <a:buAutoNum type="arabicPeriod"/>
            </a:pPr>
            <a:r>
              <a:rPr lang="ru-RU" sz="1275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Адсорбция воздушных пузырьков на заполнителе </a:t>
            </a:r>
            <a:r>
              <a:rPr lang="ru-RU" sz="127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(стабилизация воздушной фазы в цементном растворе)</a:t>
            </a:r>
          </a:p>
          <a:p>
            <a:pPr marL="257175" indent="-257175">
              <a:buAutoNum type="arabicPeriod"/>
            </a:pPr>
            <a:r>
              <a:rPr lang="ru-RU" sz="1275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Воздухововлекающая добавка вступает в реакцию с ионами </a:t>
            </a:r>
            <a:r>
              <a:rPr lang="en-US" sz="1275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ru-RU" sz="1275" b="1" baseline="30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275" b="1" baseline="30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275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 этом образуется нерастворимая соль (выпадает в осадок).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FB4852B-C3B4-4DD0-AFDE-6372813BD861}"/>
              </a:ext>
            </a:extLst>
          </p:cNvPr>
          <p:cNvSpPr txBox="1"/>
          <p:nvPr/>
        </p:nvSpPr>
        <p:spPr>
          <a:xfrm>
            <a:off x="2179067" y="5295959"/>
            <a:ext cx="40240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5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Источник: </a:t>
            </a:r>
            <a:r>
              <a:rPr lang="en-US" sz="75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Eickschen</a:t>
            </a:r>
            <a:r>
              <a:rPr lang="en-US" sz="75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E., Reactivation potential of air-entraining concrete admixtures, Concrete Technology Reports 2010-2012, </a:t>
            </a:r>
            <a:r>
              <a:rPr lang="ru-RU" sz="75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стр.19-39</a:t>
            </a:r>
          </a:p>
        </p:txBody>
      </p:sp>
    </p:spTree>
    <p:extLst>
      <p:ext uri="{BB962C8B-B14F-4D97-AF65-F5344CB8AC3E}">
        <p14:creationId xmlns:p14="http://schemas.microsoft.com/office/powerpoint/2010/main" val="2271154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EFE5545-BC19-4C60-9A28-2F68B43E5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142"/>
            <a:ext cx="105156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Требования ГОСТ к объему вовлеченного воздуха в бетонную смесь для бетона покрытий должен составлять 5-7% с учетом его потерь во время транспортирования смеси и необходимых технологических перерывов. </a:t>
            </a:r>
            <a:endParaRPr lang="ru-RU" sz="24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40BFCA1-F6A6-4FA6-A744-68EC9BCA8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93850"/>
            <a:ext cx="9601200" cy="3552764"/>
          </a:xfrm>
        </p:spPr>
        <p:txBody>
          <a:bodyPr>
            <a:normAutofit/>
          </a:bodyPr>
          <a:lstStyle/>
          <a:p>
            <a:pPr algn="ctr"/>
            <a:r>
              <a:rPr lang="ru-RU" sz="1500" dirty="0">
                <a:solidFill>
                  <a:schemeClr val="tx1"/>
                </a:solidFill>
                <a:latin typeface="Arial Black" panose="020B0A04020102020204" pitchFamily="34" charset="0"/>
              </a:rPr>
              <a:t>ВЛИЯНИЕ ВОЗДУХОВОЛЕЧЕНИЯ НА ПРОЧНОСТЬ БЕТОНА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EEC36092-C924-4069-92E8-F48378C4A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470894"/>
              </p:ext>
            </p:extLst>
          </p:nvPr>
        </p:nvGraphicFramePr>
        <p:xfrm>
          <a:off x="2733043" y="2172552"/>
          <a:ext cx="2978943" cy="3433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99550A6-FBF1-4579-A20A-715917206BA1}"/>
              </a:ext>
            </a:extLst>
          </p:cNvPr>
          <p:cNvSpPr txBox="1"/>
          <p:nvPr/>
        </p:nvSpPr>
        <p:spPr>
          <a:xfrm>
            <a:off x="4606896" y="4319848"/>
            <a:ext cx="103723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2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Излишняя пористость и плохой контакт цементного камня и заполнителя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977950-0C17-468A-81C8-08FAF3A66050}"/>
              </a:ext>
            </a:extLst>
          </p:cNvPr>
          <p:cNvSpPr txBox="1"/>
          <p:nvPr/>
        </p:nvSpPr>
        <p:spPr>
          <a:xfrm>
            <a:off x="3265264" y="3082751"/>
            <a:ext cx="95725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2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счет снижения В/Ц</a:t>
            </a:r>
          </a:p>
        </p:txBody>
      </p:sp>
      <p:pic>
        <p:nvPicPr>
          <p:cNvPr id="13" name="Объект 29">
            <a:extLst>
              <a:ext uri="{FF2B5EF4-FFF2-40B4-BE49-F238E27FC236}">
                <a16:creationId xmlns:a16="http://schemas.microsoft.com/office/drawing/2014/main" id="{5E3D1F8B-2823-403B-9065-B5046B521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80016" y="2262186"/>
            <a:ext cx="2614734" cy="17811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67B44F9-B329-411B-B5AA-40F6F0F345DB}"/>
              </a:ext>
            </a:extLst>
          </p:cNvPr>
          <p:cNvSpPr txBox="1"/>
          <p:nvPr/>
        </p:nvSpPr>
        <p:spPr>
          <a:xfrm>
            <a:off x="6251476" y="3918691"/>
            <a:ext cx="3071813" cy="415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Воздухововлечение 5,2% (правильный воздух) </a:t>
            </a:r>
          </a:p>
        </p:txBody>
      </p:sp>
      <p:pic>
        <p:nvPicPr>
          <p:cNvPr id="16" name="Объект 31">
            <a:extLst>
              <a:ext uri="{FF2B5EF4-FFF2-40B4-BE49-F238E27FC236}">
                <a16:creationId xmlns:a16="http://schemas.microsoft.com/office/drawing/2014/main" id="{8B8CAB4E-A41B-4241-924F-E4FC371369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80015" y="4334189"/>
            <a:ext cx="2614734" cy="18445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AC74C9D-EEE8-42F6-9D7F-E9FF29926C2F}"/>
              </a:ext>
            </a:extLst>
          </p:cNvPr>
          <p:cNvSpPr txBox="1"/>
          <p:nvPr/>
        </p:nvSpPr>
        <p:spPr>
          <a:xfrm>
            <a:off x="6251476" y="6066614"/>
            <a:ext cx="3071813" cy="2539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Воздухововлечение 7,5% (не микровоздух)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DDAE9269-CF83-4BE5-AE3F-6DE8A5075DC8}"/>
              </a:ext>
            </a:extLst>
          </p:cNvPr>
          <p:cNvCxnSpPr>
            <a:cxnSpLocks/>
          </p:cNvCxnSpPr>
          <p:nvPr/>
        </p:nvCxnSpPr>
        <p:spPr>
          <a:xfrm>
            <a:off x="5557430" y="4922523"/>
            <a:ext cx="1145374" cy="424091"/>
          </a:xfrm>
          <a:prstGeom prst="straightConnector1">
            <a:avLst/>
          </a:prstGeom>
          <a:ln w="3492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>
            <a:extLst>
              <a:ext uri="{FF2B5EF4-FFF2-40B4-BE49-F238E27FC236}">
                <a16:creationId xmlns:a16="http://schemas.microsoft.com/office/drawing/2014/main" id="{394D083F-A766-4D7F-A897-1D8296462510}"/>
              </a:ext>
            </a:extLst>
          </p:cNvPr>
          <p:cNvSpPr/>
          <p:nvPr/>
        </p:nvSpPr>
        <p:spPr>
          <a:xfrm rot="812714">
            <a:off x="6702046" y="5324027"/>
            <a:ext cx="1571709" cy="4474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307429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E3E0817-CFE5-44F9-8446-27AA0F5219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125041"/>
              </p:ext>
            </p:extLst>
          </p:nvPr>
        </p:nvGraphicFramePr>
        <p:xfrm>
          <a:off x="1648437" y="1036040"/>
          <a:ext cx="9601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0637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id="{C933D635-7F34-48F4-AFB4-AF20FD7D15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08" y="349155"/>
            <a:ext cx="4561166" cy="608155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C506DA-55DE-47CA-BF53-7217CFD7C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560" y="349155"/>
            <a:ext cx="4561167" cy="608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71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BC6334-7ACB-43A8-A895-0B661A28A34C}"/>
              </a:ext>
            </a:extLst>
          </p:cNvPr>
          <p:cNvSpPr txBox="1"/>
          <p:nvPr/>
        </p:nvSpPr>
        <p:spPr>
          <a:xfrm>
            <a:off x="1219202" y="237066"/>
            <a:ext cx="9485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А.3.6 Морозостойкость песка для бетона транспортных сооружений следует определять на фракции 1,25-5,0 мм. После 25 циклов замораживания и оттаивания при испытании по ГОСТ 8735 содержание фракции менее 1,25 мм не должно быть более 7%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70E7D875-753F-43EE-A501-15A089AFD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44" y="1483013"/>
            <a:ext cx="6490866" cy="4868151"/>
          </a:xfrm>
        </p:spPr>
      </p:pic>
    </p:spTree>
    <p:extLst>
      <p:ext uri="{BB962C8B-B14F-4D97-AF65-F5344CB8AC3E}">
        <p14:creationId xmlns:p14="http://schemas.microsoft.com/office/powerpoint/2010/main" val="3279983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0D82A6F0-97CE-440C-8C6C-844C4123ED0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71788" y="127075"/>
            <a:ext cx="10372288" cy="2459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качестве вяжущего для бетона покрытий и оснований автомобильных дорог и аэродромов следует применять портландцемент по (</a:t>
            </a:r>
            <a:r>
              <a:rPr lang="ru-RU" sz="1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26633-2015</a:t>
            </a:r>
            <a:r>
              <a:rPr lang="ru-RU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):</a:t>
            </a:r>
          </a:p>
          <a:p>
            <a:pPr>
              <a:lnSpc>
                <a:spcPct val="100000"/>
              </a:lnSpc>
            </a:pPr>
            <a:r>
              <a:rPr lang="ru-RU" sz="1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10178 ПЦ и ШПЦ ТУ </a:t>
            </a:r>
            <a:r>
              <a:rPr lang="ru-RU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(ПЦ 500 Д0 Н)</a:t>
            </a:r>
            <a:endParaRPr lang="ru-RU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Р 55224 Цементы для транспортного строительства ТУ</a:t>
            </a:r>
            <a:r>
              <a:rPr lang="ru-RU" sz="1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ru-RU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(ЦЕМ </a:t>
            </a:r>
            <a:r>
              <a:rPr lang="en-US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</a:t>
            </a:r>
            <a:r>
              <a:rPr lang="ru-RU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 ЦЕМ </a:t>
            </a:r>
            <a:r>
              <a:rPr lang="en-US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II/</a:t>
            </a:r>
            <a:r>
              <a:rPr lang="ru-RU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А-Ш – дорожное покрытие)</a:t>
            </a:r>
            <a:endParaRPr lang="ru-RU" sz="18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sz="1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33174 Дороги автомобильные общего пользования. Цемент. ТУ</a:t>
            </a:r>
            <a:r>
              <a:rPr lang="ru-RU" sz="1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с ограниченным содержанием щелочей</a:t>
            </a:r>
            <a:endParaRPr lang="ru-RU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1E696F-6E35-4161-987C-20E52215CA23}"/>
              </a:ext>
            </a:extLst>
          </p:cNvPr>
          <p:cNvSpPr txBox="1"/>
          <p:nvPr/>
        </p:nvSpPr>
        <p:spPr>
          <a:xfrm>
            <a:off x="972035" y="3010910"/>
            <a:ext cx="79840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качестве вяжущего для бетона транспортных сооружений следует применять портландцемент по (</a:t>
            </a: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26633-2015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):</a:t>
            </a:r>
          </a:p>
          <a:p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10178 ПЦ и ШПЦ ТУ 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(ПЦ 500 Д0 Н)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22266 Цементы </a:t>
            </a:r>
            <a:r>
              <a:rPr lang="ru-RU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сульфатостойкие</a:t>
            </a: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ТУ</a:t>
            </a:r>
          </a:p>
          <a:p>
            <a:pPr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Р 55224 Цементы для транспортного строительства ТУ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(ЦЕМ 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 ЦЕМ 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II/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А-Ш – железобетонные изделия и мостовые конструкции)</a:t>
            </a: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31108 Цементы общестроительные ТУ 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(С</a:t>
            </a:r>
            <a:r>
              <a:rPr lang="ru-RU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 до 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8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%)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50E91CC9-F49F-4BD2-BA0D-08074884D1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211781"/>
              </p:ext>
            </p:extLst>
          </p:nvPr>
        </p:nvGraphicFramePr>
        <p:xfrm>
          <a:off x="972035" y="5252111"/>
          <a:ext cx="7577667" cy="125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64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Ранняя прочность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Окончательная прочность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схватывания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Водопотребность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щелочи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5E03BD0-56F8-4797-BB99-9707E2F40156}"/>
              </a:ext>
            </a:extLst>
          </p:cNvPr>
          <p:cNvCxnSpPr/>
          <p:nvPr/>
        </p:nvCxnSpPr>
        <p:spPr>
          <a:xfrm flipV="1">
            <a:off x="3021629" y="5882031"/>
            <a:ext cx="296333" cy="101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9C1AD48-0F3C-4D84-8A9A-D4EB0DEFA0E6}"/>
              </a:ext>
            </a:extLst>
          </p:cNvPr>
          <p:cNvCxnSpPr/>
          <p:nvPr/>
        </p:nvCxnSpPr>
        <p:spPr>
          <a:xfrm flipV="1">
            <a:off x="3021628" y="6233795"/>
            <a:ext cx="296333" cy="101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402248FC-2285-41CC-813D-8B1E96E07C7C}"/>
              </a:ext>
            </a:extLst>
          </p:cNvPr>
          <p:cNvCxnSpPr/>
          <p:nvPr/>
        </p:nvCxnSpPr>
        <p:spPr>
          <a:xfrm flipV="1">
            <a:off x="7581628" y="5882031"/>
            <a:ext cx="296333" cy="101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E4D356C9-C294-4F37-9024-F8F3E51E18BE}"/>
              </a:ext>
            </a:extLst>
          </p:cNvPr>
          <p:cNvCxnSpPr/>
          <p:nvPr/>
        </p:nvCxnSpPr>
        <p:spPr>
          <a:xfrm flipV="1">
            <a:off x="7581629" y="6233795"/>
            <a:ext cx="296333" cy="101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17F20E9-8564-444D-8A23-66FA0025C206}"/>
              </a:ext>
            </a:extLst>
          </p:cNvPr>
          <p:cNvCxnSpPr/>
          <p:nvPr/>
        </p:nvCxnSpPr>
        <p:spPr>
          <a:xfrm>
            <a:off x="4627518" y="5873564"/>
            <a:ext cx="266700" cy="110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3E1DB5C-5A33-49B1-BEE0-93729EE89CAE}"/>
              </a:ext>
            </a:extLst>
          </p:cNvPr>
          <p:cNvCxnSpPr/>
          <p:nvPr/>
        </p:nvCxnSpPr>
        <p:spPr>
          <a:xfrm>
            <a:off x="4627518" y="6253160"/>
            <a:ext cx="266700" cy="110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809C5649-0745-441E-BB5E-DE200A75A675}"/>
              </a:ext>
            </a:extLst>
          </p:cNvPr>
          <p:cNvCxnSpPr/>
          <p:nvPr/>
        </p:nvCxnSpPr>
        <p:spPr>
          <a:xfrm>
            <a:off x="6104427" y="5873564"/>
            <a:ext cx="266700" cy="110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686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80FA3A2-A1D8-4BD6-BFD4-F8C5C147AA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3358" y="685800"/>
            <a:ext cx="8959442" cy="475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445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Пути повышения морозостойкости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E0E2A6FB-2E64-4E1F-B0C5-E1CBC079C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2268" y="1363211"/>
            <a:ext cx="9601200" cy="35814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Низкое в/ц отношение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нормируемого или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сульфатостойкого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цемента с низкой щелочностью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морозостойкости заполнителей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минеральных добавок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бетонную смесь  5,5-6,5%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Правильность проведения испытаний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проницаемости бетонов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6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174B807-02D0-4D26-8E52-2AF5D2F0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149" y="117446"/>
            <a:ext cx="9354424" cy="88534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Зависимость </a:t>
            </a:r>
            <a:r>
              <a:rPr lang="en-US" dirty="0"/>
              <a:t>W </a:t>
            </a:r>
            <a:r>
              <a:rPr lang="ru-RU" dirty="0"/>
              <a:t> от расхода цемента</a:t>
            </a: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8EFFEB53-C744-4FBC-9BA8-F89FC458B3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0365883"/>
              </p:ext>
            </p:extLst>
          </p:nvPr>
        </p:nvGraphicFramePr>
        <p:xfrm>
          <a:off x="1421734" y="942603"/>
          <a:ext cx="8596312" cy="387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5E061F8-43EB-4761-8B62-BB98B96FC384}"/>
              </a:ext>
            </a:extLst>
          </p:cNvPr>
          <p:cNvCxnSpPr>
            <a:cxnSpLocks/>
          </p:cNvCxnSpPr>
          <p:nvPr/>
        </p:nvCxnSpPr>
        <p:spPr>
          <a:xfrm flipV="1">
            <a:off x="1988750" y="1100380"/>
            <a:ext cx="6628308" cy="320115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365D3AA-2FAC-46A9-B2AD-75C2B788582A}"/>
              </a:ext>
            </a:extLst>
          </p:cNvPr>
          <p:cNvSpPr/>
          <p:nvPr/>
        </p:nvSpPr>
        <p:spPr>
          <a:xfrm>
            <a:off x="1182149" y="4719651"/>
            <a:ext cx="9601400" cy="18539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Использование минеральных добавок повышает </a:t>
            </a:r>
            <a:r>
              <a:rPr lang="en-US" sz="1600" dirty="0"/>
              <a:t>W </a:t>
            </a:r>
            <a:r>
              <a:rPr lang="ru-RU" sz="1600" dirty="0"/>
              <a:t>на 2 и более марки за счет уплотнения структуры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Тепловая обработка снижает </a:t>
            </a:r>
            <a:r>
              <a:rPr lang="en-US" sz="1600" dirty="0"/>
              <a:t>W</a:t>
            </a:r>
            <a:r>
              <a:rPr lang="ru-RU" sz="1600" dirty="0"/>
              <a:t> на </a:t>
            </a:r>
            <a:r>
              <a:rPr lang="en-US" sz="1600" dirty="0"/>
              <a:t>1 </a:t>
            </a:r>
            <a:r>
              <a:rPr lang="ru-RU" sz="1600" dirty="0"/>
              <a:t>и более марку (укрупнение пор, воздушных пузырьков, возможно появление микротрещин)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Использование гидрофобизаторов повышает </a:t>
            </a:r>
            <a:r>
              <a:rPr lang="en-US" sz="1600" dirty="0"/>
              <a:t>W</a:t>
            </a:r>
            <a:r>
              <a:rPr lang="ru-RU" sz="1600" dirty="0"/>
              <a:t> как минимум на 1 марку (бетон невосприимчив к воздействию воды извне и изнутри)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Каждые 10 л снятой воды повышают </a:t>
            </a:r>
            <a:r>
              <a:rPr lang="en-US" sz="1600" dirty="0"/>
              <a:t>W </a:t>
            </a:r>
            <a:r>
              <a:rPr lang="ru-RU" sz="1600" dirty="0"/>
              <a:t>как минимум на 1 марку (увеличивают плотность)</a:t>
            </a:r>
          </a:p>
        </p:txBody>
      </p:sp>
    </p:spTree>
    <p:extLst>
      <p:ext uri="{BB962C8B-B14F-4D97-AF65-F5344CB8AC3E}">
        <p14:creationId xmlns:p14="http://schemas.microsoft.com/office/powerpoint/2010/main" val="1798579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9D5FFD3-8D8C-4F80-BD30-1F041293F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480" y="213568"/>
            <a:ext cx="9601200" cy="1485900"/>
          </a:xfrm>
        </p:spPr>
        <p:txBody>
          <a:bodyPr/>
          <a:lstStyle/>
          <a:p>
            <a:r>
              <a:rPr lang="ru-RU" dirty="0"/>
              <a:t>Водонепроницаемость бетона</a:t>
            </a: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6457A0A9-BEE9-4F8B-9EAD-DF066FCBBC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3763668"/>
              </p:ext>
            </p:extLst>
          </p:nvPr>
        </p:nvGraphicFramePr>
        <p:xfrm>
          <a:off x="912821" y="956518"/>
          <a:ext cx="1051736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1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6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7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9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Добавка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Д,</a:t>
                      </a:r>
                      <a:r>
                        <a:rPr lang="ru-RU" baseline="0" dirty="0"/>
                        <a:t>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в/ц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Условия</a:t>
                      </a:r>
                      <a:r>
                        <a:rPr lang="ru-RU" baseline="0" dirty="0"/>
                        <a:t> твердения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 </a:t>
                      </a:r>
                      <a:r>
                        <a:rPr lang="ru-RU" baseline="0" dirty="0"/>
                        <a:t> по ГОСТ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Полипласт СП-1</a:t>
                      </a:r>
                    </a:p>
                    <a:p>
                      <a:r>
                        <a:rPr lang="ru-RU" dirty="0"/>
                        <a:t>Нитрит натрия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0,55</a:t>
                      </a:r>
                    </a:p>
                    <a:p>
                      <a:r>
                        <a:rPr lang="ru-RU" dirty="0"/>
                        <a:t>2,5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400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ТБ 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ХБ -5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Полипласт СП-1</a:t>
                      </a:r>
                    </a:p>
                    <a:p>
                      <a:r>
                        <a:rPr lang="ru-RU" dirty="0"/>
                        <a:t>Нитрит натрия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0,55</a:t>
                      </a:r>
                    </a:p>
                    <a:p>
                      <a:r>
                        <a:rPr lang="ru-RU" dirty="0"/>
                        <a:t>2,5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440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0,36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ТБ 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ХБ 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Полипласт СП-1</a:t>
                      </a:r>
                    </a:p>
                    <a:p>
                      <a:r>
                        <a:rPr lang="ru-RU" dirty="0"/>
                        <a:t>Нитрит натрия</a:t>
                      </a:r>
                    </a:p>
                    <a:p>
                      <a:r>
                        <a:rPr lang="ru-RU" dirty="0"/>
                        <a:t>МК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1,0</a:t>
                      </a:r>
                    </a:p>
                    <a:p>
                      <a:r>
                        <a:rPr lang="ru-RU" dirty="0"/>
                        <a:t>2,5</a:t>
                      </a:r>
                    </a:p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400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/>
                        <a:t>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ТБ 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ХБ 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CC000E7-B59A-4047-A584-58929F746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249250"/>
              </p:ext>
            </p:extLst>
          </p:nvPr>
        </p:nvGraphicFramePr>
        <p:xfrm>
          <a:off x="912821" y="3956429"/>
          <a:ext cx="1051736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045">
                  <a:extLst>
                    <a:ext uri="{9D8B030D-6E8A-4147-A177-3AD203B41FA5}">
                      <a16:colId xmlns:a16="http://schemas.microsoft.com/office/drawing/2014/main" val="2359783827"/>
                    </a:ext>
                  </a:extLst>
                </a:gridCol>
                <a:gridCol w="945999">
                  <a:extLst>
                    <a:ext uri="{9D8B030D-6E8A-4147-A177-3AD203B41FA5}">
                      <a16:colId xmlns:a16="http://schemas.microsoft.com/office/drawing/2014/main" val="2900043292"/>
                    </a:ext>
                  </a:extLst>
                </a:gridCol>
                <a:gridCol w="1319407">
                  <a:extLst>
                    <a:ext uri="{9D8B030D-6E8A-4147-A177-3AD203B41FA5}">
                      <a16:colId xmlns:a16="http://schemas.microsoft.com/office/drawing/2014/main" val="3952890704"/>
                    </a:ext>
                  </a:extLst>
                </a:gridCol>
                <a:gridCol w="1441621">
                  <a:extLst>
                    <a:ext uri="{9D8B030D-6E8A-4147-A177-3AD203B41FA5}">
                      <a16:colId xmlns:a16="http://schemas.microsoft.com/office/drawing/2014/main" val="2799099659"/>
                    </a:ext>
                  </a:extLst>
                </a:gridCol>
                <a:gridCol w="2957384">
                  <a:extLst>
                    <a:ext uri="{9D8B030D-6E8A-4147-A177-3AD203B41FA5}">
                      <a16:colId xmlns:a16="http://schemas.microsoft.com/office/drawing/2014/main" val="3279175379"/>
                    </a:ext>
                  </a:extLst>
                </a:gridCol>
                <a:gridCol w="1589904">
                  <a:extLst>
                    <a:ext uri="{9D8B030D-6E8A-4147-A177-3AD203B41FA5}">
                      <a16:colId xmlns:a16="http://schemas.microsoft.com/office/drawing/2014/main" val="3214540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Добавка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Д,</a:t>
                      </a:r>
                      <a:r>
                        <a:rPr lang="ru-RU" baseline="0" dirty="0"/>
                        <a:t>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в/ц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Условия</a:t>
                      </a:r>
                      <a:r>
                        <a:rPr lang="ru-RU" baseline="0" dirty="0"/>
                        <a:t> твердения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 </a:t>
                      </a:r>
                      <a:r>
                        <a:rPr lang="ru-RU" baseline="0" dirty="0"/>
                        <a:t> по ГОСТ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512751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ru-RU" dirty="0"/>
                        <a:t>Полипласт СП-1</a:t>
                      </a:r>
                    </a:p>
                    <a:p>
                      <a:r>
                        <a:rPr lang="ru-RU" dirty="0"/>
                        <a:t>Нитрит натрия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0,55</a:t>
                      </a:r>
                    </a:p>
                    <a:p>
                      <a:r>
                        <a:rPr lang="ru-RU" dirty="0"/>
                        <a:t>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ХБ 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856635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ru-RU" dirty="0"/>
                        <a:t>Полипласт СП-1</a:t>
                      </a:r>
                    </a:p>
                    <a:p>
                      <a:r>
                        <a:rPr lang="ru-RU" dirty="0"/>
                        <a:t>Нитрит натрия</a:t>
                      </a:r>
                    </a:p>
                    <a:p>
                      <a:r>
                        <a:rPr lang="ru-RU" dirty="0"/>
                        <a:t>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1,0</a:t>
                      </a:r>
                    </a:p>
                    <a:p>
                      <a:r>
                        <a:rPr lang="ru-RU" dirty="0"/>
                        <a:t>7,0</a:t>
                      </a:r>
                    </a:p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ХБ -5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543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01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832E0DD-E5EE-4F44-ABE4-A75976912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8865" y="734488"/>
            <a:ext cx="5837476" cy="555423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Факторы, воздействующие на бетон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60DCD8-2A62-420E-824B-0686354E8BE9}"/>
              </a:ext>
            </a:extLst>
          </p:cNvPr>
          <p:cNvSpPr/>
          <p:nvPr/>
        </p:nvSpPr>
        <p:spPr>
          <a:xfrm>
            <a:off x="984171" y="1366136"/>
            <a:ext cx="4538803" cy="11146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Физические:</a:t>
            </a:r>
          </a:p>
          <a:p>
            <a:pPr algn="ctr"/>
            <a:r>
              <a:rPr lang="ru-RU" dirty="0"/>
              <a:t>Перепад температур</a:t>
            </a:r>
          </a:p>
          <a:p>
            <a:pPr algn="ctr"/>
            <a:r>
              <a:rPr lang="ru-RU" dirty="0"/>
              <a:t>Вымывание          Выветривание</a:t>
            </a:r>
          </a:p>
          <a:p>
            <a:pPr algn="ctr"/>
            <a:r>
              <a:rPr lang="ru-RU" dirty="0"/>
              <a:t>Атмосферные осадки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A6795A6-0CEA-4AD9-9612-53C7FCEFAB39}"/>
              </a:ext>
            </a:extLst>
          </p:cNvPr>
          <p:cNvSpPr/>
          <p:nvPr/>
        </p:nvSpPr>
        <p:spPr>
          <a:xfrm>
            <a:off x="984172" y="2601737"/>
            <a:ext cx="4538804" cy="1114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Химические:</a:t>
            </a:r>
          </a:p>
          <a:p>
            <a:pPr algn="ctr"/>
            <a:r>
              <a:rPr lang="ru-RU" dirty="0"/>
              <a:t>Коррозионные вещества (Ж,Т,Г)</a:t>
            </a:r>
          </a:p>
          <a:p>
            <a:pPr algn="ctr"/>
            <a:r>
              <a:rPr lang="ru-RU" dirty="0"/>
              <a:t>(в том числе карбонизация и </a:t>
            </a:r>
            <a:r>
              <a:rPr lang="ru-RU" dirty="0" err="1"/>
              <a:t>антигололедные</a:t>
            </a:r>
            <a:r>
              <a:rPr lang="ru-RU" dirty="0"/>
              <a:t> реагенты)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AFCC168-2CD1-4829-9D65-4527B8BABAF3}"/>
              </a:ext>
            </a:extLst>
          </p:cNvPr>
          <p:cNvSpPr/>
          <p:nvPr/>
        </p:nvSpPr>
        <p:spPr>
          <a:xfrm>
            <a:off x="984172" y="3933869"/>
            <a:ext cx="4538805" cy="1114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Биологические:</a:t>
            </a:r>
          </a:p>
          <a:p>
            <a:pPr algn="ctr"/>
            <a:r>
              <a:rPr lang="ru-RU" dirty="0"/>
              <a:t> Бактерии</a:t>
            </a:r>
          </a:p>
          <a:p>
            <a:pPr algn="ctr"/>
            <a:r>
              <a:rPr lang="ru-RU" dirty="0"/>
              <a:t>Мхи </a:t>
            </a:r>
          </a:p>
          <a:p>
            <a:pPr algn="ctr"/>
            <a:r>
              <a:rPr lang="ru-RU" dirty="0"/>
              <a:t>Грибы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B741070-7DDC-4D89-9970-82D115449921}"/>
              </a:ext>
            </a:extLst>
          </p:cNvPr>
          <p:cNvSpPr/>
          <p:nvPr/>
        </p:nvSpPr>
        <p:spPr>
          <a:xfrm>
            <a:off x="984171" y="5290377"/>
            <a:ext cx="4538805" cy="5554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Блуждающие токи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D1F2233-EC9C-4AE8-92FF-C402DD429403}"/>
              </a:ext>
            </a:extLst>
          </p:cNvPr>
          <p:cNvSpPr/>
          <p:nvPr/>
        </p:nvSpPr>
        <p:spPr>
          <a:xfrm>
            <a:off x="1011275" y="6057358"/>
            <a:ext cx="4511701" cy="4850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Радиация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F8E363-7C10-4EA3-A968-9ED8309E5CC3}"/>
              </a:ext>
            </a:extLst>
          </p:cNvPr>
          <p:cNvSpPr txBox="1"/>
          <p:nvPr/>
        </p:nvSpPr>
        <p:spPr>
          <a:xfrm>
            <a:off x="2425659" y="923209"/>
            <a:ext cx="128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Внешние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EE87034-D80B-4FFB-B789-581FFB4088F1}"/>
              </a:ext>
            </a:extLst>
          </p:cNvPr>
          <p:cNvSpPr/>
          <p:nvPr/>
        </p:nvSpPr>
        <p:spPr>
          <a:xfrm>
            <a:off x="7014912" y="2377332"/>
            <a:ext cx="4397829" cy="111469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Коррозия арматуры</a:t>
            </a:r>
          </a:p>
          <a:p>
            <a:pPr algn="ctr"/>
            <a:r>
              <a:rPr lang="ru-RU" dirty="0"/>
              <a:t>Внутренняя коррозия</a:t>
            </a:r>
          </a:p>
          <a:p>
            <a:pPr algn="ctr"/>
            <a:r>
              <a:rPr lang="ru-RU" dirty="0"/>
              <a:t>Микротрещины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28AE8E1-33F1-449C-A682-2EF47F0E8055}"/>
              </a:ext>
            </a:extLst>
          </p:cNvPr>
          <p:cNvSpPr/>
          <p:nvPr/>
        </p:nvSpPr>
        <p:spPr>
          <a:xfrm>
            <a:off x="7014912" y="4617909"/>
            <a:ext cx="4397829" cy="55542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Первичная защита</a:t>
            </a:r>
          </a:p>
          <a:p>
            <a:pPr algn="ctr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9EB35EF-3F20-47C6-A572-BDB934FFFFC8}"/>
              </a:ext>
            </a:extLst>
          </p:cNvPr>
          <p:cNvSpPr/>
          <p:nvPr/>
        </p:nvSpPr>
        <p:spPr>
          <a:xfrm>
            <a:off x="7028713" y="5551919"/>
            <a:ext cx="4397829" cy="55542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Вторичная защита</a:t>
            </a:r>
          </a:p>
          <a:p>
            <a:pPr algn="ctr"/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AE094F-1C0B-4908-93A9-7546CDE82D4F}"/>
              </a:ext>
            </a:extLst>
          </p:cNvPr>
          <p:cNvSpPr txBox="1"/>
          <p:nvPr/>
        </p:nvSpPr>
        <p:spPr>
          <a:xfrm>
            <a:off x="8368537" y="1898487"/>
            <a:ext cx="2226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Внутренние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AD913F-1410-47F4-8275-40F053AEF9DB}"/>
              </a:ext>
            </a:extLst>
          </p:cNvPr>
          <p:cNvSpPr txBox="1"/>
          <p:nvPr/>
        </p:nvSpPr>
        <p:spPr>
          <a:xfrm>
            <a:off x="1011275" y="309047"/>
            <a:ext cx="11130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Долговечность бетона– способность сохранять механическую прочность в течение всего срока эксплуатации</a:t>
            </a:r>
          </a:p>
        </p:txBody>
      </p:sp>
    </p:spTree>
    <p:extLst>
      <p:ext uri="{BB962C8B-B14F-4D97-AF65-F5344CB8AC3E}">
        <p14:creationId xmlns:p14="http://schemas.microsoft.com/office/powerpoint/2010/main" val="1735309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60F48BD-EFB8-4255-892A-4A66A6502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Водонепроницаемость бетона, твердеющего в различных условиях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FA42BC4-1F6B-4369-B82C-AABF7DA88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489088"/>
              </p:ext>
            </p:extLst>
          </p:nvPr>
        </p:nvGraphicFramePr>
        <p:xfrm>
          <a:off x="837320" y="2278631"/>
          <a:ext cx="1051736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045">
                  <a:extLst>
                    <a:ext uri="{9D8B030D-6E8A-4147-A177-3AD203B41FA5}">
                      <a16:colId xmlns:a16="http://schemas.microsoft.com/office/drawing/2014/main" val="1243023005"/>
                    </a:ext>
                  </a:extLst>
                </a:gridCol>
                <a:gridCol w="963827">
                  <a:extLst>
                    <a:ext uri="{9D8B030D-6E8A-4147-A177-3AD203B41FA5}">
                      <a16:colId xmlns:a16="http://schemas.microsoft.com/office/drawing/2014/main" val="285937835"/>
                    </a:ext>
                  </a:extLst>
                </a:gridCol>
                <a:gridCol w="1301579">
                  <a:extLst>
                    <a:ext uri="{9D8B030D-6E8A-4147-A177-3AD203B41FA5}">
                      <a16:colId xmlns:a16="http://schemas.microsoft.com/office/drawing/2014/main" val="1749695400"/>
                    </a:ext>
                  </a:extLst>
                </a:gridCol>
                <a:gridCol w="1441621">
                  <a:extLst>
                    <a:ext uri="{9D8B030D-6E8A-4147-A177-3AD203B41FA5}">
                      <a16:colId xmlns:a16="http://schemas.microsoft.com/office/drawing/2014/main" val="2575358233"/>
                    </a:ext>
                  </a:extLst>
                </a:gridCol>
                <a:gridCol w="2957384">
                  <a:extLst>
                    <a:ext uri="{9D8B030D-6E8A-4147-A177-3AD203B41FA5}">
                      <a16:colId xmlns:a16="http://schemas.microsoft.com/office/drawing/2014/main" val="274373583"/>
                    </a:ext>
                  </a:extLst>
                </a:gridCol>
                <a:gridCol w="1589904">
                  <a:extLst>
                    <a:ext uri="{9D8B030D-6E8A-4147-A177-3AD203B41FA5}">
                      <a16:colId xmlns:a16="http://schemas.microsoft.com/office/drawing/2014/main" val="919525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Добавка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Д,</a:t>
                      </a:r>
                      <a:r>
                        <a:rPr lang="ru-RU" baseline="0" dirty="0"/>
                        <a:t>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в/ц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Условия</a:t>
                      </a:r>
                      <a:r>
                        <a:rPr lang="ru-RU" baseline="0" dirty="0"/>
                        <a:t> твердения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 </a:t>
                      </a:r>
                      <a:r>
                        <a:rPr lang="ru-RU" baseline="0" dirty="0"/>
                        <a:t> по ГОСТ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2298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dirty="0"/>
                        <a:t>Полипласт СП-1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/>
                        <a:t>0,5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/>
                        <a:t>400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/>
                        <a:t>0,47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109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Прогрев</a:t>
                      </a:r>
                      <a:r>
                        <a:rPr lang="ru-RU" baseline="0" dirty="0"/>
                        <a:t> 6 часов 4</a:t>
                      </a:r>
                      <a:r>
                        <a:rPr lang="ru-RU" dirty="0"/>
                        <a:t>0°С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03246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ТВО 3+3+6+2 80°С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624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268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2C9D24A-1C5F-4F68-8846-7A86D68F7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227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снижения проницаемости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4D74947-C0C3-4064-AE76-D95DB98B7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в/ц за счет пластификаторов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качественных заполнителей с непрерывной кривой просеивания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минеральных (органо-минеральных) добавок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содержания «плохого» воздуха в бетонной смеси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Объемная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гидрофобизация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твердения (не ТВО и «холодный» бетон)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Цементы с низкой удельной поверхностью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Уход за бетоном, поверхностная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гидрофобизация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666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6BFF2EC3-0923-465F-BC8E-38955A22957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539240" y="1965960"/>
            <a:ext cx="9601200" cy="2155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6600" b="1" dirty="0">
                <a:solidFill>
                  <a:srgbClr val="44546A"/>
                </a:solidFill>
                <a:latin typeface="+mj-lt"/>
              </a:rPr>
              <a:t>Спасибо за </a:t>
            </a:r>
          </a:p>
          <a:p>
            <a:pPr marL="0" indent="0" algn="ctr">
              <a:buNone/>
            </a:pPr>
            <a:r>
              <a:rPr lang="ru-RU" sz="6600" b="1" dirty="0">
                <a:solidFill>
                  <a:srgbClr val="44546A"/>
                </a:solidFill>
                <a:latin typeface="+mj-lt"/>
              </a:rPr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427466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>
            <a:extLst>
              <a:ext uri="{FF2B5EF4-FFF2-40B4-BE49-F238E27FC236}">
                <a16:creationId xmlns:a16="http://schemas.microsoft.com/office/drawing/2014/main" id="{53C5EECF-E26C-4D83-891A-019731393DC2}"/>
              </a:ext>
            </a:extLst>
          </p:cNvPr>
          <p:cNvSpPr/>
          <p:nvPr/>
        </p:nvSpPr>
        <p:spPr>
          <a:xfrm>
            <a:off x="1344862" y="278275"/>
            <a:ext cx="7305840" cy="14124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ru-RU" sz="2800" b="1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26633-2015 Бетоны тяжелые и </a:t>
            </a:r>
          </a:p>
          <a:p>
            <a:r>
              <a:rPr lang="ru-RU" sz="2800" b="1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мелкозернистые ТУ</a:t>
            </a:r>
          </a:p>
          <a:p>
            <a:r>
              <a:rPr lang="ru-RU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ГОСТ устанавливает марки  по морозостойкости.</a:t>
            </a:r>
            <a:endParaRPr lang="ru-RU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ru-RU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EBFEA8B-326C-468C-8A10-02D5D437B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530326"/>
              </p:ext>
            </p:extLst>
          </p:nvPr>
        </p:nvGraphicFramePr>
        <p:xfrm>
          <a:off x="2792951" y="3502369"/>
          <a:ext cx="6096000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3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Конструктивный слой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В/Ц, не более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ВВ,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Однослойное или верхний слой двухслойного покрытия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5,0-7,0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B5C9124-FF8E-441F-A09D-6882FD7A81B4}"/>
              </a:ext>
            </a:extLst>
          </p:cNvPr>
          <p:cNvSpPr/>
          <p:nvPr/>
        </p:nvSpPr>
        <p:spPr>
          <a:xfrm>
            <a:off x="2792951" y="4519541"/>
            <a:ext cx="69392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Приложение А3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Бетоны для транспортного строительства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BD1454B-DDAA-4465-8A18-63412BFB6EB9}"/>
              </a:ext>
            </a:extLst>
          </p:cNvPr>
          <p:cNvSpPr/>
          <p:nvPr/>
        </p:nvSpPr>
        <p:spPr>
          <a:xfrm>
            <a:off x="1704889" y="5158074"/>
            <a:ext cx="82707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Требования к бетонам транспортных сооружений (мосты, путепроводы, эстакады, трубы и др.) следует устанавливать в зависимости от степени агрессивного воздействия среды на бетон и климатических условий эксплуатации.</a:t>
            </a:r>
          </a:p>
        </p:txBody>
      </p:sp>
      <p:pic>
        <p:nvPicPr>
          <p:cNvPr id="12" name="Объект 5">
            <a:extLst>
              <a:ext uri="{FF2B5EF4-FFF2-40B4-BE49-F238E27FC236}">
                <a16:creationId xmlns:a16="http://schemas.microsoft.com/office/drawing/2014/main" id="{17732F94-2FF5-450C-B084-FC93E53FA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0786" y="1615879"/>
            <a:ext cx="9652000" cy="7959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3A6388-20DC-4895-A3B9-28A6BC052C00}"/>
              </a:ext>
            </a:extLst>
          </p:cNvPr>
          <p:cNvSpPr txBox="1"/>
          <p:nvPr/>
        </p:nvSpPr>
        <p:spPr>
          <a:xfrm>
            <a:off x="2792951" y="2505670"/>
            <a:ext cx="6094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Приложение А2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Бетоны для дорожных и аэродромных покрытий и оснований</a:t>
            </a:r>
            <a:endParaRPr lang="ru-RU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8697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324CDF-7E9F-46B5-83A7-03F73194C7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445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31384-2017 Защита бетонных и железобетонных конструкций от коррозии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F9E920-DA24-4CD8-A8E2-A2F7950072E2}"/>
              </a:ext>
            </a:extLst>
          </p:cNvPr>
          <p:cNvSpPr txBox="1"/>
          <p:nvPr/>
        </p:nvSpPr>
        <p:spPr>
          <a:xfrm>
            <a:off x="3264429" y="1559740"/>
            <a:ext cx="418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А.1 Среды эксплуатации (справочное)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9A5DC8DC-159B-4CB7-AFF2-7A83252010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0576251"/>
              </p:ext>
            </p:extLst>
          </p:nvPr>
        </p:nvGraphicFramePr>
        <p:xfrm>
          <a:off x="1371600" y="2286000"/>
          <a:ext cx="9601199" cy="3908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43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5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 эксплуатации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 конструкций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533">
                <a:tc gridSpan="3">
                  <a:txBody>
                    <a:bodyPr/>
                    <a:lstStyle/>
                    <a:p>
                      <a:pPr algn="l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Повреждение бетона, вызванное </a:t>
                      </a:r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переменным замораживанием и оттаиванием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в присутствии или без солей противообледенителей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533">
                <a:tc gridSpan="3"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 действии на насыщенный водой бетон переменного замораживания и оттаивания агрессивная среда классифицируется по следующим показателям: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XF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Умеренное водонасыщение без антиобледенителей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Вертикальные поверхности зданий и сооружений при действии дождя и мороза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XF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Умеренное водонасыщение с антиобледенителями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Вертикальные поверхности зданий и сооружений, подвергающиеся обрызгиванию растворами антиобледенителей и замораживанию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XF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Сильное водонасыщение без антиобледенителей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Сооружение при действии дождей и мороза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XF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Сильное насыщение растворами солей антиобледенителей или морской водой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Дорожные покрытия, обрабатываемые </a:t>
                      </a:r>
                      <a:r>
                        <a:rPr lang="ru-RU" sz="1400" u="none" strike="noStrike" kern="12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противогололедными</a:t>
                      </a: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реагентами. Горизонтальные поверхности мостов, ступени наружных лестниц и др. Зона переменного уровня для</a:t>
                      </a:r>
                      <a:b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морских сооружений при действии мороза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815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AA7B997-6894-4DFC-8B66-1370B93BC5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4909" y="195718"/>
            <a:ext cx="951661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Е.1 Требования к морозостойкости бетона конструкций, работающих в условиях знакопеременных температур (обязательное)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F671A1E2-68F5-46B3-8C1D-208F54AED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50412"/>
              </p:ext>
            </p:extLst>
          </p:nvPr>
        </p:nvGraphicFramePr>
        <p:xfrm>
          <a:off x="1744909" y="1285247"/>
          <a:ext cx="8081434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5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4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144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режима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Расчетная зимняя температура наружного воздуха, </a:t>
                      </a:r>
                      <a:r>
                        <a:rPr lang="ru-RU" sz="1400" baseline="30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бетона по морозостойкости, не ниже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218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Попеременное замораживание и оттаивание:</a:t>
                      </a:r>
                    </a:p>
                    <a:p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в насыщенном состоянии при действии морской воды, минерализованных, в том числе </a:t>
                      </a:r>
                      <a:r>
                        <a:rPr lang="ru-RU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надмерзлотных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вод, </a:t>
                      </a:r>
                      <a:r>
                        <a:rPr lang="ru-RU" sz="14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противогололедных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реагентов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Ниже -20 до -40 включит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Ниже -5 до -20 включит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ru-RU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ru-RU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CB020F0-9CA6-4FB9-86DA-ED3D386B1C34}"/>
              </a:ext>
            </a:extLst>
          </p:cNvPr>
          <p:cNvSpPr txBox="1"/>
          <p:nvPr/>
        </p:nvSpPr>
        <p:spPr>
          <a:xfrm>
            <a:off x="1744909" y="3064091"/>
            <a:ext cx="7713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Расчетная зимняя температура наружного воздуха принимается согласно (на территории РФ) СП 131.13330.2018 СНиП 23-01-99* «Строительная климатология»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9C478CB-24EE-451D-80BC-223BFDD83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445870"/>
              </p:ext>
            </p:extLst>
          </p:nvPr>
        </p:nvGraphicFramePr>
        <p:xfrm>
          <a:off x="2616121" y="3801671"/>
          <a:ext cx="6096000" cy="243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9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6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 наиболее холодной пятидневки обеспеченностью 0,92,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30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Липецк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Воронеж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Тамбов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567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A990A4-6629-4FEB-B00F-A5836C8DBB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445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высоких показателей по морозостойкости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487C17C0-B033-4C22-BF1C-4ABD6ACC57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222659"/>
              </p:ext>
            </p:extLst>
          </p:nvPr>
        </p:nvGraphicFramePr>
        <p:xfrm>
          <a:off x="1447101" y="1638300"/>
          <a:ext cx="9601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Таблица 16">
            <a:extLst>
              <a:ext uri="{FF2B5EF4-FFF2-40B4-BE49-F238E27FC236}">
                <a16:creationId xmlns:a16="http://schemas.microsoft.com/office/drawing/2014/main" id="{789380B4-8087-422B-9A18-A00042664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129426"/>
              </p:ext>
            </p:extLst>
          </p:nvPr>
        </p:nvGraphicFramePr>
        <p:xfrm>
          <a:off x="3502325" y="5219700"/>
          <a:ext cx="4684143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1819">
                  <a:extLst>
                    <a:ext uri="{9D8B030D-6E8A-4147-A177-3AD203B41FA5}">
                      <a16:colId xmlns:a16="http://schemas.microsoft.com/office/drawing/2014/main" val="412461133"/>
                    </a:ext>
                  </a:extLst>
                </a:gridCol>
                <a:gridCol w="1155939">
                  <a:extLst>
                    <a:ext uri="{9D8B030D-6E8A-4147-A177-3AD203B41FA5}">
                      <a16:colId xmlns:a16="http://schemas.microsoft.com/office/drawing/2014/main" val="3023464172"/>
                    </a:ext>
                  </a:extLst>
                </a:gridCol>
                <a:gridCol w="2346385">
                  <a:extLst>
                    <a:ext uri="{9D8B030D-6E8A-4147-A177-3AD203B41FA5}">
                      <a16:colId xmlns:a16="http://schemas.microsoft.com/office/drawing/2014/main" val="1288821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  РАСХОД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b="0" dirty="0"/>
                        <a:t>КАПИЛЛЯРНАЯ</a:t>
                      </a:r>
                      <a:r>
                        <a:rPr lang="ru-RU" sz="1200" b="0" dirty="0"/>
                        <a:t> ПОРИСТОСТЬ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123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   ВОДА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633390"/>
                  </a:ext>
                </a:extLst>
              </a:tr>
              <a:tr h="357900">
                <a:tc>
                  <a:txBody>
                    <a:bodyPr/>
                    <a:lstStyle/>
                    <a:p>
                      <a:r>
                        <a:rPr lang="ru-RU" dirty="0"/>
                        <a:t> ЦЕМЕНТ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4198182"/>
                  </a:ext>
                </a:extLst>
              </a:tr>
            </a:tbl>
          </a:graphicData>
        </a:graphic>
      </p:graphicFrame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20FD6258-D354-4DDB-BCFC-404BF2F61597}"/>
              </a:ext>
            </a:extLst>
          </p:cNvPr>
          <p:cNvCxnSpPr/>
          <p:nvPr/>
        </p:nvCxnSpPr>
        <p:spPr>
          <a:xfrm>
            <a:off x="5201729" y="5656962"/>
            <a:ext cx="0" cy="232913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934A87AA-1247-44D8-8F6D-F816BB17AE91}"/>
              </a:ext>
            </a:extLst>
          </p:cNvPr>
          <p:cNvCxnSpPr/>
          <p:nvPr/>
        </p:nvCxnSpPr>
        <p:spPr>
          <a:xfrm>
            <a:off x="6932762" y="5656963"/>
            <a:ext cx="0" cy="232913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95562B1-1F71-4E66-9CDB-516643236948}"/>
              </a:ext>
            </a:extLst>
          </p:cNvPr>
          <p:cNvCxnSpPr>
            <a:cxnSpLocks/>
          </p:cNvCxnSpPr>
          <p:nvPr/>
        </p:nvCxnSpPr>
        <p:spPr>
          <a:xfrm flipV="1">
            <a:off x="5201729" y="6002249"/>
            <a:ext cx="0" cy="240006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AE884A35-9007-4857-9E98-FE9D4051A7EA}"/>
              </a:ext>
            </a:extLst>
          </p:cNvPr>
          <p:cNvCxnSpPr>
            <a:cxnSpLocks/>
          </p:cNvCxnSpPr>
          <p:nvPr/>
        </p:nvCxnSpPr>
        <p:spPr>
          <a:xfrm flipV="1">
            <a:off x="6932762" y="5994874"/>
            <a:ext cx="0" cy="240006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70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F5B060E-EECD-4CC0-ACC2-2FD69FE65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ru-RU" dirty="0"/>
              <a:t>Зависимость марки по</a:t>
            </a:r>
            <a:r>
              <a:rPr lang="en-US" dirty="0"/>
              <a:t> F </a:t>
            </a:r>
            <a:r>
              <a:rPr lang="ru-RU" dirty="0"/>
              <a:t>от расхода воды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27CBCC0-3012-4934-AD1F-17B21D6F4C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753652"/>
              </p:ext>
            </p:extLst>
          </p:nvPr>
        </p:nvGraphicFramePr>
        <p:xfrm>
          <a:off x="1371600" y="1554480"/>
          <a:ext cx="9601200" cy="4312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3314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D20EC0A-5259-4B4B-8C7B-FA2CFD54E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2488"/>
            <a:ext cx="9601200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Требования ГОСТ к водоцементному отношению бетонной смеси для бетона покрытий не более 0,45</a:t>
            </a:r>
            <a:endParaRPr lang="ru-RU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D7927B-7C3A-4B03-9D2B-2DF5F6506F31}"/>
              </a:ext>
            </a:extLst>
          </p:cNvPr>
          <p:cNvSpPr txBox="1"/>
          <p:nvPr/>
        </p:nvSpPr>
        <p:spPr>
          <a:xfrm>
            <a:off x="1419955" y="1431259"/>
            <a:ext cx="9504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445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количество воды для получения требуемой морозостойкости</a:t>
            </a:r>
          </a:p>
        </p:txBody>
      </p:sp>
      <p:graphicFrame>
        <p:nvGraphicFramePr>
          <p:cNvPr id="8" name="Объект 4">
            <a:extLst>
              <a:ext uri="{FF2B5EF4-FFF2-40B4-BE49-F238E27FC236}">
                <a16:creationId xmlns:a16="http://schemas.microsoft.com/office/drawing/2014/main" id="{61D4CE87-53BF-44D9-96FE-277FA7C2BC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842268"/>
              </p:ext>
            </p:extLst>
          </p:nvPr>
        </p:nvGraphicFramePr>
        <p:xfrm>
          <a:off x="2439962" y="2703962"/>
          <a:ext cx="7949804" cy="2712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03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по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356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циклов до разрушения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270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воды на 1 м</a:t>
                      </a:r>
                      <a:r>
                        <a:rPr lang="ru-RU" sz="14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≤130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≤150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≤170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≤175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≤180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≤185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 gridSpan="7"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обеспечении: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требуемой прочности на сжатие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требуемой прочности на изгиб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требуемого </a:t>
                      </a:r>
                      <a:r>
                        <a:rPr lang="ru-RU" sz="12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воздухововлечения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бетонную смесь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948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D06FBD2-30E1-495A-ABEE-CD472837C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7167" y="702578"/>
            <a:ext cx="5880683" cy="475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4454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воды </a:t>
            </a:r>
          </a:p>
        </p:txBody>
      </p:sp>
      <p:graphicFrame>
        <p:nvGraphicFramePr>
          <p:cNvPr id="6" name="Объект 4">
            <a:extLst>
              <a:ext uri="{FF2B5EF4-FFF2-40B4-BE49-F238E27FC236}">
                <a16:creationId xmlns:a16="http://schemas.microsoft.com/office/drawing/2014/main" id="{82A6C560-FA83-4390-AC29-E44820DD96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127003"/>
              </p:ext>
            </p:extLst>
          </p:nvPr>
        </p:nvGraphicFramePr>
        <p:xfrm>
          <a:off x="2424419" y="1568741"/>
          <a:ext cx="7508146" cy="4215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6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66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3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13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2058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бетонной смеси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В/Ц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Вода</a:t>
                      </a: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 СП 180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390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685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1120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0,33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300-400</a:t>
                      </a:r>
                    </a:p>
                  </a:txBody>
                  <a:tcPr marL="34455" marR="3445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СП-1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176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15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4455" marR="3445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 СП 180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0,28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34455" marR="3445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 ПК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34455" marR="3445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18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 ПК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650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1200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0,34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 ПК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55" marR="344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ru-RU" sz="1800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750</a:t>
                      </a:r>
                      <a:endParaRPr lang="ru-RU" sz="1800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1060</a:t>
                      </a:r>
                      <a:endParaRPr lang="ru-RU" sz="1800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0,29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</a:t>
                      </a:r>
                    </a:p>
                  </a:txBody>
                  <a:tcPr marL="34455" marR="344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800" baseline="-250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300-400</a:t>
                      </a:r>
                    </a:p>
                  </a:txBody>
                  <a:tcPr marL="34455" marR="3445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607185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6894</TotalTime>
  <Words>1417</Words>
  <Application>Microsoft Office PowerPoint</Application>
  <PresentationFormat>Широкоэкранный</PresentationFormat>
  <Paragraphs>334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Franklin Gothic Book</vt:lpstr>
      <vt:lpstr>Gabriola</vt:lpstr>
      <vt:lpstr>Times New Roman</vt:lpstr>
      <vt:lpstr>Уголки</vt:lpstr>
      <vt:lpstr>Влияние и способы обеспечения морозостойкости и водонепроницаемости бетона для долговечности железобетонных изделий и конструкций</vt:lpstr>
      <vt:lpstr>Факторы, воздействующие на бетон</vt:lpstr>
      <vt:lpstr>Презентация PowerPoint</vt:lpstr>
      <vt:lpstr>ГОСТ 31384-2017 Защита бетонных и железобетонных конструкций от коррозии</vt:lpstr>
      <vt:lpstr>Е.1 Требования к морозостойкости бетона конструкций, работающих в условиях знакопеременных температур (обязательное)</vt:lpstr>
      <vt:lpstr>Получение высоких показателей по морозостойкости</vt:lpstr>
      <vt:lpstr>Зависимость марки по F от расхода воды</vt:lpstr>
      <vt:lpstr>Требования ГОСТ к водоцементному отношению бетонной смеси для бетона покрытий не более 0,45</vt:lpstr>
      <vt:lpstr>Количество воды </vt:lpstr>
      <vt:lpstr>Воздухововлекающие добавки</vt:lpstr>
      <vt:lpstr>МЕХАНИЗМ СТАБИЛИЗАЦИИ ВОВЛЕЧЕННОГО ВОЗДУХА В БЕТОННОЙ СМЕСИ</vt:lpstr>
      <vt:lpstr>Требования ГОСТ к объему вовлеченного воздуха в бетонную смесь для бетона покрытий должен составлять 5-7% с учетом его потерь во время транспортирования смеси и необходимых технологических перерывов.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Пути повышения морозостойкости</vt:lpstr>
      <vt:lpstr>Зависимость W  от расхода цемента</vt:lpstr>
      <vt:lpstr>Водонепроницаемость бетона</vt:lpstr>
      <vt:lpstr>Водонепроницаемость бетона, твердеющего в различных условиях</vt:lpstr>
      <vt:lpstr>Пути снижения проницаемости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и способы обеспечения морозостойкости и водонепроницаемости бетона для долговечности железобетонных изделий и конструкций</dc:title>
  <dc:creator>Анастасия Быкова</dc:creator>
  <cp:lastModifiedBy>Анастасия Быкова</cp:lastModifiedBy>
  <cp:revision>59</cp:revision>
  <dcterms:created xsi:type="dcterms:W3CDTF">2020-09-11T08:35:28Z</dcterms:created>
  <dcterms:modified xsi:type="dcterms:W3CDTF">2020-09-24T10:38:02Z</dcterms:modified>
</cp:coreProperties>
</file>