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7" r:id="rId3"/>
    <p:sldId id="258" r:id="rId4"/>
    <p:sldId id="266" r:id="rId5"/>
    <p:sldId id="259" r:id="rId6"/>
    <p:sldId id="315" r:id="rId7"/>
    <p:sldId id="260" r:id="rId8"/>
    <p:sldId id="313" r:id="rId9"/>
    <p:sldId id="314" r:id="rId10"/>
    <p:sldId id="261" r:id="rId11"/>
    <p:sldId id="262" r:id="rId12"/>
    <p:sldId id="263" r:id="rId13"/>
    <p:sldId id="317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4" d="100"/>
          <a:sy n="74" d="100"/>
        </p:scale>
        <p:origin x="-312" y="1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753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10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55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17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56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36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1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02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745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00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165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FBA09-F102-4874-9A46-1142BA345209}" type="datetimeFigureOut">
              <a:rPr lang="ru-RU" smtClean="0"/>
              <a:t>11.06.2020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13539-9B6B-4A13-B3AB-B5963A400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15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adsoft.com/download/2019_Msk/04_(2019)_Rekomendatsii_STEKLONiT_(Granovskiy_A.V)_Moscow.pdf" TargetMode="External"/><Relationship Id="rId7" Type="http://schemas.openxmlformats.org/officeDocument/2006/relationships/image" Target="../media/image39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hyperlink" Target="https://scadsoft.com/" TargetMode="External"/><Relationship Id="rId4" Type="http://schemas.openxmlformats.org/officeDocument/2006/relationships/hyperlink" Target="https://scadsoft.com/download/2019_Msk/05_(2019)_KAMIN-STEKLONiT_(Teplykh_A,V)_Moscow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7667" y="1230594"/>
            <a:ext cx="9271378" cy="1654772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Myriad Pro" panose="020B0503030403020204" pitchFamily="34" charset="0"/>
              </a:rPr>
              <a:t>БАЗАЛЬТОВЫЕ </a:t>
            </a:r>
            <a:br>
              <a:rPr lang="ru-RU" sz="4000" b="1" dirty="0" smtClean="0">
                <a:latin typeface="Myriad Pro" panose="020B0503030403020204" pitchFamily="34" charset="0"/>
              </a:rPr>
            </a:br>
            <a:r>
              <a:rPr lang="ru-RU" sz="4000" b="1" dirty="0" smtClean="0">
                <a:latin typeface="Myriad Pro" panose="020B0503030403020204" pitchFamily="34" charset="0"/>
              </a:rPr>
              <a:t>СТРОИТЕЛЬНЫЕ СЕТКИ  </a:t>
            </a:r>
            <a:br>
              <a:rPr lang="ru-RU" sz="4000" b="1" dirty="0" smtClean="0">
                <a:latin typeface="Myriad Pro" panose="020B0503030403020204" pitchFamily="34" charset="0"/>
              </a:rPr>
            </a:br>
            <a:endParaRPr lang="ru-RU" sz="4000" b="1" dirty="0">
              <a:latin typeface="Myriad Pro" panose="020B05030304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69774" y="6054809"/>
            <a:ext cx="9144000" cy="572687"/>
          </a:xfrm>
        </p:spPr>
        <p:txBody>
          <a:bodyPr>
            <a:normAutofit lnSpcReduction="10000"/>
          </a:bodyPr>
          <a:lstStyle/>
          <a:p>
            <a:r>
              <a:rPr lang="en-US" sz="1400" dirty="0" smtClean="0">
                <a:latin typeface="Myriad Pro" panose="020B0503030403020204" pitchFamily="34" charset="0"/>
              </a:rPr>
              <a:t>www.</a:t>
            </a:r>
          </a:p>
          <a:p>
            <a:r>
              <a:rPr lang="en-US" sz="1400" dirty="0" smtClean="0">
                <a:latin typeface="Myriad Pro" panose="020B0503030403020204" pitchFamily="34" charset="0"/>
              </a:rPr>
              <a:t>www.</a:t>
            </a:r>
            <a:endParaRPr lang="ru-RU" sz="1400" dirty="0">
              <a:latin typeface="Myriad Pro" panose="020B0503030403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45" y="3198682"/>
            <a:ext cx="3375866" cy="2252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88" y="3198682"/>
            <a:ext cx="3384104" cy="22583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969" y="3207939"/>
            <a:ext cx="3384104" cy="22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4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92538" y="206663"/>
            <a:ext cx="7379331" cy="38370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Myriad Pro" panose="020B0503030403020204" pitchFamily="34" charset="0"/>
              </a:rPr>
              <a:t>Сетка базальтовая усиление несущей способности</a:t>
            </a:r>
            <a:endParaRPr lang="ru-RU" sz="20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848865" y="582126"/>
            <a:ext cx="581591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9883" y="1139830"/>
            <a:ext cx="4172156" cy="49105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1577" y="1652624"/>
            <a:ext cx="4916934" cy="39726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22377" y="1234306"/>
            <a:ext cx="213644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усиления кирпичных простенков и столбов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путем устройства бандажей из композитной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сетки, которая позволяет увеличить несущую способность до 30%. Технология укладки базальтовой сетки  значительнее проще и дешевле по сравнению со стальными и железобетонными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углепластиковыми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обоймами.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33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08822" y="206663"/>
            <a:ext cx="6063047" cy="38370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Myriad Pro" panose="020B0503030403020204" pitchFamily="34" charset="0"/>
              </a:rPr>
              <a:t>Экономическое обоснование </a:t>
            </a:r>
            <a:endParaRPr lang="ru-RU" sz="20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848865" y="582126"/>
            <a:ext cx="581591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7" y="710860"/>
            <a:ext cx="11329662" cy="614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2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7166919" y="206663"/>
            <a:ext cx="4481383" cy="38370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Myriad Pro" panose="020B0503030403020204" pitchFamily="34" charset="0"/>
              </a:rPr>
              <a:t>ПРОЕКТНЫЕ ПРОГРАММЫ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274011" y="582126"/>
            <a:ext cx="42836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6" y="905854"/>
            <a:ext cx="8031397" cy="3993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681010"/>
              </p:ext>
            </p:extLst>
          </p:nvPr>
        </p:nvGraphicFramePr>
        <p:xfrm>
          <a:off x="222189" y="5306938"/>
          <a:ext cx="9815558" cy="1268254"/>
        </p:xfrm>
        <a:graphic>
          <a:graphicData uri="http://schemas.openxmlformats.org/drawingml/2006/table">
            <a:tbl>
              <a:tblPr/>
              <a:tblGrid>
                <a:gridCol w="4907779"/>
                <a:gridCol w="4907779"/>
              </a:tblGrid>
              <a:tr h="6341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Рекомендации по расчету и проектированию каменных конструкций, усиленных базальтовой сеткой </a:t>
                      </a:r>
                    </a:p>
                  </a:txBody>
                  <a:tcPr marL="50800" marR="50800" marT="50800" marB="508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sng" dirty="0">
                          <a:solidFill>
                            <a:srgbClr val="0055A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04_(2019)_</a:t>
                      </a:r>
                      <a:r>
                        <a:rPr lang="en-US" sz="1400" u="sng" dirty="0" smtClean="0">
                          <a:solidFill>
                            <a:srgbClr val="0055A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Rekomendatsii__(</a:t>
                      </a:r>
                      <a:r>
                        <a:rPr lang="en-US" sz="1400" u="sng" dirty="0">
                          <a:solidFill>
                            <a:srgbClr val="0055A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Granovskiy_A.V)_Moscow.pdf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99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6183 Kb, </a:t>
                      </a:r>
                      <a:r>
                        <a:rPr lang="en-US" sz="1400" dirty="0">
                          <a:solidFill>
                            <a:srgbClr val="89A2C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2019.05.23</a:t>
                      </a:r>
                      <a:r>
                        <a:rPr lang="en-US" sz="1400" dirty="0">
                          <a:solidFill>
                            <a:srgbClr val="99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50800" marR="50800" marT="50800" marB="508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4127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в программе Камин расчетов армокаменных конструкций усиленных базальтовой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сеткой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u="sng" dirty="0">
                          <a:solidFill>
                            <a:srgbClr val="0055A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05_(2019)_</a:t>
                      </a:r>
                      <a:r>
                        <a:rPr lang="en-US" sz="1400" u="sng" dirty="0" smtClean="0">
                          <a:solidFill>
                            <a:srgbClr val="0055A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KAMIN_(</a:t>
                      </a:r>
                      <a:r>
                        <a:rPr lang="en-US" sz="1400" u="sng" dirty="0">
                          <a:solidFill>
                            <a:srgbClr val="0055A4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Teplykh_A,V)_Moscow.pdf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>
                          <a:solidFill>
                            <a:srgbClr val="9999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2595 Kb, </a:t>
                      </a:r>
                      <a:r>
                        <a:rPr lang="en-US" sz="1400" dirty="0">
                          <a:solidFill>
                            <a:srgbClr val="89A2C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2019.05.23</a:t>
                      </a:r>
                      <a:endParaRPr lang="en-US" sz="1400" dirty="0">
                        <a:solidFill>
                          <a:srgbClr val="9999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0800" marR="50800" marT="50800" marB="5080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DEDED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https://scadsoft.com/css/logo_scad_soft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9" y="68366"/>
            <a:ext cx="2085975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90" y="737471"/>
            <a:ext cx="5470272" cy="1450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26450" y="2792314"/>
            <a:ext cx="386555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•Центрально-сжатые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армированные столбы;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•Внецентренно-сжатые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армированные столбы;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•Армированная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наружная стена;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•Армированная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стена подвала;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•Местная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прочность армированных конструкций;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Опирание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балок и/или ферм на пилястры и столбы</a:t>
            </a:r>
          </a:p>
        </p:txBody>
      </p:sp>
    </p:spTree>
    <p:extLst>
      <p:ext uri="{BB962C8B-B14F-4D97-AF65-F5344CB8AC3E}">
        <p14:creationId xmlns:p14="http://schemas.microsoft.com/office/powerpoint/2010/main" val="1221701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23889" y="206663"/>
            <a:ext cx="5324414" cy="38370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Myriad Pro" panose="020B0503030403020204" pitchFamily="34" charset="0"/>
              </a:rPr>
              <a:t>ПРИМЕНЕНИЕ В СЕЙСМООПАСНЫХ ЗОНАХ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434983" y="564022"/>
            <a:ext cx="5122703" cy="18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0198" y="1652878"/>
            <a:ext cx="6426437" cy="1133052"/>
          </a:xfrm>
        </p:spPr>
        <p:txBody>
          <a:bodyPr>
            <a:noAutofit/>
          </a:bodyPr>
          <a:lstStyle/>
          <a:p>
            <a:pPr indent="361950"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ли применять базальтовую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сетку в качестве усиления ненесущих стен (перегородок) из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кирпича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газобетонных блоков,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возводимых на площадках сейсмичностью 7-9 баллов по шкале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MSK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-64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зданиях до 16 этажей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включительно?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0199" y="5546903"/>
            <a:ext cx="11553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деформативности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исследуемой конструкции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всем диапазоне его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деформирования.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 объектов испытаний были выполнены 3 перегородки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кирпичной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кладки и 2 перегородки из газобетонных блоков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42" y="978225"/>
            <a:ext cx="4774608" cy="371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D:\Документы\Строительная сетка\МТСК от ПКФ АТИ\Фото, видео ЭКОСТРОЙ СБС\Для сайта\IMG_11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08" y="3050849"/>
            <a:ext cx="3052568" cy="23065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631963" y="3073419"/>
            <a:ext cx="34525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Специалистами института ЦНИИСК им. В,А, Кучеренко, было принято решение провести испытания на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сейсмо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-стенде.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объективным методом, который позволяет с определенной точностью оценить степень сейсмостойкости различных конструкций зданий и сооружений является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9112" y="4823539"/>
            <a:ext cx="82751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вибрационно-резонансный метод , дополненный при необходимости испытаниями материалов, узлов, элементов. Вибрационно-резонансный метод состоит в построении и исследовании экспериментальной зависимости «воздействие реакция характеризующей изменение параметров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несущей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способности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70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7691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511895" y="546931"/>
            <a:ext cx="5469309" cy="170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4742" y="659395"/>
            <a:ext cx="620424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Перегородка №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редставляет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собой кирпичную ненесущую стену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размером 3х3м и толщиной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160мм.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возведения перегородки использовалась кирпичная кладка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толщиной 120мм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оштукатуренная цементно-песчаным раствором марки М100 с обеих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сторон.</a:t>
            </a:r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469167" y="146844"/>
            <a:ext cx="5324414" cy="383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Myriad Pro" panose="020B0503030403020204" pitchFamily="34" charset="0"/>
              </a:rPr>
              <a:t>ПРИМЕНЕНИЕ В СЕЙСМООПАСНЫХ ЗОНАХ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652" y="872691"/>
            <a:ext cx="5236457" cy="29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3" y="2458176"/>
            <a:ext cx="4802736" cy="2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74265" y="3898827"/>
            <a:ext cx="52471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горизонтальной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арматуры</a:t>
            </a: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использована сетка базальтовая строительная шириной 120мм с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разрывной нагрузкой-50кН/м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 размером ячейки 25х25мм</a:t>
            </a:r>
            <a:r>
              <a:rPr lang="ru-RU" sz="1600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98803" y="5105264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 качестве вертикальной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арматуры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сетка базальтовая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строительная с разрывной нагрузкой- 50кН/м и с размером ячейки 25х25мм, оштукатуренная слоем цементно- песчаного раствора толщиной 20мм. Базальтовая сетка представлена полотнами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3x3m.</a:t>
            </a:r>
          </a:p>
        </p:txBody>
      </p:sp>
    </p:spTree>
    <p:extLst>
      <p:ext uri="{BB962C8B-B14F-4D97-AF65-F5344CB8AC3E}">
        <p14:creationId xmlns:p14="http://schemas.microsoft.com/office/powerpoint/2010/main" val="170617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7691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6511895" y="546931"/>
            <a:ext cx="5469309" cy="170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4742" y="659395"/>
            <a:ext cx="6204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/>
          </a:p>
          <a:p>
            <a:r>
              <a:rPr lang="ru-RU" sz="1600" dirty="0" smtClean="0"/>
              <a:t> </a:t>
            </a:r>
            <a:endParaRPr lang="ru-RU" sz="16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469167" y="146844"/>
            <a:ext cx="5324414" cy="383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Myriad Pro" panose="020B0503030403020204" pitchFamily="34" charset="0"/>
              </a:rPr>
              <a:t>ПРИМЕНЕНИЕ В СЕЙСМООПАСНЫХ ЗОНАХ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382" y="814224"/>
            <a:ext cx="3409773" cy="518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2" y="708965"/>
            <a:ext cx="4836919" cy="59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92319" y="6218271"/>
            <a:ext cx="2940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Перегородка №</a:t>
            </a:r>
            <a:r>
              <a:rPr lang="ru-RU" sz="1600" dirty="0" smtClean="0"/>
              <a:t>1 до испытаний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4240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848865" y="582126"/>
            <a:ext cx="581591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6204247" y="121206"/>
            <a:ext cx="5324414" cy="383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Myriad Pro" panose="020B0503030403020204" pitchFamily="34" charset="0"/>
              </a:rPr>
              <a:t>ПРИМЕНЕНИЕ В СЕЙСМООПАСНЫХ ЗОНАХ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2927" y="1330403"/>
            <a:ext cx="71784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Перегородка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ненесущую стену из газобетонных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блоков длиной 5,6м, высотой 3м и толщиной 110мм.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возведения перегородки использовалась кладка из газобетонных блоков толщиной 100мм, класса В2,5. Оштукатуривание производилось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клеевым раствором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М100 по базальтовой сетке при толщине штукатурного слоя 5-10 мм с каждой стороны стены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горизонтальной арматуры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базальтовая строительная шириной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100мм с разрывной нагрузкой-50кН/м и с размером ячейки 25х25мм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вертикальной арматуры 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базальтовая строительная с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размером ячейки 25х25мм, оштукатуренная слоем клея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газобетонных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блоков толщиной 5мм. Базальтовая сетка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полотнами 5,6х3м.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Перегородка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крепилась по высоте в 3-х точках, к перекрытию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крепление осуществлялось с шагом 1200мм. Крепление перегородки к полу осуществлялось при помощи прижимных уголков.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234" y="836409"/>
            <a:ext cx="3512321" cy="531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83126" y="6215139"/>
            <a:ext cx="3250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Ненесущая стена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газобетонных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блоков перед оштукатуриванием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3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848865" y="582126"/>
            <a:ext cx="581591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6204247" y="121206"/>
            <a:ext cx="5324414" cy="3837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Myriad Pro" panose="020B0503030403020204" pitchFamily="34" charset="0"/>
              </a:rPr>
              <a:t>ПРИМЕНЕНИЕ В СЕЙСМООПАСНЫХ ЗОНАХ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652" y="1887775"/>
            <a:ext cx="6426120" cy="378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89" y="947842"/>
            <a:ext cx="493395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61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59253" y="283574"/>
            <a:ext cx="7259690" cy="383701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Myriad Pro" panose="020B0503030403020204" pitchFamily="34" charset="0"/>
              </a:rPr>
              <a:t>ВЫВОДЫ ПО ИСПЫТАНИЯМ НА СЕЙСМОСТОЙКОСТЬ </a:t>
            </a:r>
            <a:endParaRPr lang="ru-RU" sz="20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78893" y="606752"/>
            <a:ext cx="7058827" cy="85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84561" y="944652"/>
            <a:ext cx="114428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испытаний опытных образцов ускорение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виброплатформы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акселерометров изменялось при различных режимах ее динамического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нагружения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интервале от 0.82 до 10.24 м/с2, что более, чем в 2.5 раза превышает нормируемое СНиП II-7-81* «Строительство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сейсмических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районах» значение ускорения (а=4 м/с2) при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бальности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строительной площадки 9 баллов,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совпадении собственных частот колебаний образцов с</a:t>
            </a: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вынужденными частотами колебаний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виброплатформы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разнос.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При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343" y="4520902"/>
            <a:ext cx="42842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момент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резонанса величина перекоса не превысила нормируемого значения h/500;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кирпичных образцах, усиленных базальтовой сеткой,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 и повреждений в кладке не установлено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26154" y="3804535"/>
            <a:ext cx="35550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образцах стен из газобетонных блоков из-за низкого сцепления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клеевого раствора с ячеистым бетоном имело место образование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 в кладочных швах. При достижении резонансной частоты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трещины появились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приопорных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зонаx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сколов и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прогрессирующего разрушения кладки не наблюдалось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02" y="2418460"/>
            <a:ext cx="2922552" cy="207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235" y="3887624"/>
            <a:ext cx="2435551" cy="243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7970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08822" y="206663"/>
            <a:ext cx="6063047" cy="38370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Myriad Pro" panose="020B0503030403020204" pitchFamily="34" charset="0"/>
              </a:rPr>
              <a:t>ПРИМЕНЕНИЕ В СЕЙСМООПАСНЫХ ЗОНАХ 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848865" y="582126"/>
            <a:ext cx="581591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36733" y="925793"/>
            <a:ext cx="62127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 ЗАКЛЮЧЕНИЕ</a:t>
            </a:r>
          </a:p>
          <a:p>
            <a:pPr algn="ctr"/>
            <a:r>
              <a:rPr lang="ru-RU" sz="2000" dirty="0"/>
              <a:t>На основании проведенных экспериментальных исследований</a:t>
            </a:r>
          </a:p>
          <a:p>
            <a:pPr algn="ctr"/>
            <a:r>
              <a:rPr lang="ru-RU" sz="2000" dirty="0"/>
              <a:t>кирпичных и газобетонных перегородок, выполненных с усилением базальтовой строительной сеткой по проектным решениям ЦИСС ЦНИИСК им В. А. Кучеренко, </a:t>
            </a:r>
            <a:r>
              <a:rPr lang="ru-RU" sz="2000" dirty="0" smtClean="0"/>
              <a:t>считаем </a:t>
            </a:r>
            <a:r>
              <a:rPr lang="ru-RU" sz="2000" dirty="0"/>
              <a:t>возможным применение сетки базальтовой строительной </a:t>
            </a:r>
            <a:r>
              <a:rPr lang="ru-RU" sz="2000" dirty="0" smtClean="0"/>
              <a:t>с разрывными характеристиками 50кН/м в продольном и поперечном направлении и ячейкой 25х25мм. в </a:t>
            </a:r>
            <a:r>
              <a:rPr lang="ru-RU" sz="2000" dirty="0"/>
              <a:t>качестве армирующего материала для усиления ненесущих стен (перегородок) в районах с сейсмичностью 7 - 9 баллов по шкале MSK-64 в зданиях до 16 этажей включительно при соблюдении дополнительных требований настоящего отчета.</a:t>
            </a:r>
          </a:p>
          <a:p>
            <a:pPr algn="r"/>
            <a:r>
              <a:rPr lang="ru-RU" sz="2000" dirty="0"/>
              <a:t>Зав</a:t>
            </a:r>
            <a:r>
              <a:rPr lang="ru-RU" sz="2000" dirty="0" smtClean="0"/>
              <a:t>. ЛЭИМПСС    И</a:t>
            </a:r>
            <a:r>
              <a:rPr lang="ru-RU" sz="2000" dirty="0"/>
              <a:t>. М. Семенов</a:t>
            </a:r>
          </a:p>
          <a:p>
            <a:pPr algn="r"/>
            <a:r>
              <a:rPr lang="ru-RU" sz="2000" dirty="0" smtClean="0"/>
              <a:t>Инженер М</a:t>
            </a:r>
            <a:r>
              <a:rPr lang="ru-RU" sz="2000" dirty="0"/>
              <a:t>. Р. </a:t>
            </a:r>
            <a:r>
              <a:rPr lang="ru-RU" sz="2000" dirty="0" err="1"/>
              <a:t>Чупанов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07" y="977365"/>
            <a:ext cx="3956050" cy="556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12192000" cy="7970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                                                                                             ВЫВОДЫ </a:t>
            </a:r>
            <a:r>
              <a:rPr lang="ru-RU" b="1" dirty="0">
                <a:solidFill>
                  <a:schemeClr val="tx1"/>
                </a:solidFill>
                <a:latin typeface="Myriad Pro" panose="020B0503030403020204" pitchFamily="34" charset="0"/>
              </a:rPr>
              <a:t>ПО ИСПЫТАНИЯМ НА </a:t>
            </a:r>
            <a:r>
              <a:rPr lang="ru-RU" b="1" dirty="0" smtClean="0">
                <a:solidFill>
                  <a:schemeClr val="tx1"/>
                </a:solidFill>
                <a:latin typeface="Myriad Pro" panose="020B0503030403020204" pitchFamily="34" charset="0"/>
              </a:rPr>
              <a:t>СЕЙСМОСТОЙКОСТЬ </a:t>
            </a:r>
            <a:endParaRPr lang="ru-RU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5076202" y="538385"/>
            <a:ext cx="6734086" cy="256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65275" y="206663"/>
            <a:ext cx="2183027" cy="383701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Myriad Pro" panose="020B0503030403020204" pitchFamily="34" charset="0"/>
              </a:rPr>
              <a:t>Базальтовые сетки</a:t>
            </a:r>
            <a:endParaRPr lang="ru-RU" sz="1600" b="1" dirty="0">
              <a:latin typeface="Myriad Pro" panose="020B0503030403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825" y="1746419"/>
            <a:ext cx="7569764" cy="1672284"/>
          </a:xfrm>
        </p:spPr>
        <p:txBody>
          <a:bodyPr>
            <a:noAutofit/>
          </a:bodyPr>
          <a:lstStyle/>
          <a:p>
            <a:pPr algn="just"/>
            <a:r>
              <a:rPr lang="ru-RU" sz="1400" dirty="0" smtClean="0">
                <a:latin typeface="Myriad Pro" panose="020B0503030403020204" pitchFamily="34" charset="0"/>
              </a:rPr>
              <a:t>Материал</a:t>
            </a:r>
            <a:r>
              <a:rPr lang="ru-RU" sz="1400" dirty="0">
                <a:latin typeface="Myriad Pro" panose="020B0503030403020204" pitchFamily="34" charset="0"/>
              </a:rPr>
              <a:t>, который позволяет выполнить армирование элементов и поверхностей в промышленном и гражданском строительстве. Структура </a:t>
            </a:r>
            <a:r>
              <a:rPr lang="ru-RU" sz="1400" dirty="0" smtClean="0">
                <a:latin typeface="Myriad Pro" panose="020B0503030403020204" pitchFamily="34" charset="0"/>
              </a:rPr>
              <a:t>«СЕТКИ» </a:t>
            </a:r>
            <a:r>
              <a:rPr lang="ru-RU" sz="1400" dirty="0">
                <a:latin typeface="Myriad Pro" panose="020B0503030403020204" pitchFamily="34" charset="0"/>
              </a:rPr>
              <a:t>сформирована из нитей базальтового волокна, которые перпендикулярно связаны между собой. </a:t>
            </a:r>
            <a:r>
              <a:rPr lang="ru-RU" sz="1400" dirty="0" smtClean="0">
                <a:latin typeface="Myriad Pro" panose="020B0503030403020204" pitchFamily="34" charset="0"/>
              </a:rPr>
              <a:t>В </a:t>
            </a:r>
            <a:r>
              <a:rPr lang="ru-RU" sz="1400" dirty="0">
                <a:latin typeface="Myriad Pro" panose="020B0503030403020204" pitchFamily="34" charset="0"/>
              </a:rPr>
              <a:t>качестве дополнительного вещества выступает полимерное связующее, обеспечивающее адгезию и повышенную надежность сетки.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712411" y="590446"/>
            <a:ext cx="167228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0" y="1232274"/>
            <a:ext cx="5296290" cy="3837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Myriad Pro" panose="020B0503030403020204" pitchFamily="34" charset="0"/>
              </a:rPr>
              <a:t>Базальтовая строительная сетка </a:t>
            </a:r>
            <a:endParaRPr lang="ru-RU" sz="2400" b="1" dirty="0">
              <a:latin typeface="Myriad Pro" panose="020B0503030403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4" y="3560142"/>
            <a:ext cx="3623001" cy="24177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31" y="3560142"/>
            <a:ext cx="3856311" cy="24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548" y="3549147"/>
            <a:ext cx="3639477" cy="2428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237" y="956258"/>
            <a:ext cx="3647698" cy="237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6019198" y="3062665"/>
            <a:ext cx="2703261" cy="30963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2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Рекомендации по проектированию каменных конструкций усиленных базальтовой сеткой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Разработано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АО «НИЦ СТРОИТЕЛЬСТВО» 2018 год. </a:t>
            </a:r>
          </a:p>
          <a:p>
            <a:pPr algn="ctr"/>
            <a:endParaRPr lang="en-US" sz="12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4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642" y="1621340"/>
            <a:ext cx="2555293" cy="844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30" dirty="0">
                <a:latin typeface="PT Sans" panose="020B0503020203020204" pitchFamily="34" charset="-52"/>
                <a:cs typeface="Arial" panose="020B0604020202020204" pitchFamily="34" charset="0"/>
              </a:rPr>
              <a:t>Требования к производству и испытаниям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866205" y="3053873"/>
            <a:ext cx="2687110" cy="30963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endParaRPr lang="ru-RU" sz="124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82842" y="3076272"/>
            <a:ext cx="2453236" cy="2452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/>
              <a:t>ГОСТ </a:t>
            </a:r>
            <a:r>
              <a:rPr lang="ru-RU" dirty="0"/>
              <a:t>Р 57265-2016          Сетка арматурная для каменной кладки. </a:t>
            </a:r>
            <a:endParaRPr lang="ru-RU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845-3:2013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Технические условия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(EN 845-3:2003,</a:t>
            </a:r>
          </a:p>
          <a:p>
            <a:pPr lvl="0"/>
            <a:endParaRPr lang="ru-RU" sz="1400" dirty="0"/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13147" algn="l"/>
              </a:tabLst>
            </a:pPr>
            <a:endParaRPr lang="ru-RU" sz="1247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ADDE989-9A04-4AFE-BC8D-596B2B3B718A}"/>
              </a:ext>
            </a:extLst>
          </p:cNvPr>
          <p:cNvSpPr/>
          <p:nvPr/>
        </p:nvSpPr>
        <p:spPr>
          <a:xfrm>
            <a:off x="3129738" y="1516850"/>
            <a:ext cx="8423578" cy="9321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/>
            <a:endParaRPr lang="ru-RU" sz="124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9AB8F64C-7B02-45F3-8300-85F89E3CE798}"/>
              </a:ext>
            </a:extLst>
          </p:cNvPr>
          <p:cNvSpPr/>
          <p:nvPr/>
        </p:nvSpPr>
        <p:spPr>
          <a:xfrm>
            <a:off x="301828" y="3048015"/>
            <a:ext cx="2414238" cy="31080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>
            <a:extLst>
              <a:ext uri="{FF2B5EF4-FFF2-40B4-BE49-F238E27FC236}">
                <a16:creationId xmlns="" xmlns:a16="http://schemas.microsoft.com/office/drawing/2014/main" id="{DDE32419-1FAC-4492-8003-1758EAE0730E}"/>
              </a:ext>
            </a:extLst>
          </p:cNvPr>
          <p:cNvSpPr/>
          <p:nvPr/>
        </p:nvSpPr>
        <p:spPr>
          <a:xfrm>
            <a:off x="301829" y="1562382"/>
            <a:ext cx="2414237" cy="932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8751BB1C-F246-4F06-91C0-FDF6B1132AA5}"/>
              </a:ext>
            </a:extLst>
          </p:cNvPr>
          <p:cNvSpPr txBox="1"/>
          <p:nvPr/>
        </p:nvSpPr>
        <p:spPr>
          <a:xfrm>
            <a:off x="483569" y="3190666"/>
            <a:ext cx="2232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Технические условия</a:t>
            </a:r>
          </a:p>
          <a:p>
            <a:r>
              <a:rPr lang="ru-RU" dirty="0" smtClean="0"/>
              <a:t>производителя</a:t>
            </a:r>
            <a:endParaRPr lang="ru-RU" dirty="0"/>
          </a:p>
        </p:txBody>
      </p:sp>
      <p:sp>
        <p:nvSpPr>
          <p:cNvPr id="34" name="Прямоугольник 33">
            <a:extLst>
              <a:ext uri="{FF2B5EF4-FFF2-40B4-BE49-F238E27FC236}">
                <a16:creationId xmlns="" xmlns:a16="http://schemas.microsoft.com/office/drawing/2014/main" id="{E02EFB90-7E66-44A1-AE4B-734A21575589}"/>
              </a:ext>
            </a:extLst>
          </p:cNvPr>
          <p:cNvSpPr/>
          <p:nvPr/>
        </p:nvSpPr>
        <p:spPr>
          <a:xfrm>
            <a:off x="3141366" y="3062665"/>
            <a:ext cx="2703261" cy="30963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 15.13330.2012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«КАМЕННЫЕ И АРМОКАМЕННЫЕ КОНСТРУКЦИИ»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Актуализированная редакция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СНиП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II-22-81*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24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4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32998" y="1831604"/>
            <a:ext cx="3880212" cy="34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30" dirty="0">
                <a:latin typeface="PT Sans" panose="020B0503020203020204" pitchFamily="34" charset="-52"/>
                <a:cs typeface="Arial" panose="020B0604020202020204" pitchFamily="34" charset="0"/>
              </a:rPr>
              <a:t>Требования к </a:t>
            </a:r>
            <a:r>
              <a:rPr lang="ru-RU" sz="1630" dirty="0" smtClean="0">
                <a:latin typeface="PT Sans" panose="020B0503020203020204" pitchFamily="34" charset="-52"/>
                <a:cs typeface="Arial" panose="020B0604020202020204" pitchFamily="34" charset="0"/>
              </a:rPr>
              <a:t>применению</a:t>
            </a:r>
            <a:endParaRPr lang="ru-RU" sz="1630" dirty="0">
              <a:latin typeface="PT Sans" panose="020B0503020203020204" pitchFamily="34" charset="-52"/>
              <a:cs typeface="Arial" panose="020B0604020202020204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1347999" y="2553460"/>
            <a:ext cx="321897" cy="431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4245084" y="2448971"/>
            <a:ext cx="402373" cy="59904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169641" y="2443631"/>
            <a:ext cx="402373" cy="59904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10008273" y="2443631"/>
            <a:ext cx="402373" cy="59904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0"/>
            <a:ext cx="12192000" cy="7970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420078" y="169492"/>
            <a:ext cx="4021317" cy="366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yriad Pro" panose="020B0503030403020204" pitchFamily="34" charset="0"/>
              </a:rPr>
              <a:t>НОРМАТИВНАЯ ДОКУМЕНТАЦИЯ </a:t>
            </a:r>
            <a:endParaRPr lang="ru-RU" dirty="0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6189273" y="546519"/>
            <a:ext cx="5815913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010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7109255" y="206663"/>
            <a:ext cx="4539048" cy="38370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Myriad Pro" panose="020B0503030403020204" pitchFamily="34" charset="0"/>
              </a:rPr>
              <a:t>ТЕХНИЧЕСКИЕ ХАРАКТЕРИСТИКИ</a:t>
            </a:r>
            <a:endParaRPr lang="ru-RU" sz="2000" b="1" dirty="0">
              <a:latin typeface="Myriad Pro" panose="020B0503030403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274011" y="582126"/>
            <a:ext cx="42836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299495"/>
              </p:ext>
            </p:extLst>
          </p:nvPr>
        </p:nvGraphicFramePr>
        <p:xfrm>
          <a:off x="846036" y="1153681"/>
          <a:ext cx="10579691" cy="4333354"/>
        </p:xfrm>
        <a:graphic>
          <a:graphicData uri="http://schemas.openxmlformats.org/drawingml/2006/table">
            <a:tbl>
              <a:tblPr firstRow="1" firstCol="1" bandRow="1"/>
              <a:tblGrid>
                <a:gridCol w="485259"/>
                <a:gridCol w="1659733"/>
                <a:gridCol w="1546789"/>
                <a:gridCol w="1555334"/>
                <a:gridCol w="1546789"/>
                <a:gridCol w="974221"/>
                <a:gridCol w="1676549"/>
                <a:gridCol w="1135017"/>
              </a:tblGrid>
              <a:tr h="13169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Прочность 1метра сетки вдоль/поперек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Прочность 1ребра сетки вдоль/поперек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Размер ячеек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вдоль/поперек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Ширина сетки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Относительное </a:t>
                      </a: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удлиннение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при разрыве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Поверх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ностная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плотность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1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50/50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(25х25)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50кН/м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50кН/м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1,25 кН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1,25кН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25мм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25мм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100см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200гр/м2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51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50/50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(25х8</a:t>
                      </a: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50кН/м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50кН/м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1,25кН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0,42кН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25мм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8мм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100см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200гр/м2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50/25 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(50х25) 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50кН/м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25кН/м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1,25 кН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1,25 кН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25мм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50мм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100см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150гр/м2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100/100(25х25)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100кН/м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100кН/м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2,5кН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2,5кН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25мм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25мм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100см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380гр/м2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337471" y="5842256"/>
            <a:ext cx="4129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Ходовые позиции базальтовой строительной сетки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58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7109255" y="206663"/>
            <a:ext cx="4539048" cy="383701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Myriad Pro" panose="020B0503030403020204" pitchFamily="34" charset="0"/>
              </a:rPr>
              <a:t>ТЕХНИЧЕСКИЕ ХАРАКТЕРИСТИКИ</a:t>
            </a:r>
            <a:endParaRPr lang="ru-RU" sz="2000" b="1" dirty="0">
              <a:latin typeface="Myriad Pro" panose="020B0503030403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7274011" y="582126"/>
            <a:ext cx="42836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059578"/>
              </p:ext>
            </p:extLst>
          </p:nvPr>
        </p:nvGraphicFramePr>
        <p:xfrm>
          <a:off x="461473" y="1290414"/>
          <a:ext cx="11177900" cy="537050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546789"/>
                <a:gridCol w="957129"/>
                <a:gridCol w="1444239"/>
                <a:gridCol w="1187865"/>
                <a:gridCol w="1504060"/>
                <a:gridCol w="1512606"/>
                <a:gridCol w="1076770"/>
                <a:gridCol w="1034041"/>
                <a:gridCol w="914401"/>
              </a:tblGrid>
              <a:tr h="927656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Ячейка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а - площадь поперечного сечения стержня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Разрывная нагрузка стержня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Прочность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стержня при растяжении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Разрывная нагрузка на сетку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Процент армирования кладки - 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при расположении сетки по высоте кладки через (см)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0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7.5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15.0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22.5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1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мм²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МПа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кН/ пог. 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8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25/25-25 </a:t>
                      </a: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25х25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0,62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0,62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0.066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0.033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0.022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25/25-50 </a:t>
                      </a: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50х50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0.064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0.032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0.021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50/50-25 </a:t>
                      </a: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25х25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1,25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0.128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0.064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0.043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50/50-50 </a:t>
                      </a: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50х50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0.128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0.064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0.043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50/50-100 </a:t>
                      </a: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100х100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0.128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0.064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0.043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100/100-25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25х25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2,4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0.256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0.128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0.085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100/100-50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50х50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0.256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0.128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0.085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0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100/100-100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0351" marR="3035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100х100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9,16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0.244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0.122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0.081</a:t>
                      </a:r>
                    </a:p>
                  </a:txBody>
                  <a:tcPr marL="30351" marR="303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1474" y="798470"/>
            <a:ext cx="111693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Необходимые показатели для расчета </a:t>
            </a:r>
            <a:r>
              <a:rPr lang="ru-RU" sz="1600" dirty="0"/>
              <a:t>элементов, армированных сеткой из базальтового волокна </a:t>
            </a:r>
            <a:r>
              <a:rPr lang="ru-RU" sz="1600" dirty="0" smtClean="0"/>
              <a:t> </a:t>
            </a:r>
            <a:r>
              <a:rPr lang="ru-RU" sz="1600" dirty="0"/>
              <a:t>при центральном сжатии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9187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92281" y="206663"/>
            <a:ext cx="2356021" cy="38370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Myriad Pro" panose="020B0503030403020204" pitchFamily="34" charset="0"/>
              </a:rPr>
              <a:t>ПРЕИМУЩЕСТВА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9391135" y="590364"/>
            <a:ext cx="2166551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87" y="1013556"/>
            <a:ext cx="5803404" cy="56388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126908" y="2103839"/>
            <a:ext cx="27820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Базальт – магматическая горная порода, образованная путем быстрого охлаждения лавы, излившейся на поверхность земли. Базальт, тяжелее гранита, но и прочнее его. Плавится базальт при 1 100–1 200°С. Не берут камень и сильные химические реагенты. Базальт устойчив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кислотам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щелочам.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данного материала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«Базальтовые строительные сетки» для строительной отрасли, которые приходят на замену морально устаревшему металлу.</a:t>
            </a:r>
          </a:p>
        </p:txBody>
      </p:sp>
    </p:spTree>
    <p:extLst>
      <p:ext uri="{BB962C8B-B14F-4D97-AF65-F5344CB8AC3E}">
        <p14:creationId xmlns:p14="http://schemas.microsoft.com/office/powerpoint/2010/main" val="17935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42" y="5337130"/>
            <a:ext cx="719329" cy="649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9415848" y="579369"/>
            <a:ext cx="214183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 txBox="1">
            <a:spLocks/>
          </p:cNvSpPr>
          <p:nvPr/>
        </p:nvSpPr>
        <p:spPr>
          <a:xfrm>
            <a:off x="2737022" y="844125"/>
            <a:ext cx="6717956" cy="383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Myriad Pro" panose="020B0503030403020204" pitchFamily="34" charset="0"/>
              </a:rPr>
              <a:t>Сравнительный анализ металлических и базальтовых сеток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9292281" y="206663"/>
            <a:ext cx="2356021" cy="38370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Myriad Pro" panose="020B0503030403020204" pitchFamily="34" charset="0"/>
              </a:rPr>
              <a:t>ПРЕИМУЩЕСТВА</a:t>
            </a:r>
            <a:endParaRPr lang="ru-RU" sz="2400" b="1" dirty="0">
              <a:latin typeface="Myriad Pro" panose="020B0503030403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74" y="1565506"/>
            <a:ext cx="2417906" cy="1591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20" y="1565506"/>
            <a:ext cx="2417906" cy="1601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0687" y="3586582"/>
            <a:ext cx="2949146" cy="58077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aseline="30000" dirty="0">
                <a:latin typeface="Myriad Pro" panose="020B0503030403020204" pitchFamily="34" charset="0"/>
              </a:rPr>
              <a:t>Низкая </a:t>
            </a:r>
            <a:r>
              <a:rPr lang="ru-RU" sz="1600" baseline="30000" dirty="0" smtClean="0">
                <a:latin typeface="Myriad Pro" panose="020B0503030403020204" pitchFamily="34" charset="0"/>
              </a:rPr>
              <a:t>теплопроводность</a:t>
            </a:r>
            <a:r>
              <a:rPr lang="en-US" sz="1600" baseline="30000" dirty="0" smtClean="0">
                <a:latin typeface="Myriad Pro" panose="020B0503030403020204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aseline="30000" dirty="0" smtClean="0">
                <a:latin typeface="Myriad Pro" panose="020B0503030403020204" pitchFamily="34" charset="0"/>
              </a:rPr>
              <a:t>(0,03 </a:t>
            </a:r>
            <a:r>
              <a:rPr lang="ru-RU" sz="1600" baseline="30000" dirty="0">
                <a:latin typeface="Myriad Pro" panose="020B0503030403020204" pitchFamily="34" charset="0"/>
              </a:rPr>
              <a:t>Вт/(</a:t>
            </a:r>
            <a:r>
              <a:rPr lang="ru-RU" sz="1600" baseline="30000" dirty="0" err="1">
                <a:latin typeface="Myriad Pro" panose="020B0503030403020204" pitchFamily="34" charset="0"/>
              </a:rPr>
              <a:t>м°С</a:t>
            </a:r>
            <a:r>
              <a:rPr lang="ru-RU" sz="1600" baseline="30000" dirty="0">
                <a:latin typeface="Myriad Pro" panose="020B0503030403020204" pitchFamily="34" charset="0"/>
              </a:rPr>
              <a:t>)</a:t>
            </a:r>
            <a:endParaRPr lang="ru-RU" sz="1600" dirty="0">
              <a:latin typeface="Myriad Pro" panose="020B0503030403020204" pitchFamily="34" charset="0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1329262" y="4541318"/>
            <a:ext cx="1415998" cy="265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aseline="30000" dirty="0" smtClean="0">
                <a:latin typeface="Myriad Pro" panose="020B0503030403020204" pitchFamily="34" charset="0"/>
              </a:rPr>
              <a:t>Лёгкий (0,25 </a:t>
            </a:r>
            <a:r>
              <a:rPr lang="ru-RU" sz="1600" baseline="30000" dirty="0">
                <a:latin typeface="Myriad Pro" panose="020B0503030403020204" pitchFamily="34" charset="0"/>
              </a:rPr>
              <a:t>кг/</a:t>
            </a:r>
            <a:r>
              <a:rPr lang="ru-RU" sz="1600" baseline="30000" dirty="0" err="1">
                <a:latin typeface="Myriad Pro" panose="020B0503030403020204" pitchFamily="34" charset="0"/>
              </a:rPr>
              <a:t>м.кв</a:t>
            </a:r>
            <a:r>
              <a:rPr lang="ru-RU" sz="1600" baseline="30000" dirty="0">
                <a:latin typeface="Myriad Pro" panose="020B0503030403020204" pitchFamily="34" charset="0"/>
              </a:rPr>
              <a:t>.)</a:t>
            </a:r>
            <a:endParaRPr lang="ru-RU" sz="1600" dirty="0">
              <a:latin typeface="Myriad Pro" panose="020B0503030403020204" pitchFamily="34" charset="0"/>
            </a:endParaRP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4130119" y="3602748"/>
            <a:ext cx="1099458" cy="1182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aseline="30000" dirty="0">
                <a:latin typeface="Myriad Pro" panose="020B0503030403020204" pitchFamily="34" charset="0"/>
              </a:rPr>
              <a:t>Лёгкий монтаж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736" y="3425134"/>
            <a:ext cx="572972" cy="5755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5" y="5190690"/>
            <a:ext cx="570514" cy="575541"/>
          </a:xfrm>
          <a:prstGeom prst="rect">
            <a:avLst/>
          </a:prstGeom>
        </p:spPr>
      </p:pic>
      <p:sp>
        <p:nvSpPr>
          <p:cNvPr id="24" name="Подзаголовок 2"/>
          <p:cNvSpPr txBox="1">
            <a:spLocks/>
          </p:cNvSpPr>
          <p:nvPr/>
        </p:nvSpPr>
        <p:spPr>
          <a:xfrm>
            <a:off x="1379159" y="5366723"/>
            <a:ext cx="1721515" cy="2950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aseline="30000" dirty="0" smtClean="0">
                <a:latin typeface="Myriad Pro" panose="020B0503030403020204" pitchFamily="34" charset="0"/>
              </a:rPr>
              <a:t>Высокая адгезия к бетоны</a:t>
            </a:r>
            <a:endParaRPr lang="ru-RU" sz="1600" dirty="0">
              <a:latin typeface="Myriad Pro" panose="020B0503030403020204" pitchFamily="34" charset="0"/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4086331" y="5279636"/>
            <a:ext cx="1720039" cy="5807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aseline="30000" dirty="0">
                <a:latin typeface="Myriad Pro" panose="020B0503030403020204" pitchFamily="34" charset="0"/>
              </a:rPr>
              <a:t>Стойкость к агрессивным средам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21" y="5144158"/>
            <a:ext cx="551257" cy="57554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21" y="4366246"/>
            <a:ext cx="516685" cy="615847"/>
          </a:xfrm>
          <a:prstGeom prst="rect">
            <a:avLst/>
          </a:prstGeom>
        </p:spPr>
      </p:pic>
      <p:sp>
        <p:nvSpPr>
          <p:cNvPr id="29" name="Подзаголовок 2"/>
          <p:cNvSpPr txBox="1">
            <a:spLocks/>
          </p:cNvSpPr>
          <p:nvPr/>
        </p:nvSpPr>
        <p:spPr>
          <a:xfrm>
            <a:off x="4083694" y="4578283"/>
            <a:ext cx="1676050" cy="22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aseline="30000" dirty="0" smtClean="0">
                <a:latin typeface="Myriad Pro" panose="020B0503030403020204" pitchFamily="34" charset="0"/>
              </a:rPr>
              <a:t>Не подвержен коррозии</a:t>
            </a:r>
            <a:endParaRPr lang="ru-RU" sz="1600" baseline="30000" dirty="0">
              <a:latin typeface="Myriad Pro" panose="020B0503030403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934" y="5907502"/>
            <a:ext cx="710185" cy="62788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63" y="5896835"/>
            <a:ext cx="719329" cy="649225"/>
          </a:xfrm>
          <a:prstGeom prst="rect">
            <a:avLst/>
          </a:prstGeom>
        </p:spPr>
      </p:pic>
      <p:sp>
        <p:nvSpPr>
          <p:cNvPr id="33" name="Подзаголовок 2"/>
          <p:cNvSpPr txBox="1">
            <a:spLocks/>
          </p:cNvSpPr>
          <p:nvPr/>
        </p:nvSpPr>
        <p:spPr>
          <a:xfrm>
            <a:off x="4130119" y="6198894"/>
            <a:ext cx="1153297" cy="1535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aseline="30000" dirty="0" smtClean="0">
                <a:latin typeface="Myriad Pro" panose="020B0503030403020204" pitchFamily="34" charset="0"/>
              </a:rPr>
              <a:t>Экономичный</a:t>
            </a:r>
            <a:endParaRPr lang="ru-RU" sz="1600" baseline="30000" dirty="0">
              <a:latin typeface="Myriad Pro" panose="020B0503030403020204" pitchFamily="34" charset="0"/>
            </a:endParaRPr>
          </a:p>
        </p:txBody>
      </p:sp>
      <p:sp>
        <p:nvSpPr>
          <p:cNvPr id="34" name="Подзаголовок 2"/>
          <p:cNvSpPr txBox="1">
            <a:spLocks/>
          </p:cNvSpPr>
          <p:nvPr/>
        </p:nvSpPr>
        <p:spPr>
          <a:xfrm>
            <a:off x="1333211" y="6221447"/>
            <a:ext cx="1632146" cy="2620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aseline="30000" dirty="0" smtClean="0">
                <a:latin typeface="Myriad Pro" panose="020B0503030403020204" pitchFamily="34" charset="0"/>
              </a:rPr>
              <a:t>Тонкий кладочный шов</a:t>
            </a:r>
            <a:endParaRPr lang="ru-RU" sz="1600" baseline="30000" dirty="0">
              <a:latin typeface="Myriad Pro" panose="020B0503030403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32" y="3358486"/>
            <a:ext cx="546578" cy="686876"/>
          </a:xfrm>
          <a:prstGeom prst="rect">
            <a:avLst/>
          </a:prstGeom>
        </p:spPr>
      </p:pic>
      <p:sp>
        <p:nvSpPr>
          <p:cNvPr id="52" name="Подзаголовок 2"/>
          <p:cNvSpPr txBox="1">
            <a:spLocks/>
          </p:cNvSpPr>
          <p:nvPr/>
        </p:nvSpPr>
        <p:spPr>
          <a:xfrm>
            <a:off x="7363933" y="3586582"/>
            <a:ext cx="2091045" cy="408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aseline="30000" dirty="0" smtClean="0">
                <a:latin typeface="Myriad Pro" panose="020B0503030403020204" pitchFamily="34" charset="0"/>
              </a:rPr>
              <a:t>Высокая теплопроводность</a:t>
            </a:r>
            <a:r>
              <a:rPr lang="en-US" sz="1600" baseline="30000" dirty="0" smtClean="0">
                <a:latin typeface="Myriad Pro" panose="020B0503030403020204" pitchFamily="34" charset="0"/>
              </a:rPr>
              <a:t>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aseline="30000" dirty="0" smtClean="0">
                <a:latin typeface="Myriad Pro" panose="020B0503030403020204" pitchFamily="34" charset="0"/>
              </a:rPr>
              <a:t>(46 Вт/(</a:t>
            </a:r>
            <a:r>
              <a:rPr lang="ru-RU" sz="1600" baseline="30000" dirty="0" err="1" smtClean="0">
                <a:latin typeface="Myriad Pro" panose="020B0503030403020204" pitchFamily="34" charset="0"/>
              </a:rPr>
              <a:t>м°С</a:t>
            </a:r>
            <a:r>
              <a:rPr lang="ru-RU" sz="1600" baseline="30000" dirty="0" smtClean="0">
                <a:latin typeface="Myriad Pro" panose="020B0503030403020204" pitchFamily="34" charset="0"/>
              </a:rPr>
              <a:t>)</a:t>
            </a:r>
            <a:endParaRPr lang="ru-RU" sz="1600" dirty="0">
              <a:latin typeface="Myriad Pro" panose="020B0503030403020204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09" y="4310417"/>
            <a:ext cx="516674" cy="671676"/>
          </a:xfrm>
          <a:prstGeom prst="rect">
            <a:avLst/>
          </a:prstGeom>
        </p:spPr>
      </p:pic>
      <p:sp>
        <p:nvSpPr>
          <p:cNvPr id="54" name="Подзаголовок 2"/>
          <p:cNvSpPr txBox="1">
            <a:spLocks/>
          </p:cNvSpPr>
          <p:nvPr/>
        </p:nvSpPr>
        <p:spPr>
          <a:xfrm>
            <a:off x="7325175" y="4541318"/>
            <a:ext cx="1636095" cy="265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600" baseline="30000" dirty="0" smtClean="0">
                <a:latin typeface="Myriad Pro" panose="020B0503030403020204" pitchFamily="34" charset="0"/>
              </a:rPr>
              <a:t>Тяжёлый (2,31 кг/</a:t>
            </a:r>
            <a:r>
              <a:rPr lang="ru-RU" sz="1600" baseline="30000" dirty="0" err="1" smtClean="0">
                <a:latin typeface="Myriad Pro" panose="020B0503030403020204" pitchFamily="34" charset="0"/>
              </a:rPr>
              <a:t>м.кв</a:t>
            </a:r>
            <a:r>
              <a:rPr lang="ru-RU" sz="1600" baseline="30000" dirty="0">
                <a:latin typeface="Myriad Pro" panose="020B0503030403020204" pitchFamily="34" charset="0"/>
              </a:rPr>
              <a:t>.)</a:t>
            </a:r>
            <a:endParaRPr lang="ru-RU" sz="1600" dirty="0">
              <a:latin typeface="Myriad Pro" panose="020B0503030403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527" y="3468858"/>
            <a:ext cx="570514" cy="575541"/>
          </a:xfrm>
          <a:prstGeom prst="rect">
            <a:avLst/>
          </a:prstGeom>
        </p:spPr>
      </p:pic>
      <p:sp>
        <p:nvSpPr>
          <p:cNvPr id="58" name="Подзаголовок 2"/>
          <p:cNvSpPr txBox="1">
            <a:spLocks/>
          </p:cNvSpPr>
          <p:nvPr/>
        </p:nvSpPr>
        <p:spPr>
          <a:xfrm>
            <a:off x="10069687" y="3557804"/>
            <a:ext cx="1711262" cy="235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1600" baseline="30000" dirty="0" smtClean="0">
                <a:latin typeface="Myriad Pro" panose="020B0503030403020204" pitchFamily="34" charset="0"/>
              </a:rPr>
              <a:t>Низкая адгезия к бетону</a:t>
            </a:r>
            <a:endParaRPr lang="ru-RU" sz="1600" dirty="0">
              <a:latin typeface="Myriad Pro" panose="020B0503030403020204" pitchFamily="34" charset="0"/>
            </a:endParaRPr>
          </a:p>
        </p:txBody>
      </p:sp>
      <p:sp>
        <p:nvSpPr>
          <p:cNvPr id="59" name="Подзаголовок 2"/>
          <p:cNvSpPr txBox="1">
            <a:spLocks/>
          </p:cNvSpPr>
          <p:nvPr/>
        </p:nvSpPr>
        <p:spPr>
          <a:xfrm>
            <a:off x="10069687" y="4409434"/>
            <a:ext cx="1813193" cy="3751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aseline="30000" dirty="0" smtClean="0">
                <a:latin typeface="Myriad Pro" panose="020B0503030403020204" pitchFamily="34" charset="0"/>
              </a:rPr>
              <a:t>Не устойчив </a:t>
            </a:r>
            <a:r>
              <a:rPr lang="ru-RU" sz="1600" baseline="30000" dirty="0">
                <a:latin typeface="Myriad Pro" panose="020B0503030403020204" pitchFamily="34" charset="0"/>
              </a:rPr>
              <a:t>к </a:t>
            </a:r>
            <a:r>
              <a:rPr lang="ru-RU" sz="1600" baseline="30000" dirty="0" smtClean="0">
                <a:latin typeface="Myriad Pro" panose="020B0503030403020204" pitchFamily="34" charset="0"/>
              </a:rPr>
              <a:t>агрессивным </a:t>
            </a:r>
            <a:r>
              <a:rPr lang="ru-RU" sz="1600" baseline="30000" dirty="0">
                <a:latin typeface="Myriad Pro" panose="020B0503030403020204" pitchFamily="34" charset="0"/>
              </a:rPr>
              <a:t>средам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46" y="4289740"/>
            <a:ext cx="551257" cy="575541"/>
          </a:xfrm>
          <a:prstGeom prst="rect">
            <a:avLst/>
          </a:prstGeom>
        </p:spPr>
      </p:pic>
      <p:sp>
        <p:nvSpPr>
          <p:cNvPr id="66" name="Подзаголовок 2"/>
          <p:cNvSpPr txBox="1">
            <a:spLocks/>
          </p:cNvSpPr>
          <p:nvPr/>
        </p:nvSpPr>
        <p:spPr>
          <a:xfrm>
            <a:off x="7394490" y="5486262"/>
            <a:ext cx="1963156" cy="459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aseline="30000" dirty="0" smtClean="0">
                <a:latin typeface="Myriad Pro" panose="020B0503030403020204" pitchFamily="34" charset="0"/>
              </a:rPr>
              <a:t>Не подходит для укрепления ячеистых блоков с тонкими швами</a:t>
            </a:r>
            <a:endParaRPr lang="ru-RU" sz="1600" baseline="30000" dirty="0">
              <a:latin typeface="Myriad Pro" panose="020B0503030403020204" pitchFamily="34" charset="0"/>
            </a:endParaRPr>
          </a:p>
        </p:txBody>
      </p:sp>
      <p:pic>
        <p:nvPicPr>
          <p:cNvPr id="67" name="Рисунок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6" y="3351268"/>
            <a:ext cx="546578" cy="686876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3" y="4303199"/>
            <a:ext cx="516674" cy="671676"/>
          </a:xfrm>
          <a:prstGeom prst="rect">
            <a:avLst/>
          </a:prstGeom>
        </p:spPr>
      </p:pic>
      <p:cxnSp>
        <p:nvCxnSpPr>
          <p:cNvPr id="72" name="Прямая соединительная линия 71"/>
          <p:cNvCxnSpPr/>
          <p:nvPr/>
        </p:nvCxnSpPr>
        <p:spPr>
          <a:xfrm>
            <a:off x="6087762" y="1433384"/>
            <a:ext cx="0" cy="524750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6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66919" y="206663"/>
            <a:ext cx="4481383" cy="38370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Myriad Pro" panose="020B0503030403020204" pitchFamily="34" charset="0"/>
              </a:rPr>
              <a:t>ПРИМЕНЕНИЕ В СТРОИТЕЛЬСТВЕ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274011" y="582126"/>
            <a:ext cx="42836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24500" y="4554177"/>
            <a:ext cx="3708875" cy="1598795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армирования горизонтальных швов кладки стен из различных материалов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 повышения ее несущей способности при различных видах ее напряженного состояния (сжатие, растяжение при изгибе по перевязанному сечению, при срезе по перевязанному сечению) и монолитности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376014" y="4534583"/>
            <a:ext cx="3179036" cy="1672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Д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армирования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кладки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крупноформатного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керамического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камня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пустотностью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30%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попадания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пазы блоков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теплопроводности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785787" y="4542797"/>
            <a:ext cx="3879789" cy="1672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качестве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связевых элементов в двухслойных стенах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 fontAlgn="base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облицовкой из кирпича с основным внутренним слоем из различных стеновых материалов (кирпич силикатный и керамический, крупноформатные камни,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ячеистобетонные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блоки и т.д.)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33" y="1004756"/>
            <a:ext cx="3941785" cy="24990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244" y="999289"/>
            <a:ext cx="3852843" cy="29232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9" y="982768"/>
            <a:ext cx="3176897" cy="329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5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66919" y="206663"/>
            <a:ext cx="4481383" cy="38370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Myriad Pro" panose="020B0503030403020204" pitchFamily="34" charset="0"/>
              </a:rPr>
              <a:t>ПРИМЕНЕНИЕ В СТРОИТЕЛЬСТВЕ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274011" y="582126"/>
            <a:ext cx="42836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Подзаголовок 2"/>
          <p:cNvSpPr txBox="1">
            <a:spLocks/>
          </p:cNvSpPr>
          <p:nvPr/>
        </p:nvSpPr>
        <p:spPr>
          <a:xfrm>
            <a:off x="162371" y="6021858"/>
            <a:ext cx="11844470" cy="1672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армирования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горизонтальных покрытий из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растворной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бетонной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смесей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прочности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исключения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усадочных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трещин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8" y="901030"/>
            <a:ext cx="5178751" cy="48331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964" y="842907"/>
            <a:ext cx="6101697" cy="4932098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523" y="3375248"/>
            <a:ext cx="3424015" cy="260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39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66919" y="206663"/>
            <a:ext cx="4481383" cy="38370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Myriad Pro" panose="020B0503030403020204" pitchFamily="34" charset="0"/>
              </a:rPr>
              <a:t>ПРИМЕНЕНИЕ В СТРОИТЕЛЬСТВЕ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274011" y="582126"/>
            <a:ext cx="42836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4381" y="5589172"/>
            <a:ext cx="10861705" cy="1144914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армирования кладки стен из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газоблоков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решения проблемы  «мостов холода»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Швы следует выполнять как можно тоньше. Качественно изготовленные блоки, у которых геометрические размеры строго стандартизированы, укладываются на специальный клей. Тогда толщина шва получается 2-3 мм, при толщине базальтовой армирующей сетки 1,5-3 мм получается идеальное сочетание толщины и армирования и влияние мостиков холода сводится к минимуму. При кладке из обычного кирпича это недостижимо. Для сравнения:  - теплопроводность металлической сетки 60 Вт/ м², - теплопроводность базальтовой сетки 0.46 Вт/ м².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8667" y="1005134"/>
            <a:ext cx="4494628" cy="439954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066" y="979919"/>
            <a:ext cx="3399087" cy="453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86" y="985610"/>
            <a:ext cx="3332860" cy="444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40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66919" y="206663"/>
            <a:ext cx="4481383" cy="38370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Myriad Pro" panose="020B0503030403020204" pitchFamily="34" charset="0"/>
              </a:rPr>
              <a:t>ИСПЫТАНИЯ</a:t>
            </a:r>
            <a:r>
              <a:rPr lang="en-US" sz="1800" b="1" dirty="0">
                <a:latin typeface="Myriad Pro" panose="020B0503030403020204" pitchFamily="34" charset="0"/>
              </a:rPr>
              <a:t> </a:t>
            </a:r>
            <a:r>
              <a:rPr lang="ru-RU" sz="1800" b="1" dirty="0" smtClean="0">
                <a:latin typeface="Myriad Pro" panose="020B0503030403020204" pitchFamily="34" charset="0"/>
              </a:rPr>
              <a:t>В МГСУ НА СЖАТИЕ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274011" y="582126"/>
            <a:ext cx="42836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" t="-8642" r="-7978" b="22799"/>
          <a:stretch/>
        </p:blipFill>
        <p:spPr bwMode="auto">
          <a:xfrm>
            <a:off x="131510" y="444381"/>
            <a:ext cx="4312303" cy="5212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6" r="17454"/>
          <a:stretch/>
        </p:blipFill>
        <p:spPr bwMode="auto">
          <a:xfrm>
            <a:off x="4305592" y="982765"/>
            <a:ext cx="3573630" cy="30508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r="26950"/>
          <a:stretch/>
        </p:blipFill>
        <p:spPr bwMode="auto">
          <a:xfrm>
            <a:off x="8050138" y="974221"/>
            <a:ext cx="3802878" cy="30593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004" y="5796395"/>
            <a:ext cx="41105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прочности при сжатии фрагментов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газобетонных блоков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92538" y="4141642"/>
            <a:ext cx="33670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разрушения образца не армированной кладки.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050138" y="4122785"/>
            <a:ext cx="3845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стены армированной базальтовой сеткой после разрушения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03333" y="5246431"/>
            <a:ext cx="734368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применения композитной сетки момент трещинообразования увеличился на 11-14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marL="342900" indent="-342900">
              <a:buAutoNum type="arabicPeriod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прочности кладки в среднем на 11%.  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Базальтовая сетка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кладке из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газоблоков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увеличила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несущую способность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стены на 11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51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1"/>
            <a:ext cx="12192000" cy="7970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66919" y="206663"/>
            <a:ext cx="4481383" cy="383701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Myriad Pro" panose="020B0503030403020204" pitchFamily="34" charset="0"/>
              </a:rPr>
              <a:t>ИСПЫТАНИЯ В МГСУ НА РАСТЯЖЕНИЕ</a:t>
            </a:r>
            <a:endParaRPr lang="ru-RU" sz="1800" b="1" dirty="0">
              <a:latin typeface="Myriad Pro" panose="020B05030304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274011" y="582126"/>
            <a:ext cx="428367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 descr="C:\Users\acer\Desktop\1\photo_2020-01-16_14-21-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79" y="820396"/>
            <a:ext cx="5178752" cy="27859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252816" y="1516318"/>
            <a:ext cx="15069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Исследования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прочности при растяжении фрагментов стен из газобетонных блоков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1" y="3764659"/>
            <a:ext cx="4614729" cy="28497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60008" y="3851087"/>
            <a:ext cx="2187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разрушения эталонного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армированного образца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C:\Users\Эдуард\AppData\Local\Temp\Temp1_25-04-2020_18-07-06 (1).zip\IMG_20191220_123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42433" y="796496"/>
            <a:ext cx="3932077" cy="3994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10844613" y="1157737"/>
            <a:ext cx="1562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разрушения армированного образца.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9829" y="4779043"/>
            <a:ext cx="193989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образца произошло при суммарной растягивающей нагрузке от двух домкратов, равной     35 кН (3500 кгс).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0818975" y="1960698"/>
            <a:ext cx="1247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Разрушение образца произошло при нагрузке 45 кН (4500 кгс) из-за разрыва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ровингов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композитной сетки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417749" y="5081392"/>
            <a:ext cx="4674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Прочность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кладки из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ячеисто-бетонных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блоков класса В2.5, армированной композитной сеткой, при растяжении на 28% выше прочности неармированной кладки. При этом разрушение кладки на первоначальном этапе происходило по телу ячеистого бетона с последующей передачей нагрузки на композитную сетку.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9641" y="820397"/>
            <a:ext cx="6520441" cy="27688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4004" y="3751604"/>
            <a:ext cx="6554624" cy="286284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28090" y="837488"/>
            <a:ext cx="5272755" cy="39310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2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1618</Words>
  <Application>Microsoft Office PowerPoint</Application>
  <PresentationFormat>Произвольный</PresentationFormat>
  <Paragraphs>321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БАЗАЛЬТОВЫЕ  СТРОИТЕЛЬНЫЕ СЕТКИ   </vt:lpstr>
      <vt:lpstr>Базальтовые сетки</vt:lpstr>
      <vt:lpstr>ПРЕИМУЩЕСТВА</vt:lpstr>
      <vt:lpstr>Презентация PowerPoint</vt:lpstr>
      <vt:lpstr>ПРИМЕНЕНИЕ В СТРОИТЕЛЬСТВЕ</vt:lpstr>
      <vt:lpstr>ПРИМЕНЕНИЕ В СТРОИТЕЛЬСТВЕ</vt:lpstr>
      <vt:lpstr>ПРИМЕНЕНИЕ В СТРОИТЕЛЬСТВЕ</vt:lpstr>
      <vt:lpstr>ИСПЫТАНИЯ В МГСУ НА СЖАТИЕ</vt:lpstr>
      <vt:lpstr>ИСПЫТАНИЯ В МГСУ НА РАСТЯЖЕНИЕ</vt:lpstr>
      <vt:lpstr>Сетка базальтовая усиление несущей способности</vt:lpstr>
      <vt:lpstr>Экономическое обоснование </vt:lpstr>
      <vt:lpstr>ПРОЕКТНЫЕ ПРОГРАММЫ</vt:lpstr>
      <vt:lpstr>ПРИМЕНЕНИЕ В СЕЙСМООПАСНЫХ ЗОНАХ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ВЫВОДЫ ПО ИСПЫТАНИЯМ НА СЕЙСМОСТОЙКОСТЬ </vt:lpstr>
      <vt:lpstr>ПРИМЕНЕНИЕ В СЕЙСМООПАСНЫХ ЗОНАХ </vt:lpstr>
      <vt:lpstr>Презентация PowerPoint</vt:lpstr>
      <vt:lpstr>ТЕХНИЧЕСКИЕ ХАРАКТЕРИСТИКИ</vt:lpstr>
      <vt:lpstr>ТЕХНИЧЕСКИЕ ХАРАКТЕРИСТИКИ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БАЗАЛЬТОВЫЕ СЕТКИ МАРКИ  «БАЗАЛЬТЕКС»</dc:title>
  <dc:creator>Константин Новиков</dc:creator>
  <cp:lastModifiedBy>Эдуард</cp:lastModifiedBy>
  <cp:revision>91</cp:revision>
  <dcterms:created xsi:type="dcterms:W3CDTF">2019-12-17T09:37:34Z</dcterms:created>
  <dcterms:modified xsi:type="dcterms:W3CDTF">2020-06-11T12:08:39Z</dcterms:modified>
</cp:coreProperties>
</file>