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8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F6A8-3E77-4252-BB89-1D847CE277F9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44B72-2254-4ED7-922F-0E2C2AA5C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7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06D89-572F-4099-B480-93DDCC6041C0}" type="slidenum">
              <a:rPr lang="ru-RU"/>
              <a:pPr/>
              <a:t>1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4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7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7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7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5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1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4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7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1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9741-73AD-46DB-B4C7-5F35A99BB2E7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4262-AE94-4732-8CD7-13A16155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1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0208" y="3620897"/>
            <a:ext cx="6715172" cy="364333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 технологии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 теплоснабжения.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развития.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внедрения.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105203, Первомайская Нижняя ул. д.47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тел-факс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.(495) 465 21 58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 stp@santechproekt.ru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600208" y="652291"/>
            <a:ext cx="710884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charset="0"/>
              </a:rPr>
              <a:t>Общество с ограниченной ответственностью  </a:t>
            </a:r>
          </a:p>
          <a:p>
            <a:pPr algn="ctr"/>
            <a:r>
              <a:rPr lang="ru-RU" sz="3200" b="1" dirty="0">
                <a:latin typeface="Arial" charset="0"/>
              </a:rPr>
              <a:t>«</a:t>
            </a:r>
            <a:r>
              <a:rPr lang="ru-RU" sz="3200" b="1" dirty="0" err="1">
                <a:latin typeface="Arial" charset="0"/>
              </a:rPr>
              <a:t>СанТехПроект</a:t>
            </a:r>
            <a:r>
              <a:rPr lang="ru-RU" sz="3200" b="1" dirty="0">
                <a:latin typeface="Arial" charset="0"/>
              </a:rPr>
              <a:t>»</a:t>
            </a:r>
            <a:endParaRPr lang="en-US" sz="3200" b="1" dirty="0">
              <a:latin typeface="Arial" charset="0"/>
            </a:endParaRPr>
          </a:p>
          <a:p>
            <a:pPr algn="ctr"/>
            <a:r>
              <a:rPr lang="ru-RU" sz="2000" b="1" dirty="0" err="1">
                <a:latin typeface="Arial" charset="0"/>
              </a:rPr>
              <a:t>Шарипов</a:t>
            </a:r>
            <a:r>
              <a:rPr lang="ru-RU" sz="2000" b="1" dirty="0">
                <a:latin typeface="Arial" charset="0"/>
              </a:rPr>
              <a:t> Альберт Якубович</a:t>
            </a:r>
          </a:p>
          <a:p>
            <a:pPr algn="ctr"/>
            <a:r>
              <a:rPr lang="ru-RU" sz="2000" dirty="0">
                <a:latin typeface="Arial" charset="0"/>
              </a:rPr>
              <a:t>Кандидат технических наук, заслуженный строитель России, лауреат премии Правительства РФ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398076" y="53823"/>
            <a:ext cx="7143768" cy="5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Arial" charset="0"/>
              </a:rPr>
              <a:t>РОССИЙСКАЯ ФЕДЕРАЦИЯ</a:t>
            </a:r>
          </a:p>
        </p:txBody>
      </p:sp>
      <p:pic>
        <p:nvPicPr>
          <p:cNvPr id="1027" name="Picture 3" descr="3DC28EF"/>
          <p:cNvPicPr>
            <a:picLocks noChangeAspect="1" noChangeArrowheads="1"/>
          </p:cNvPicPr>
          <p:nvPr/>
        </p:nvPicPr>
        <p:blipFill>
          <a:blip r:embed="rId3" cstate="print"/>
          <a:srcRect l="1799" t="39032" r="92694" b="54839"/>
          <a:stretch>
            <a:fillRect/>
          </a:stretch>
        </p:blipFill>
        <p:spPr bwMode="auto">
          <a:xfrm>
            <a:off x="703870" y="343684"/>
            <a:ext cx="1570734" cy="121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313238" y="2417191"/>
            <a:ext cx="7143768" cy="5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Arial" charset="0"/>
              </a:rPr>
              <a:t>Стратегии развития строительной отрасли РФ до 2030 г.</a:t>
            </a:r>
            <a:endParaRPr lang="ru-RU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4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1124745"/>
            <a:ext cx="7786742" cy="53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85093" y="549465"/>
            <a:ext cx="11113971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оценка стоимость услуг отопления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ГВС(на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2-х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комнатной квартиры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503713" y="6519446"/>
            <a:ext cx="936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903593" y="6519446"/>
            <a:ext cx="1295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AEC7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930608" y="6519446"/>
            <a:ext cx="1152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год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344170" y="6519446"/>
            <a:ext cx="1150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760297" y="6519446"/>
            <a:ext cx="936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год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0056440" y="6519446"/>
            <a:ext cx="971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год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991544" y="3573016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991544" y="4221088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1991544" y="4869160"/>
            <a:ext cx="1643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1991544" y="5445224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2423592" y="6519446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V="1">
            <a:off x="2783632" y="4725144"/>
            <a:ext cx="1152128" cy="72008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V="1">
            <a:off x="3935760" y="4653136"/>
            <a:ext cx="1296144" cy="7347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5231904" y="4581128"/>
            <a:ext cx="1080120" cy="69728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V="1">
            <a:off x="8976320" y="5301208"/>
            <a:ext cx="1224136" cy="72008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 flipV="1">
            <a:off x="3863752" y="3356992"/>
            <a:ext cx="1368152" cy="290956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V="1">
            <a:off x="5231904" y="3212976"/>
            <a:ext cx="1080120" cy="142182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6240016" y="2852936"/>
            <a:ext cx="1440160" cy="35776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flipV="1">
            <a:off x="7667636" y="2357430"/>
            <a:ext cx="1296144" cy="498926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H="1" flipV="1">
            <a:off x="3935760" y="4725144"/>
            <a:ext cx="144016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V="1">
            <a:off x="4943872" y="3356868"/>
            <a:ext cx="215206" cy="21614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6312024" y="4725144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rgbClr val="FF0066"/>
                </a:solidFill>
                <a:latin typeface="Book Antiqua" pitchFamily="18" charset="0"/>
              </a:rPr>
              <a:t>2850</a:t>
            </a:r>
            <a:endParaRPr lang="ru-RU" sz="1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3791744" y="3140968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3366FF"/>
                </a:solidFill>
                <a:latin typeface="Book Antiqua" pitchFamily="18" charset="0"/>
              </a:rPr>
              <a:t>4119.5</a:t>
            </a:r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 flipH="1">
            <a:off x="3863752" y="3429000"/>
            <a:ext cx="216024" cy="21260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4439817" y="350100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3366FF"/>
                </a:solidFill>
                <a:latin typeface="Book Antiqua" pitchFamily="18" charset="0"/>
              </a:rPr>
              <a:t>4531</a:t>
            </a: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5591945" y="3356992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3366FF"/>
                </a:solidFill>
                <a:latin typeface="Book Antiqua" pitchFamily="18" charset="0"/>
              </a:rPr>
              <a:t>4985 </a:t>
            </a:r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 flipV="1">
            <a:off x="6023992" y="3212976"/>
            <a:ext cx="288032" cy="21602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1991544" y="4581128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2534</a:t>
            </a: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1991544" y="3789040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3745</a:t>
            </a:r>
          </a:p>
        </p:txBody>
      </p:sp>
      <p:sp>
        <p:nvSpPr>
          <p:cNvPr id="101" name="Text Box 46"/>
          <p:cNvSpPr txBox="1">
            <a:spLocks noChangeArrowheads="1"/>
          </p:cNvSpPr>
          <p:nvPr/>
        </p:nvSpPr>
        <p:spPr bwMode="auto">
          <a:xfrm>
            <a:off x="6744073" y="2564904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3366FF"/>
                </a:solidFill>
                <a:latin typeface="Book Antiqua" pitchFamily="18" charset="0"/>
              </a:rPr>
              <a:t>5483</a:t>
            </a:r>
          </a:p>
        </p:txBody>
      </p:sp>
      <p:sp>
        <p:nvSpPr>
          <p:cNvPr id="102" name="Line 47"/>
          <p:cNvSpPr>
            <a:spLocks noChangeShapeType="1"/>
          </p:cNvSpPr>
          <p:nvPr/>
        </p:nvSpPr>
        <p:spPr bwMode="auto">
          <a:xfrm>
            <a:off x="7392144" y="2780928"/>
            <a:ext cx="285182" cy="7086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" name="Text Box 46"/>
          <p:cNvSpPr txBox="1">
            <a:spLocks noChangeArrowheads="1"/>
          </p:cNvSpPr>
          <p:nvPr/>
        </p:nvSpPr>
        <p:spPr bwMode="auto">
          <a:xfrm>
            <a:off x="8256241" y="1988840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3366FF"/>
                </a:solidFill>
                <a:latin typeface="Book Antiqua" pitchFamily="18" charset="0"/>
              </a:rPr>
              <a:t>6031</a:t>
            </a: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3935760" y="1196752"/>
            <a:ext cx="0" cy="5299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7680176" y="1196752"/>
            <a:ext cx="794" cy="52911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5231904" y="1196755"/>
            <a:ext cx="0" cy="52961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6312024" y="1196752"/>
            <a:ext cx="0" cy="52926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6"/>
          <p:cNvSpPr txBox="1">
            <a:spLocks noChangeArrowheads="1"/>
          </p:cNvSpPr>
          <p:nvPr/>
        </p:nvSpPr>
        <p:spPr bwMode="auto">
          <a:xfrm>
            <a:off x="2006365" y="5733256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835.5</a:t>
            </a:r>
          </a:p>
        </p:txBody>
      </p:sp>
      <p:sp>
        <p:nvSpPr>
          <p:cNvPr id="140" name="Line 18"/>
          <p:cNvSpPr>
            <a:spLocks noChangeShapeType="1"/>
          </p:cNvSpPr>
          <p:nvPr/>
        </p:nvSpPr>
        <p:spPr bwMode="auto">
          <a:xfrm flipV="1">
            <a:off x="2783632" y="5805263"/>
            <a:ext cx="1152128" cy="72009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" name="Text Box 55"/>
          <p:cNvSpPr txBox="1">
            <a:spLocks noChangeArrowheads="1"/>
          </p:cNvSpPr>
          <p:nvPr/>
        </p:nvSpPr>
        <p:spPr bwMode="auto">
          <a:xfrm>
            <a:off x="5015880" y="5877272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rgbClr val="00B050"/>
                </a:solidFill>
                <a:latin typeface="Book Antiqua" pitchFamily="18" charset="0"/>
              </a:rPr>
              <a:t>1011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42" name="Text Box 55"/>
          <p:cNvSpPr txBox="1">
            <a:spLocks noChangeArrowheads="1"/>
          </p:cNvSpPr>
          <p:nvPr/>
        </p:nvSpPr>
        <p:spPr bwMode="auto">
          <a:xfrm>
            <a:off x="6168008" y="5877272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rgbClr val="00B050"/>
                </a:solidFill>
                <a:latin typeface="Book Antiqua" pitchFamily="18" charset="0"/>
              </a:rPr>
              <a:t>1112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44" name="Line 21"/>
          <p:cNvSpPr>
            <a:spLocks noChangeShapeType="1"/>
          </p:cNvSpPr>
          <p:nvPr/>
        </p:nvSpPr>
        <p:spPr bwMode="auto">
          <a:xfrm flipV="1">
            <a:off x="3863752" y="5661248"/>
            <a:ext cx="1368152" cy="146048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" name="Line 39"/>
          <p:cNvSpPr>
            <a:spLocks noChangeShapeType="1"/>
          </p:cNvSpPr>
          <p:nvPr/>
        </p:nvSpPr>
        <p:spPr bwMode="auto">
          <a:xfrm flipH="1" flipV="1">
            <a:off x="5231904" y="4653136"/>
            <a:ext cx="216024" cy="288032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991544" y="2924944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70" name="Line 56"/>
          <p:cNvSpPr>
            <a:spLocks noChangeShapeType="1"/>
          </p:cNvSpPr>
          <p:nvPr/>
        </p:nvSpPr>
        <p:spPr bwMode="auto">
          <a:xfrm flipH="1" flipV="1">
            <a:off x="3935760" y="5805264"/>
            <a:ext cx="144016" cy="144016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3791744" y="5877272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rgbClr val="00B050"/>
                </a:solidFill>
                <a:latin typeface="Book Antiqua" pitchFamily="18" charset="0"/>
              </a:rPr>
              <a:t>919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73" name="Line 21"/>
          <p:cNvSpPr>
            <a:spLocks noChangeShapeType="1"/>
          </p:cNvSpPr>
          <p:nvPr/>
        </p:nvSpPr>
        <p:spPr bwMode="auto">
          <a:xfrm flipV="1">
            <a:off x="5231904" y="5589240"/>
            <a:ext cx="1080120" cy="74040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6240016" y="5517232"/>
            <a:ext cx="1440160" cy="74040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" name="Line 56"/>
          <p:cNvSpPr>
            <a:spLocks noChangeShapeType="1"/>
          </p:cNvSpPr>
          <p:nvPr/>
        </p:nvSpPr>
        <p:spPr bwMode="auto">
          <a:xfrm flipH="1" flipV="1">
            <a:off x="6310314" y="5588100"/>
            <a:ext cx="145726" cy="289172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" name="Text Box 55"/>
          <p:cNvSpPr txBox="1">
            <a:spLocks noChangeArrowheads="1"/>
          </p:cNvSpPr>
          <p:nvPr/>
        </p:nvSpPr>
        <p:spPr bwMode="auto">
          <a:xfrm>
            <a:off x="7464152" y="5805264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rgbClr val="00B050"/>
                </a:solidFill>
                <a:latin typeface="Book Antiqua" pitchFamily="18" charset="0"/>
              </a:rPr>
              <a:t>1223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79" name="Line 56"/>
          <p:cNvSpPr>
            <a:spLocks noChangeShapeType="1"/>
          </p:cNvSpPr>
          <p:nvPr/>
        </p:nvSpPr>
        <p:spPr bwMode="auto">
          <a:xfrm flipV="1">
            <a:off x="8832304" y="5444084"/>
            <a:ext cx="142306" cy="36118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" name="Text Box 55"/>
          <p:cNvSpPr txBox="1">
            <a:spLocks noChangeArrowheads="1"/>
          </p:cNvSpPr>
          <p:nvPr/>
        </p:nvSpPr>
        <p:spPr bwMode="auto">
          <a:xfrm>
            <a:off x="8328248" y="5733256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rgbClr val="00B050"/>
                </a:solidFill>
                <a:latin typeface="Book Antiqua" pitchFamily="18" charset="0"/>
              </a:rPr>
              <a:t>1346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82" name="Line 56"/>
          <p:cNvSpPr>
            <a:spLocks noChangeShapeType="1"/>
          </p:cNvSpPr>
          <p:nvPr/>
        </p:nvSpPr>
        <p:spPr bwMode="auto">
          <a:xfrm flipV="1">
            <a:off x="9912424" y="5373216"/>
            <a:ext cx="288032" cy="57606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" name="Text Box 55"/>
          <p:cNvSpPr txBox="1">
            <a:spLocks noChangeArrowheads="1"/>
          </p:cNvSpPr>
          <p:nvPr/>
        </p:nvSpPr>
        <p:spPr bwMode="auto">
          <a:xfrm>
            <a:off x="9408368" y="5877272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rgbClr val="00B050"/>
                </a:solidFill>
                <a:latin typeface="Book Antiqua" pitchFamily="18" charset="0"/>
              </a:rPr>
              <a:t>1480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85" name="Line 21"/>
          <p:cNvSpPr>
            <a:spLocks noChangeShapeType="1"/>
          </p:cNvSpPr>
          <p:nvPr/>
        </p:nvSpPr>
        <p:spPr bwMode="auto">
          <a:xfrm flipV="1">
            <a:off x="6312024" y="4509120"/>
            <a:ext cx="1368152" cy="7347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" name="Text Box 38"/>
          <p:cNvSpPr txBox="1">
            <a:spLocks noChangeArrowheads="1"/>
          </p:cNvSpPr>
          <p:nvPr/>
        </p:nvSpPr>
        <p:spPr bwMode="auto">
          <a:xfrm>
            <a:off x="7032104" y="4725144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rgbClr val="FF0066"/>
                </a:solidFill>
                <a:latin typeface="Book Antiqua" pitchFamily="18" charset="0"/>
              </a:rPr>
              <a:t>2964</a:t>
            </a:r>
            <a:endParaRPr lang="ru-RU" sz="1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 flipH="1" flipV="1">
            <a:off x="6312024" y="4581128"/>
            <a:ext cx="144016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" name="Line 39"/>
          <p:cNvSpPr>
            <a:spLocks noChangeShapeType="1"/>
          </p:cNvSpPr>
          <p:nvPr/>
        </p:nvSpPr>
        <p:spPr bwMode="auto">
          <a:xfrm flipV="1">
            <a:off x="7464152" y="4509120"/>
            <a:ext cx="216024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3719736" y="4797152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rgbClr val="FF0066"/>
                </a:solidFill>
                <a:latin typeface="Book Antiqua" pitchFamily="18" charset="0"/>
              </a:rPr>
              <a:t>2635</a:t>
            </a:r>
            <a:endParaRPr lang="ru-RU" sz="1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5231904" y="4797152"/>
            <a:ext cx="928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rgbClr val="FF0066"/>
                </a:solidFill>
                <a:latin typeface="Book Antiqua" pitchFamily="18" charset="0"/>
              </a:rPr>
              <a:t>2741</a:t>
            </a:r>
            <a:endParaRPr lang="ru-RU" sz="1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88" name="Line 21"/>
          <p:cNvSpPr>
            <a:spLocks noChangeShapeType="1"/>
          </p:cNvSpPr>
          <p:nvPr/>
        </p:nvSpPr>
        <p:spPr bwMode="auto">
          <a:xfrm flipV="1">
            <a:off x="7680176" y="4437112"/>
            <a:ext cx="1296144" cy="7347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" name="Line 56"/>
          <p:cNvSpPr>
            <a:spLocks noChangeShapeType="1"/>
          </p:cNvSpPr>
          <p:nvPr/>
        </p:nvSpPr>
        <p:spPr bwMode="auto">
          <a:xfrm flipV="1">
            <a:off x="8760296" y="4437112"/>
            <a:ext cx="216024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" name="Text Box 38"/>
          <p:cNvSpPr txBox="1">
            <a:spLocks noChangeArrowheads="1"/>
          </p:cNvSpPr>
          <p:nvPr/>
        </p:nvSpPr>
        <p:spPr bwMode="auto">
          <a:xfrm>
            <a:off x="8256240" y="4581128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rgbClr val="FF0066"/>
                </a:solidFill>
                <a:latin typeface="Book Antiqua" pitchFamily="18" charset="0"/>
              </a:rPr>
              <a:t>3083</a:t>
            </a:r>
            <a:endParaRPr lang="ru-RU" sz="1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 flipV="1">
            <a:off x="8976318" y="4437112"/>
            <a:ext cx="2" cy="1008112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" name="Line 56"/>
          <p:cNvSpPr>
            <a:spLocks noChangeShapeType="1"/>
          </p:cNvSpPr>
          <p:nvPr/>
        </p:nvSpPr>
        <p:spPr bwMode="auto">
          <a:xfrm flipH="1" flipV="1">
            <a:off x="7678466" y="5516092"/>
            <a:ext cx="145726" cy="289172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" name="Line 56"/>
          <p:cNvSpPr>
            <a:spLocks noChangeShapeType="1"/>
          </p:cNvSpPr>
          <p:nvPr/>
        </p:nvSpPr>
        <p:spPr bwMode="auto">
          <a:xfrm flipH="1" flipV="1">
            <a:off x="5231904" y="5661248"/>
            <a:ext cx="72008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" name="Line 21"/>
          <p:cNvSpPr>
            <a:spLocks noChangeShapeType="1"/>
          </p:cNvSpPr>
          <p:nvPr/>
        </p:nvSpPr>
        <p:spPr bwMode="auto">
          <a:xfrm flipV="1">
            <a:off x="7680176" y="5445224"/>
            <a:ext cx="1296144" cy="74040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 flipV="1">
            <a:off x="8976320" y="5373216"/>
            <a:ext cx="1224136" cy="74040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4" name="Line 35"/>
          <p:cNvSpPr>
            <a:spLocks noChangeShapeType="1"/>
          </p:cNvSpPr>
          <p:nvPr/>
        </p:nvSpPr>
        <p:spPr bwMode="auto">
          <a:xfrm>
            <a:off x="5087888" y="4149080"/>
            <a:ext cx="144016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" name="Text Box 34"/>
          <p:cNvSpPr txBox="1">
            <a:spLocks noChangeArrowheads="1"/>
          </p:cNvSpPr>
          <p:nvPr/>
        </p:nvSpPr>
        <p:spPr bwMode="auto">
          <a:xfrm>
            <a:off x="4367808" y="3933056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3066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6" name="Line 18"/>
          <p:cNvSpPr>
            <a:spLocks noChangeShapeType="1"/>
          </p:cNvSpPr>
          <p:nvPr/>
        </p:nvSpPr>
        <p:spPr bwMode="auto">
          <a:xfrm flipV="1">
            <a:off x="5231904" y="4221088"/>
            <a:ext cx="1080120" cy="144016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5231904" y="3789040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3373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6023992" y="4077072"/>
            <a:ext cx="288032" cy="144016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 flipV="1">
            <a:off x="6312024" y="4005064"/>
            <a:ext cx="1368152" cy="216024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>
            <a:off x="7320136" y="3861048"/>
            <a:ext cx="360040" cy="144016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" name="Text Box 34"/>
          <p:cNvSpPr txBox="1">
            <a:spLocks noChangeArrowheads="1"/>
          </p:cNvSpPr>
          <p:nvPr/>
        </p:nvSpPr>
        <p:spPr bwMode="auto">
          <a:xfrm>
            <a:off x="6528048" y="3717032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3710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5" name="Line 18"/>
          <p:cNvSpPr>
            <a:spLocks noChangeShapeType="1"/>
          </p:cNvSpPr>
          <p:nvPr/>
        </p:nvSpPr>
        <p:spPr bwMode="auto">
          <a:xfrm flipV="1">
            <a:off x="7680176" y="3717032"/>
            <a:ext cx="1296144" cy="288032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" name="Line 35"/>
          <p:cNvSpPr>
            <a:spLocks noChangeShapeType="1"/>
          </p:cNvSpPr>
          <p:nvPr/>
        </p:nvSpPr>
        <p:spPr bwMode="auto">
          <a:xfrm>
            <a:off x="8760296" y="3573016"/>
            <a:ext cx="216024" cy="144016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7" name="Text Box 34"/>
          <p:cNvSpPr txBox="1">
            <a:spLocks noChangeArrowheads="1"/>
          </p:cNvSpPr>
          <p:nvPr/>
        </p:nvSpPr>
        <p:spPr bwMode="auto">
          <a:xfrm>
            <a:off x="7968208" y="3284984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4081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8" name="Line 18"/>
          <p:cNvSpPr>
            <a:spLocks noChangeShapeType="1"/>
          </p:cNvSpPr>
          <p:nvPr/>
        </p:nvSpPr>
        <p:spPr bwMode="auto">
          <a:xfrm flipV="1">
            <a:off x="8976320" y="3501008"/>
            <a:ext cx="1224136" cy="216024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" name="Line 35"/>
          <p:cNvSpPr>
            <a:spLocks noChangeShapeType="1"/>
          </p:cNvSpPr>
          <p:nvPr/>
        </p:nvSpPr>
        <p:spPr bwMode="auto">
          <a:xfrm>
            <a:off x="9984432" y="3356992"/>
            <a:ext cx="216024" cy="144016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" name="Text Box 34"/>
          <p:cNvSpPr txBox="1">
            <a:spLocks noChangeArrowheads="1"/>
          </p:cNvSpPr>
          <p:nvPr/>
        </p:nvSpPr>
        <p:spPr bwMode="auto">
          <a:xfrm>
            <a:off x="9192344" y="3068960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4489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6" name="Line 47"/>
          <p:cNvSpPr>
            <a:spLocks noChangeShapeType="1"/>
          </p:cNvSpPr>
          <p:nvPr/>
        </p:nvSpPr>
        <p:spPr bwMode="auto">
          <a:xfrm>
            <a:off x="8760296" y="2276872"/>
            <a:ext cx="264662" cy="8055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2867390" y="1277773"/>
            <a:ext cx="5256584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Line 27"/>
          <p:cNvSpPr>
            <a:spLocks noChangeShapeType="1"/>
          </p:cNvSpPr>
          <p:nvPr/>
        </p:nvSpPr>
        <p:spPr bwMode="auto">
          <a:xfrm>
            <a:off x="2999656" y="1484784"/>
            <a:ext cx="432048" cy="228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" name="Line 18"/>
          <p:cNvSpPr>
            <a:spLocks noChangeShapeType="1"/>
          </p:cNvSpPr>
          <p:nvPr/>
        </p:nvSpPr>
        <p:spPr bwMode="auto">
          <a:xfrm flipV="1">
            <a:off x="2999656" y="1772816"/>
            <a:ext cx="432048" cy="0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" name="Line 18"/>
          <p:cNvSpPr>
            <a:spLocks noChangeShapeType="1"/>
          </p:cNvSpPr>
          <p:nvPr/>
        </p:nvSpPr>
        <p:spPr bwMode="auto">
          <a:xfrm flipV="1">
            <a:off x="2999656" y="2060848"/>
            <a:ext cx="432048" cy="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" name="Line 18"/>
          <p:cNvSpPr>
            <a:spLocks noChangeShapeType="1"/>
          </p:cNvSpPr>
          <p:nvPr/>
        </p:nvSpPr>
        <p:spPr bwMode="auto">
          <a:xfrm flipV="1">
            <a:off x="2999656" y="2420889"/>
            <a:ext cx="432048" cy="1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3431704" y="1268761"/>
            <a:ext cx="511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Стоимость услуг с инвестиционной составляющей при модернизации по существующей технологии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431704" y="1628800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Стоимость услуг по действующему тарифу без модернизации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431704" y="1844825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Стоимость услуг инновационной составляющей при модернизации по инновационным технологиям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431704" y="2204865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Фактическая стоимость услуг после модернизации по инновационным технологиям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120336" y="3933056"/>
            <a:ext cx="1008112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∆ Для потребителя</a:t>
            </a:r>
          </a:p>
          <a:p>
            <a:r>
              <a:rPr lang="en-US" sz="1100" dirty="0" smtClean="0"/>
              <a:t>~</a:t>
            </a:r>
            <a:r>
              <a:rPr lang="ru-RU" sz="1100" dirty="0" smtClean="0"/>
              <a:t>1600</a:t>
            </a:r>
            <a:endParaRPr lang="ru-RU" sz="11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855640" y="5157193"/>
            <a:ext cx="187220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Инвестиционная составляющая -1698,5р./м.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855640" y="4005065"/>
            <a:ext cx="1382972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∆ Инвестиционная составляющая </a:t>
            </a:r>
          </a:p>
          <a:p>
            <a:r>
              <a:rPr lang="ru-RU" sz="1100" dirty="0"/>
              <a:t>+1211р./м.</a:t>
            </a:r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 flipV="1">
            <a:off x="2783632" y="3645024"/>
            <a:ext cx="1152128" cy="35776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" name="Text Box 34"/>
          <p:cNvSpPr txBox="1">
            <a:spLocks noChangeArrowheads="1"/>
          </p:cNvSpPr>
          <p:nvPr/>
        </p:nvSpPr>
        <p:spPr bwMode="auto">
          <a:xfrm>
            <a:off x="3952860" y="4071942"/>
            <a:ext cx="7115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2787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0" name="Line 18"/>
          <p:cNvSpPr>
            <a:spLocks noChangeShapeType="1"/>
          </p:cNvSpPr>
          <p:nvPr/>
        </p:nvSpPr>
        <p:spPr bwMode="auto">
          <a:xfrm flipV="1">
            <a:off x="2783632" y="4581128"/>
            <a:ext cx="1152128" cy="216024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 flipV="1">
            <a:off x="3935760" y="4365104"/>
            <a:ext cx="1296144" cy="216024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" name="Line 35"/>
          <p:cNvSpPr>
            <a:spLocks noChangeShapeType="1"/>
          </p:cNvSpPr>
          <p:nvPr/>
        </p:nvSpPr>
        <p:spPr bwMode="auto">
          <a:xfrm flipH="1">
            <a:off x="3935760" y="4357694"/>
            <a:ext cx="231414" cy="22343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" name="Line 31"/>
          <p:cNvSpPr>
            <a:spLocks noChangeShapeType="1"/>
          </p:cNvSpPr>
          <p:nvPr/>
        </p:nvSpPr>
        <p:spPr bwMode="auto">
          <a:xfrm flipV="1">
            <a:off x="8953521" y="2357430"/>
            <a:ext cx="45719" cy="1285884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" name="Line 31"/>
          <p:cNvSpPr>
            <a:spLocks noChangeShapeType="1"/>
          </p:cNvSpPr>
          <p:nvPr/>
        </p:nvSpPr>
        <p:spPr bwMode="auto">
          <a:xfrm flipV="1">
            <a:off x="8953520" y="3429000"/>
            <a:ext cx="1214446" cy="213174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" name="Rectangle 2"/>
          <p:cNvSpPr>
            <a:spLocks noChangeArrowheads="1"/>
          </p:cNvSpPr>
          <p:nvPr/>
        </p:nvSpPr>
        <p:spPr bwMode="auto">
          <a:xfrm>
            <a:off x="1746029" y="77188"/>
            <a:ext cx="8382419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программы перехода на поквартирное теплоснабжения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конечного потребителя</a:t>
            </a:r>
            <a:endParaRPr lang="ru-RU" sz="2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программы перехода на поквартирное теплоснабжения для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сервисных служб. Участие и развитие малого и среднего бизнеса</a:t>
            </a:r>
            <a:endParaRPr lang="ru-RU" sz="3200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30993" y="1690688"/>
            <a:ext cx="9409420" cy="156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технического обслуживания-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объекте обслуживается 100-200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днотипных газовых котлов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32670" y="3355694"/>
            <a:ext cx="7344646" cy="156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своевременного обслуживания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теплоснабжения в отдельных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квартирах без нарушения режима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систем в других квартирах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1878959"/>
            <a:ext cx="4905806" cy="3955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5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2644"/>
            <a:ext cx="10515600" cy="1347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рынка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3650"/>
            <a:ext cx="10515600" cy="5390147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жилых зданий 4.1 млрд. м</a:t>
            </a:r>
            <a:r>
              <a:rPr lang="ru-RU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Энергопотребление жилых зданий 143.5 млн.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т.у.т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(58% от общего объема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энергопотребления зданий: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тепловой энергии на отопление 65%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тепловой энергии для ГВС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18.3%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прочие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энергоресурсы (электроэнергия) 16.7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 населением 1667.5 млрд. руб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 льготы для населения 326 млрд. руб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 реконструкция систем теплоснабжения с переводом на поквартирное теплоснабжение хотя бы 30% жилого фонда потребует 2013.9 млрд.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из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стоимость оборудования составляет 70%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1422.4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млрд. руб.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эту программу растянуть хотя бы на 10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было сделано в Татарстане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составят: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оборудованию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142,2 млрд. руб./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строймонтажу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59.15 млрд. руб./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Как видно -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сопоставимо с объемом субсидий и льгот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населению.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07" y="702643"/>
            <a:ext cx="2991119" cy="18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9130"/>
            <a:ext cx="10515600" cy="5685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внедрения инновационных технологий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943" y="1597743"/>
            <a:ext cx="5388191" cy="451179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подключения к газовым сетям;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Нерешенность проблем обеспечения безопасности использования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приняты законодательные акты экономического стимулирования развития автономного поквартирного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решены вопросы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правового характера действий сервисных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Ликвидирована практика экспериментального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91" y="1597743"/>
            <a:ext cx="55721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033" y="-1203433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системы теплоснабжения в Российской Федерации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5511"/>
            <a:ext cx="2539997" cy="1910859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56121" y="983805"/>
            <a:ext cx="4044433" cy="5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сфера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44" y="1495511"/>
            <a:ext cx="2544506" cy="2053951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096000" y="983805"/>
            <a:ext cx="4409162" cy="5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Экономическая сфера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5792" y="3569149"/>
            <a:ext cx="4566450" cy="59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Энергетическая сфера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33" y="4264141"/>
            <a:ext cx="3459509" cy="21477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91" y="4181792"/>
            <a:ext cx="4681086" cy="2312479"/>
          </a:xfrm>
          <a:prstGeom prst="rect">
            <a:avLst/>
          </a:prstGeom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179421" y="3588536"/>
            <a:ext cx="4036412" cy="59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Экологическая сфера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нормативно-правовой базы: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66347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законодательная база, регулирующая общие требования обеспечения безопасности;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законодательная база, регулирующая организационные и экономические взаимодействия участников хозяйственной 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7" y="1520341"/>
            <a:ext cx="4476198" cy="44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7290" y="1559293"/>
            <a:ext cx="5482388" cy="4100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существующая базовая система законодательного регулирования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монопольной генерации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распределения и потребления тепловой и электрической энергии является тормозом успешного развития и внедрения новых технологий практически во всех отраслях производственной деятельности.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4" y="1483018"/>
            <a:ext cx="3288230" cy="43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решения систем централизованного теплоснабжения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429128" y="1812149"/>
            <a:ext cx="4044433" cy="5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Крышная котельная: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960851" y="1833446"/>
            <a:ext cx="4044433" cy="5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Пристроенная котельная: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11190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49834" y="2410617"/>
            <a:ext cx="2644909" cy="3526545"/>
          </a:xfrm>
          <a:prstGeom prst="rect">
            <a:avLst/>
          </a:prstGeom>
          <a:noFill/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853187" y="1839794"/>
            <a:ext cx="4867175" cy="5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Поквартирное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теплонаснабжение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DSC026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99123" y="2405702"/>
            <a:ext cx="2654937" cy="3539128"/>
          </a:xfrm>
          <a:noFill/>
          <a:ln/>
        </p:spPr>
      </p:pic>
      <p:pic>
        <p:nvPicPr>
          <p:cNvPr id="12" name="Picture 9" descr="DSC026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232625" y="2403547"/>
            <a:ext cx="2650211" cy="3533615"/>
          </a:xfrm>
          <a:prstGeom prst="rect">
            <a:avLst/>
          </a:prstGeom>
          <a:noFill/>
          <a:ln/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65913" y="6094238"/>
            <a:ext cx="4921356" cy="50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этажный жилой дом,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Серпухов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097052" y="6088494"/>
            <a:ext cx="4921356" cy="50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размещения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газовых счетчиков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отключающих устройств</a:t>
            </a:r>
          </a:p>
        </p:txBody>
      </p:sp>
      <p:pic>
        <p:nvPicPr>
          <p:cNvPr id="15" name="Объект 7"/>
          <p:cNvPicPr>
            <a:picLocks noChangeAspect="1"/>
          </p:cNvPicPr>
          <p:nvPr/>
        </p:nvPicPr>
        <p:blipFill rotWithShape="1">
          <a:blip r:embed="rId5"/>
          <a:srcRect l="32916" r="8648"/>
          <a:stretch/>
        </p:blipFill>
        <p:spPr>
          <a:xfrm>
            <a:off x="267755" y="2419284"/>
            <a:ext cx="2705198" cy="35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02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диаграмма энергетической эффективности</a:t>
            </a:r>
            <a:endParaRPr lang="ru-RU" sz="3200" dirty="0"/>
          </a:p>
        </p:txBody>
      </p:sp>
      <p:pic>
        <p:nvPicPr>
          <p:cNvPr id="4" name="Picture 6" descr="Диаг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5722"/>
          <a:stretch/>
        </p:blipFill>
        <p:spPr bwMode="auto">
          <a:xfrm>
            <a:off x="1590260" y="1061883"/>
            <a:ext cx="9011480" cy="4102356"/>
          </a:xfrm>
          <a:prstGeom prst="rect">
            <a:avLst/>
          </a:prstGeom>
          <a:noFill/>
        </p:spPr>
      </p:pic>
      <p:pic>
        <p:nvPicPr>
          <p:cNvPr id="6" name="Picture 5" descr="Диаг1"/>
          <p:cNvPicPr>
            <a:picLocks noChangeAspect="1" noChangeArrowheads="1"/>
          </p:cNvPicPr>
          <p:nvPr/>
        </p:nvPicPr>
        <p:blipFill rotWithShape="1">
          <a:blip r:embed="rId3" cstate="print"/>
          <a:srcRect t="4040" b="3680"/>
          <a:stretch/>
        </p:blipFill>
        <p:spPr bwMode="auto">
          <a:xfrm>
            <a:off x="1457740" y="5255342"/>
            <a:ext cx="9144000" cy="1602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оценка потребления топлива (газа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6592787" y="1040598"/>
            <a:ext cx="441799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расход топлива на единицу потребляемой теплоты (кг/Гкал)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937" y="1690689"/>
            <a:ext cx="4916872" cy="4604142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908049" y="4340994"/>
            <a:ext cx="792162" cy="1848050"/>
          </a:xfrm>
          <a:prstGeom prst="rect">
            <a:avLst/>
          </a:prstGeom>
          <a:solidFill>
            <a:srgbClr val="7679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405702" y="3770588"/>
            <a:ext cx="792163" cy="2418456"/>
          </a:xfrm>
          <a:prstGeom prst="rect">
            <a:avLst/>
          </a:prstGeom>
          <a:solidFill>
            <a:srgbClr val="8AF5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994047" y="2060742"/>
            <a:ext cx="792163" cy="4128301"/>
          </a:xfrm>
          <a:prstGeom prst="rect">
            <a:avLst/>
          </a:prstGeom>
          <a:solidFill>
            <a:srgbClr val="DF98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363753" y="5960444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454573" y="552926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475272" y="510966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454573" y="466547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454572" y="424587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525357" y="375757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525356" y="331338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525356" y="288799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525355" y="2468939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525355" y="2024749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525355" y="160354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410339" y="1983744"/>
            <a:ext cx="792163" cy="576263"/>
          </a:xfrm>
          <a:prstGeom prst="rect">
            <a:avLst/>
          </a:prstGeom>
          <a:solidFill>
            <a:srgbClr val="7679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337499" y="1956570"/>
            <a:ext cx="2571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Поквартирное теплоснабжение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410339" y="3460436"/>
            <a:ext cx="792163" cy="576263"/>
          </a:xfrm>
          <a:prstGeom prst="rect">
            <a:avLst/>
          </a:prstGeom>
          <a:solidFill>
            <a:srgbClr val="8AF5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337499" y="3451924"/>
            <a:ext cx="2643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теплоснабжение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410338" y="4876607"/>
            <a:ext cx="792163" cy="576262"/>
          </a:xfrm>
          <a:prstGeom prst="rect">
            <a:avLst/>
          </a:prstGeom>
          <a:solidFill>
            <a:srgbClr val="DF98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337499" y="4703073"/>
            <a:ext cx="26431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Централизованное теплоснабжение, котельные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затраты на модернизацию систем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(руб./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604" y="1351734"/>
            <a:ext cx="5678488" cy="5243513"/>
          </a:xfrm>
          <a:prstGeom prst="rect">
            <a:avLst/>
          </a:prstGeom>
          <a:noFill/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216901" y="5512586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solidFill>
                  <a:srgbClr val="AEC7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216901" y="6160286"/>
            <a:ext cx="865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216901" y="4791861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216901" y="407272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262135" y="2978201"/>
            <a:ext cx="865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288340" y="2261798"/>
            <a:ext cx="865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275949" y="1518921"/>
            <a:ext cx="865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solidFill>
                  <a:srgbClr val="AEC7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264562" y="821344"/>
            <a:ext cx="865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solidFill>
                  <a:srgbClr val="AEC7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5663108" y="1637486"/>
            <a:ext cx="785818" cy="4835537"/>
          </a:xfrm>
          <a:prstGeom prst="rect">
            <a:avLst/>
          </a:prstGeom>
          <a:solidFill>
            <a:srgbClr val="7679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7520496" y="2351867"/>
            <a:ext cx="800093" cy="4119570"/>
          </a:xfrm>
          <a:prstGeom prst="rect">
            <a:avLst/>
          </a:prstGeom>
          <a:solidFill>
            <a:srgbClr val="8AF5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9377884" y="2008973"/>
            <a:ext cx="815955" cy="4464050"/>
          </a:xfrm>
          <a:prstGeom prst="rect">
            <a:avLst/>
          </a:prstGeom>
          <a:solidFill>
            <a:srgbClr val="DF9885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9377884" y="1994676"/>
            <a:ext cx="810000" cy="15716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 rot="17340115">
            <a:off x="9190138" y="2283096"/>
            <a:ext cx="122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Санация тепловых сетей и устройство автоматизированных вводов</a:t>
            </a:r>
          </a:p>
        </p:txBody>
      </p:sp>
      <p:sp>
        <p:nvSpPr>
          <p:cNvPr id="35" name="TextBox 34"/>
          <p:cNvSpPr txBox="1"/>
          <p:nvPr/>
        </p:nvSpPr>
        <p:spPr>
          <a:xfrm rot="16981072">
            <a:off x="8584792" y="4636591"/>
            <a:ext cx="2501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частичной модернизацией тепловых сетей и без устройств автоматизированных тепловых пунктов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795400" y="2021850"/>
            <a:ext cx="792163" cy="576263"/>
          </a:xfrm>
          <a:prstGeom prst="rect">
            <a:avLst/>
          </a:prstGeom>
          <a:solidFill>
            <a:srgbClr val="7679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722560" y="1994676"/>
            <a:ext cx="2571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Поквартирное теплоснабжение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795400" y="3498542"/>
            <a:ext cx="792163" cy="576263"/>
          </a:xfrm>
          <a:prstGeom prst="rect">
            <a:avLst/>
          </a:prstGeom>
          <a:solidFill>
            <a:srgbClr val="8AF5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722560" y="3490030"/>
            <a:ext cx="2643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теплоснабжение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795399" y="4914713"/>
            <a:ext cx="792163" cy="576262"/>
          </a:xfrm>
          <a:prstGeom prst="rect">
            <a:avLst/>
          </a:prstGeom>
          <a:solidFill>
            <a:srgbClr val="DF98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722560" y="4741179"/>
            <a:ext cx="26431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Централизованное теплоснабжение, котельные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Квартирная  система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надежнее, комфортнее, дешевле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6770"/>
            <a:ext cx="7155426" cy="353564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 потери тепла в тепловых сетях, на      источнике  и при  распределении между потребителями;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организовать индивидуальный учет и регулирование потребления тепла, в зависимости от экономических  возможностей и физиологических потребностей;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 дотацию и субсидии из бюджета всех уровней       и снижает затраты потребителей на оплату используемого       тепла;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наиболее эффективным механизмом       энергосбережения в рыночных условиях.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690688"/>
            <a:ext cx="8190297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многоэтажных жилых домов с настенными  газовыми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теплогенераторами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закрытой топкой 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3" t="1918" r="27807" b="1882"/>
          <a:stretch/>
        </p:blipFill>
        <p:spPr>
          <a:xfrm>
            <a:off x="8404110" y="1395028"/>
            <a:ext cx="3348336" cy="5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566</Words>
  <Application>Microsoft Office PowerPoint</Application>
  <PresentationFormat>Широкоэкранный</PresentationFormat>
  <Paragraphs>142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Times New Roman</vt:lpstr>
      <vt:lpstr>Тема Office</vt:lpstr>
      <vt:lpstr>  Инновационные  технологии  систем теплоснабжения. Приоритетные направления развития. Проблемы внедрения.  г.Москва 105203, Первомайская Нижняя ул. д.47;  тел-факс.(495) 465 21 58; e-mail stp@santechproekt.ru   </vt:lpstr>
      <vt:lpstr>Значение системы теплоснабжения в Российской Федерации</vt:lpstr>
      <vt:lpstr>Комплекс нормативно-правовой базы:</vt:lpstr>
      <vt:lpstr>Презентация PowerPoint</vt:lpstr>
      <vt:lpstr>Альтернативные решения систем централизованного теплоснабжения</vt:lpstr>
      <vt:lpstr>Сравнительная диаграмма энергетической эффективности</vt:lpstr>
      <vt:lpstr>Сравнительная оценка потребления топлива (газа) </vt:lpstr>
      <vt:lpstr>Инвестиционные затраты на модернизацию систем теплоснабжения (руб./кв.м) </vt:lpstr>
      <vt:lpstr>Квартирная  система теплоснабжения: надежнее, комфортнее, дешевле</vt:lpstr>
      <vt:lpstr>Презентация PowerPoint</vt:lpstr>
      <vt:lpstr>Преимущества программы перехода на поквартирное теплоснабжения для сервисных служб. Участие и развитие малого и среднего бизнеса</vt:lpstr>
      <vt:lpstr>Оценка рынка </vt:lpstr>
      <vt:lpstr>Проблемы внедрения инновационных технологий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системы теплоснабжения в России</dc:title>
  <dc:creator>Konstantin</dc:creator>
  <cp:lastModifiedBy>Konstantin</cp:lastModifiedBy>
  <cp:revision>28</cp:revision>
  <dcterms:created xsi:type="dcterms:W3CDTF">2019-06-24T16:27:52Z</dcterms:created>
  <dcterms:modified xsi:type="dcterms:W3CDTF">2019-06-25T12:38:11Z</dcterms:modified>
</cp:coreProperties>
</file>