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33" r:id="rId4"/>
    <p:sldId id="334" r:id="rId5"/>
    <p:sldId id="335" r:id="rId6"/>
    <p:sldId id="338" r:id="rId7"/>
    <p:sldId id="337" r:id="rId8"/>
    <p:sldId id="339" r:id="rId9"/>
    <p:sldId id="326" r:id="rId10"/>
    <p:sldId id="331" r:id="rId11"/>
    <p:sldId id="330" r:id="rId12"/>
    <p:sldId id="327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2BB"/>
    <a:srgbClr val="0097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>
      <p:cViewPr>
        <p:scale>
          <a:sx n="100" d="100"/>
          <a:sy n="100" d="100"/>
        </p:scale>
        <p:origin x="-3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41243-B919-46A5-9EB0-093CE9E0D9B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B5D3-C546-4B57-B073-D3831FAEA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8E9C6-8788-48DF-8775-FBD41EE4B8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8E9C6-8788-48DF-8775-FBD41EE4B8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8E9C6-8788-48DF-8775-FBD41EE4B8D5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8E9C6-8788-48DF-8775-FBD41EE4B8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8E9C6-8788-48DF-8775-FBD41EE4B8D5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8E9C6-8788-48DF-8775-FBD41EE4B8D5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8E9C6-8788-48DF-8775-FBD41EE4B8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B108-3955-4920-AD39-82C668AF1C55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C9EA-76FB-4D04-BCDE-AB8B314D0ED4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ED76-F1DE-4DC1-8188-71D790B55EA5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1C03-5141-48D4-AC06-ECAFB6344500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2804-7092-4749-8B4E-879D783D637B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FB51-988D-4FB4-B0B5-D8B147874884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987A-9423-47E5-820A-B3AB35D1867A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CDE-DF3A-4A9E-BE45-4ACE451F44F0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2F5E-71D3-4731-8439-C7FBD8F47108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3824-34AD-4BEC-BF83-1E4D50933240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1F79-B1BA-4C85-AFEB-4B7511C37DD5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3530-1FB1-436D-9576-B79C0ABB7C5C}" type="datetime1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ko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.ponurova@stako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zron.ru/authors/tech-authors/shevtsov-i-a/" TargetMode="External"/><Relationship Id="rId2" Type="http://schemas.openxmlformats.org/officeDocument/2006/relationships/hyperlink" Target="http://izron.ru/authors/tech-authors/lukin-a-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zron.ru/partners/ekonomika-i-menedzhment/samarskiy-gosudarstvennyy-arkhitekturno-stroitelnyy-universit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.ponurova@stako.ru" TargetMode="External"/><Relationship Id="rId2" Type="http://schemas.openxmlformats.org/officeDocument/2006/relationships/hyperlink" Target="mailto:info@stak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C86002A-2E60-454F-9612-B92F81DBC338}"/>
              </a:ext>
            </a:extLst>
          </p:cNvPr>
          <p:cNvSpPr/>
          <p:nvPr/>
        </p:nvSpPr>
        <p:spPr>
          <a:xfrm>
            <a:off x="0" y="1752600"/>
            <a:ext cx="6172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700" b="1" cap="all" spc="50" dirty="0" smtClean="0">
                <a:ln w="0"/>
                <a:solidFill>
                  <a:srgbClr val="1152B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Перспективы рынка металлоконструкций  в России в 2019-2024 </a:t>
            </a:r>
            <a:r>
              <a:rPr lang="ru-RU" sz="2700" b="1" spc="50" dirty="0" smtClean="0">
                <a:ln w="0"/>
                <a:solidFill>
                  <a:srgbClr val="1152B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гг.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3308D9-2280-41CB-BC5B-3A26A9147B16}"/>
              </a:ext>
            </a:extLst>
          </p:cNvPr>
          <p:cNvSpPr/>
          <p:nvPr/>
        </p:nvSpPr>
        <p:spPr>
          <a:xfrm>
            <a:off x="0" y="3962400"/>
            <a:ext cx="632460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Понурова Екатерина Александровна</a:t>
            </a:r>
            <a:endParaRPr lang="en-US" b="1" spc="50" dirty="0" smtClean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sz="16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Заместитель директора по научно-методической работе ЗАО «ЦНИИПСК им. Мельникова»</a:t>
            </a:r>
          </a:p>
          <a:p>
            <a:pPr algn="ctr"/>
            <a:r>
              <a:rPr lang="ru-RU" sz="16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8 </a:t>
            </a:r>
            <a:r>
              <a:rPr lang="ru-RU" sz="1600" b="1" cap="none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(499) 128 7777, </a:t>
            </a:r>
            <a:r>
              <a:rPr lang="en-US" sz="16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  <a:hlinkClick r:id="rId3"/>
              </a:rPr>
              <a:t>info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  <a:hlinkClick r:id="rId3"/>
              </a:rPr>
              <a:t>@stako.ru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  </a:t>
            </a:r>
            <a:r>
              <a:rPr lang="ru-RU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, </a:t>
            </a:r>
            <a:r>
              <a:rPr lang="ru-RU" sz="16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8-925 200 8983, 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  <a:hlinkClick r:id="rId4"/>
              </a:rPr>
              <a:t>e.ponurova@stako.ru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 </a:t>
            </a:r>
            <a:endParaRPr lang="ru-RU" sz="1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ЦЕНТРАЛЬНЫЙ ОРДЕНА ТРУДОВОГО КРАСНОГО ЗНАМЕНИ НАУЧНО-ИССЛЕДОВАТЕЛЬСКИЙ   </a:t>
            </a:r>
          </a:p>
          <a:p>
            <a:pPr algn="ctr"/>
            <a:r>
              <a:rPr lang="ru-RU" sz="1300" b="1" dirty="0" smtClean="0"/>
              <a:t>И ПРОЕКТНЫЙ ИНСТИТУТ СТРОИТЕЛЬНЫХ МЕТАЛЛОКОНСТРУКЦИЙ им.   Н. П.  МЕЛЬНИКОВА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СНиП РК 5.04-23-2002. Стальные конструкции. Нормы проектирования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6011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334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СНиП добавлен раздел по расчетам гофрированных конструкций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2651395" cy="3733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3400" y="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Методика расчета, предлагаемая </a:t>
            </a:r>
            <a:r>
              <a:rPr lang="en-US" sz="1400" dirty="0" smtClean="0">
                <a:latin typeface="Arial Black" pitchFamily="34" charset="0"/>
              </a:rPr>
              <a:t>SIN-</a:t>
            </a:r>
            <a:r>
              <a:rPr lang="en-US" sz="1400" dirty="0" err="1" smtClean="0">
                <a:latin typeface="Arial Black" pitchFamily="34" charset="0"/>
              </a:rPr>
              <a:t>Familiy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в общероссийский "Свод правил по проектированию металлоконструкций"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886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Кудрявцев С.В. </a:t>
            </a:r>
          </a:p>
          <a:p>
            <a:r>
              <a:rPr lang="ru-RU" sz="1400" dirty="0" smtClean="0">
                <a:latin typeface="Arial Black" pitchFamily="34" charset="0"/>
              </a:rPr>
              <a:t>РАСЧЕТ И ПРОЕКТИРОВАНИЕ СВАРНЫХ ДВУТАВРОВЫХ ПРОФИЛЕЙ С ВОЛНИСТЫМИ СТЕНКАМИ.</a:t>
            </a:r>
          </a:p>
          <a:p>
            <a:r>
              <a:rPr lang="ru-RU" sz="1400" dirty="0" smtClean="0">
                <a:latin typeface="Arial Black" pitchFamily="34" charset="0"/>
              </a:rPr>
              <a:t>Учебно-методическое пособие</a:t>
            </a:r>
          </a:p>
          <a:p>
            <a:r>
              <a:rPr lang="ru-RU" sz="1400" dirty="0" smtClean="0">
                <a:latin typeface="Arial Black" pitchFamily="34" charset="0"/>
              </a:rPr>
              <a:t>Екатеринбург, 2017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2133600" cy="29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6002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пособии приводятся основные положения по расчету изгибаемых, сжатых и сжато-изгибаемых элементов из стальных сварных двутавровых профилей с волнистыми стенками с гофрами треугольного очертания. Указаны требования к конструированию. Даны примеры расчета. Приведенная методика расчета предназначена для практического инженерного проектирования элементов с волнистой стенкой и разработана на основе обобщения и систематизации результатов отечественных и зарубежных экспериментальных и теоретических исследований конструкций с волнистыми и гофрированными стенками [5-10].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2514600" cy="35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57800" y="0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БАЛКИ ДВУТАВРОВЫЕ ГОФРИРОВАННЫЕ ОБЛЕГЧЕННЫЕ</a:t>
            </a:r>
          </a:p>
          <a:p>
            <a:pPr algn="r"/>
            <a:r>
              <a:rPr lang="ru-RU" sz="1400" dirty="0" smtClean="0">
                <a:latin typeface="Arial Black" pitchFamily="34" charset="0"/>
              </a:rPr>
              <a:t>(ГОФРО-БАЛКИ ТУ У В.2.6-28.1-30653953-007:2007)</a:t>
            </a:r>
          </a:p>
          <a:p>
            <a:pPr algn="r"/>
            <a:r>
              <a:rPr lang="ru-RU" sz="1200" dirty="0" smtClean="0">
                <a:latin typeface="Arial Black" pitchFamily="34" charset="0"/>
              </a:rPr>
              <a:t>Рекомендации по проектированию</a:t>
            </a:r>
          </a:p>
          <a:p>
            <a:pPr algn="r"/>
            <a:r>
              <a:rPr lang="ru-RU" sz="1200" dirty="0" smtClean="0">
                <a:latin typeface="Arial Black" pitchFamily="34" charset="0"/>
              </a:rPr>
              <a:t>Харьков, 2013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48768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Рекомендациях сделана попытка систематизировать методы расчета гофро-балок, изложенных в различных научно-технических источниках.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46166"/>
            <a:ext cx="868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Предложение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ЗАО «ЦНИИПСК им. Мельникова» на 2020 год в ТК 465 «Строительство» о разработке нового национального стандарта: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ГОСТ Р «Конструкции стальные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из балок с гофрированной стенкой.</a:t>
            </a:r>
            <a:r>
              <a:rPr kumimoji="0" lang="ru-RU" sz="24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Общие </a:t>
            </a:r>
            <a:r>
              <a:rPr kumimoji="0" lang="ru-RU" sz="24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Технические условия»</a:t>
            </a:r>
            <a:r>
              <a:rPr kumimoji="0" lang="ru-RU" sz="24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2514600"/>
            <a:ext cx="7973337" cy="411609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0" cap="none" normalizeH="0" dirty="0" smtClean="0">
                <a:ln>
                  <a:noFill/>
                </a:ln>
                <a:effectLst/>
                <a:latin typeface="Open Sans"/>
                <a:cs typeface="Arial" pitchFamily="34" charset="0"/>
              </a:rPr>
              <a:t>Из статьи «КЛАССИФИКАЦИЯ БАЛОК С ГОФРИРОВАННОЙ СТЕНКОЙ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2833301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Авторы: </a:t>
            </a:r>
            <a:r>
              <a:rPr lang="ru-RU" sz="1400" b="1" dirty="0" smtClean="0">
                <a:solidFill>
                  <a:srgbClr val="337AB7"/>
                </a:solidFill>
                <a:latin typeface="Arial" pitchFamily="34" charset="0"/>
                <a:cs typeface="Arial" pitchFamily="34" charset="0"/>
                <a:hlinkClick r:id="rId2"/>
              </a:rPr>
              <a:t>Лукин А.О.</a:t>
            </a:r>
            <a:r>
              <a:rPr lang="ru-RU" sz="1400" b="1" dirty="0" smtClean="0">
                <a:solidFill>
                  <a:srgbClr val="337AB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rgbClr val="337AB7"/>
                </a:solidFill>
                <a:latin typeface="Arial" pitchFamily="34" charset="0"/>
                <a:cs typeface="Arial" pitchFamily="34" charset="0"/>
                <a:hlinkClick r:id="rId3"/>
              </a:rPr>
              <a:t>Шевцов И.А.</a:t>
            </a:r>
            <a:r>
              <a:rPr lang="ru-RU" sz="1400" b="1" dirty="0" smtClean="0">
                <a:solidFill>
                  <a:srgbClr val="337A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Город: Самара</a:t>
            </a:r>
          </a:p>
          <a:p>
            <a:r>
              <a:rPr lang="ru-RU" sz="1400" b="1" dirty="0" smtClean="0">
                <a:solidFill>
                  <a:srgbClr val="337AB7"/>
                </a:solidFill>
                <a:latin typeface="Arial" pitchFamily="34" charset="0"/>
                <a:cs typeface="Arial" pitchFamily="34" charset="0"/>
                <a:hlinkClick r:id="rId4"/>
              </a:rPr>
              <a:t>Самарский государственный архитектурно-строительный университет</a:t>
            </a:r>
            <a:r>
              <a:rPr lang="ru-RU" sz="1400" b="1" dirty="0" smtClean="0">
                <a:solidFill>
                  <a:srgbClr val="337AB7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08 июня 2015г.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Все стержни с гофрированной стенкой можно классифицировать:</a:t>
            </a:r>
          </a:p>
          <a:p>
            <a:pPr marL="342900" indent="-342900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1. По статической схеме</a:t>
            </a:r>
          </a:p>
          <a:p>
            <a:pPr marL="342900" indent="-342900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2. По форме поперечного сечения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3. По виду гофрирования стенки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4. По очертанию стержня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5. По способу соединения полок со стенкой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6. По материалу стенки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7. По наличию отверстий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C3308D9-2280-41CB-BC5B-3A26A9147B16}"/>
              </a:ext>
            </a:extLst>
          </p:cNvPr>
          <p:cNvSpPr/>
          <p:nvPr/>
        </p:nvSpPr>
        <p:spPr>
          <a:xfrm>
            <a:off x="609600" y="3886200"/>
            <a:ext cx="632460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Понурова Екатерина Александровна</a:t>
            </a:r>
            <a:endParaRPr lang="en-US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sz="16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Заместитель директора по научно-методической работе ЗАО «ЦНИИПСК им. Мельникова»</a:t>
            </a:r>
            <a:endParaRPr lang="ru-RU" sz="16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sz="1600" b="1" cap="none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8 (499) 128 7777, </a:t>
            </a:r>
            <a:r>
              <a:rPr lang="en-US" sz="16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  <a:hlinkClick r:id="rId2"/>
              </a:rPr>
              <a:t>info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  <a:hlinkClick r:id="rId2"/>
              </a:rPr>
              <a:t>@stako.ru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  </a:t>
            </a:r>
            <a:r>
              <a:rPr lang="ru-RU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, </a:t>
            </a:r>
            <a:r>
              <a:rPr lang="ru-RU" sz="16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8-925 200 8983, 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  <a:hlinkClick r:id="rId3"/>
              </a:rPr>
              <a:t>e.ponurova@stako.ru</a:t>
            </a:r>
            <a:r>
              <a:rPr lang="en-U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 </a:t>
            </a:r>
            <a:endParaRPr lang="ru-RU" sz="1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8170" y="2438400"/>
            <a:ext cx="5379998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700" b="1" cap="all" spc="50" dirty="0" smtClean="0">
                <a:ln w="0"/>
                <a:solidFill>
                  <a:srgbClr val="1152B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Спасибо за внимание!</a:t>
            </a:r>
            <a:endParaRPr lang="ru-RU" sz="2700" b="1" cap="all" spc="50" dirty="0">
              <a:ln w="0"/>
              <a:solidFill>
                <a:srgbClr val="1152B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94086" y="4419325"/>
            <a:ext cx="4143375" cy="144016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3" y="6286500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7812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НАЦИОНАЛЬНЫЕ ПРОЕКТЫ</a:t>
            </a: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</a:t>
            </a: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Строительная контора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А.В. Бари -  первая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инжиниринговая компания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в России (1880 г.)</a:t>
            </a: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>
              <a:buAutoNum type="arabicPeriod"/>
            </a:pP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/>
            <a:r>
              <a:rPr lang="ru-RU" sz="1200" u="sng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4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1755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94086" y="4419325"/>
            <a:ext cx="4143375" cy="144016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3" y="6286500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3276600" cy="160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 Перспективы 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рынка 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металлоконструкций 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на 2019-2024 годы</a:t>
            </a:r>
          </a:p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692696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</a:t>
            </a: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>
              <a:buAutoNum type="arabicPeriod"/>
            </a:pP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/>
            <a:r>
              <a:rPr lang="ru-RU" sz="1200" u="sng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400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8214"/>
            <a:ext cx="5334000" cy="64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9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94086" y="4419325"/>
            <a:ext cx="4143375" cy="144016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3136" y="0"/>
            <a:ext cx="9108464" cy="454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Преимущества применения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itchFamily="34" charset="0"/>
              </a:rPr>
              <a:t>гофробалки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54845"/>
            <a:ext cx="7162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       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Стальные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гофробалки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современного поколения –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двутавры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сварные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поперечно гофрированной тонкой стенкой, имеющей волнистую (синусоидальную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), 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трапециедальную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или треугольную форму гофр, изготавливаемые на автоматизированных линиях. 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             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Преимущества  </a:t>
            </a:r>
            <a:r>
              <a:rPr lang="ru-RU" b="1" dirty="0" err="1" smtClean="0">
                <a:solidFill>
                  <a:prstClr val="black"/>
                </a:solidFill>
                <a:latin typeface="Arial Narrow" pitchFamily="34" charset="0"/>
              </a:rPr>
              <a:t>гофробалки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Экономичность строительства.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Экономичность при эксплуатации.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Привлекательный внешний вид.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4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Высокая скорость возведения.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Повышенная жесткость.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241907" cy="20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4191000"/>
            <a:ext cx="9108464" cy="454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Arial Black" pitchFamily="34" charset="0"/>
              </a:rPr>
              <a:t>Причины  сокращения  рынка производства </a:t>
            </a:r>
            <a:r>
              <a:rPr lang="ru-RU" sz="1900" b="1" dirty="0" err="1" smtClean="0">
                <a:solidFill>
                  <a:srgbClr val="0070C0"/>
                </a:solidFill>
                <a:latin typeface="Arial Black" pitchFamily="34" charset="0"/>
              </a:rPr>
              <a:t>гофробалки</a:t>
            </a:r>
            <a:r>
              <a:rPr lang="ru-RU" sz="1900" b="1" dirty="0" smtClean="0">
                <a:solidFill>
                  <a:srgbClr val="0070C0"/>
                </a:solidFill>
                <a:latin typeface="Arial Black" pitchFamily="34" charset="0"/>
              </a:rPr>
              <a:t> в РФ</a:t>
            </a:r>
          </a:p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4549676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ЦЕНОБРАЗОВАНИЕ   (2008 г):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marL="361950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Цена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стали для полок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– 22 625 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руб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/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тонна ;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marL="361950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Цена стали для 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гофро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-стенки (рулонная)- </a:t>
            </a:r>
            <a:endParaRPr lang="en-US" sz="1600" b="1" dirty="0" smtClean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marL="361950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20</a:t>
            </a:r>
            <a:r>
              <a:rPr lang="en-US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162 </a:t>
            </a:r>
            <a:r>
              <a:rPr lang="ru-RU" sz="1600" b="1" dirty="0" err="1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руб</a:t>
            </a:r>
            <a:r>
              <a:rPr lang="en-US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/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тонна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;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marL="361950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то есть</a:t>
            </a:r>
            <a:r>
              <a:rPr lang="en-US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22</a:t>
            </a:r>
            <a:r>
              <a:rPr lang="en-US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255,55 </a:t>
            </a:r>
            <a:r>
              <a:rPr lang="ru-RU" sz="1600" b="1" dirty="0" err="1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руб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/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тонна в готовой балке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 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Цены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на </a:t>
            </a:r>
            <a:r>
              <a:rPr lang="ru-RU" sz="1600" b="1" dirty="0" err="1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гофробалки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:</a:t>
            </a: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42-46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 000 руб./тонна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– «сырая» балка;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50-52 000 руб./тонна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– за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балку в проекте, 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рассчитанном под конкретного  заказчика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4495800"/>
            <a:ext cx="7848600" cy="1274483"/>
          </a:xfrm>
          <a:prstGeom prst="rect">
            <a:avLst/>
          </a:prstGeom>
          <a:noFill/>
        </p:spPr>
        <p:txBody>
          <a:bodyPr/>
          <a:lstStyle/>
          <a:p>
            <a:pPr indent="361950">
              <a:defRPr/>
            </a:pPr>
            <a:r>
              <a:rPr lang="ru-RU" sz="1400" dirty="0">
                <a:latin typeface="Roboto"/>
              </a:rPr>
              <a:t>Полностью автоматизированные линии по производству </a:t>
            </a:r>
            <a:r>
              <a:rPr lang="ru-RU" sz="1400" dirty="0" smtClean="0">
                <a:latin typeface="Roboto"/>
              </a:rPr>
              <a:t>SIN-балки с синусоидальным сечением стенки обозначены</a:t>
            </a:r>
            <a:r>
              <a:rPr lang="ru-RU" sz="1400" dirty="0">
                <a:latin typeface="Roboto"/>
              </a:rPr>
              <a:t> </a:t>
            </a:r>
            <a:r>
              <a:rPr lang="ru-RU" sz="1400" dirty="0">
                <a:solidFill>
                  <a:srgbClr val="FF0000"/>
                </a:solidFill>
                <a:latin typeface="Roboto"/>
              </a:rPr>
              <a:t>красным </a:t>
            </a:r>
            <a:r>
              <a:rPr lang="ru-RU" sz="1400" dirty="0" smtClean="0">
                <a:solidFill>
                  <a:srgbClr val="FF0000"/>
                </a:solidFill>
                <a:latin typeface="Roboto"/>
              </a:rPr>
              <a:t>цветом</a:t>
            </a:r>
            <a:r>
              <a:rPr lang="ru-RU" sz="1400" dirty="0" smtClean="0">
                <a:solidFill>
                  <a:srgbClr val="767676"/>
                </a:solidFill>
                <a:latin typeface="Roboto"/>
              </a:rPr>
              <a:t>.</a:t>
            </a:r>
            <a:endParaRPr lang="ru-RU" sz="1400" dirty="0"/>
          </a:p>
          <a:p>
            <a:pPr indent="361950">
              <a:defRPr/>
            </a:pPr>
            <a:r>
              <a:rPr lang="ru-RU" sz="1400" dirty="0" err="1" smtClean="0">
                <a:latin typeface="Roboto"/>
              </a:rPr>
              <a:t>Полуавтоматизированные</a:t>
            </a:r>
            <a:r>
              <a:rPr lang="ru-RU" sz="1400" dirty="0" smtClean="0">
                <a:latin typeface="Roboto"/>
              </a:rPr>
              <a:t> </a:t>
            </a:r>
            <a:r>
              <a:rPr lang="ru-RU" sz="1400" dirty="0">
                <a:latin typeface="Roboto"/>
              </a:rPr>
              <a:t>казахстанские линии </a:t>
            </a:r>
            <a:r>
              <a:rPr lang="ru-RU" sz="1400" dirty="0" smtClean="0">
                <a:latin typeface="Roboto"/>
              </a:rPr>
              <a:t>по </a:t>
            </a:r>
            <a:r>
              <a:rPr lang="ru-RU" sz="1400" dirty="0">
                <a:latin typeface="Roboto"/>
              </a:rPr>
              <a:t>производству </a:t>
            </a:r>
            <a:r>
              <a:rPr lang="ru-RU" sz="1400" dirty="0" smtClean="0">
                <a:latin typeface="Roboto"/>
              </a:rPr>
              <a:t>гофро-балки БГС с треугольным сечением стенки обозначены</a:t>
            </a:r>
            <a:r>
              <a:rPr lang="ru-RU" sz="1400" dirty="0" smtClean="0">
                <a:solidFill>
                  <a:srgbClr val="767676"/>
                </a:solidFill>
                <a:latin typeface="Roboto"/>
              </a:rPr>
              <a:t> </a:t>
            </a:r>
            <a:r>
              <a:rPr lang="ru-RU" sz="1400" dirty="0" smtClean="0">
                <a:solidFill>
                  <a:srgbClr val="3366FF"/>
                </a:solidFill>
                <a:latin typeface="Roboto"/>
              </a:rPr>
              <a:t>синим цветом</a:t>
            </a:r>
            <a:r>
              <a:rPr lang="ru-RU" sz="1400" dirty="0" smtClean="0">
                <a:solidFill>
                  <a:srgbClr val="767676"/>
                </a:solidFill>
                <a:latin typeface="Roboto"/>
              </a:rPr>
              <a:t>.</a:t>
            </a:r>
            <a:endParaRPr lang="ru-RU" sz="1400" dirty="0" smtClean="0"/>
          </a:p>
          <a:p>
            <a:pPr indent="361950">
              <a:defRPr/>
            </a:pPr>
            <a:r>
              <a:rPr lang="ru-RU" sz="1400" dirty="0" smtClean="0">
                <a:latin typeface="Roboto"/>
              </a:rPr>
              <a:t>Закрытые в России линии </a:t>
            </a:r>
            <a:r>
              <a:rPr lang="ru-RU" sz="1400" dirty="0">
                <a:latin typeface="Roboto"/>
              </a:rPr>
              <a:t>по производству </a:t>
            </a:r>
            <a:r>
              <a:rPr lang="ru-RU" sz="1400" dirty="0" smtClean="0">
                <a:latin typeface="Roboto"/>
              </a:rPr>
              <a:t>SIN-балки </a:t>
            </a:r>
            <a:r>
              <a:rPr lang="ru-RU" sz="1400" dirty="0">
                <a:latin typeface="Roboto"/>
              </a:rPr>
              <a:t>обозначены </a:t>
            </a:r>
            <a:r>
              <a:rPr lang="ru-RU" sz="1400" dirty="0">
                <a:solidFill>
                  <a:srgbClr val="808080"/>
                </a:solidFill>
                <a:latin typeface="Roboto"/>
              </a:rPr>
              <a:t>серым цветом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08464" cy="454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Состояние рынка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itchFamily="34" charset="0"/>
              </a:rPr>
              <a:t>гофробалок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в России и СНГ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692696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</a:t>
            </a: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>
              <a:buAutoNum type="arabicPeriod"/>
            </a:pP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/>
            <a:r>
              <a:rPr lang="ru-RU" sz="1200" u="sng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400" dirty="0">
              <a:latin typeface="Arial Narrow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560840" cy="377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3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971800" y="0"/>
            <a:ext cx="3581400" cy="45720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ПОТРЕБЛЕНИЕ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3" y="6286500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692696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                                     </a:t>
            </a:r>
          </a:p>
          <a:p>
            <a:pPr algn="just"/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                                      </a:t>
            </a:r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28600" indent="-228600" algn="just">
              <a:buFontTx/>
              <a:buAutoNum type="arabicPeriod"/>
            </a:pPr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28600" indent="-228600" algn="just"/>
            <a:r>
              <a:rPr lang="ru-RU" sz="1200" u="sng" dirty="0" smtClean="0">
                <a:solidFill>
                  <a:prstClr val="black"/>
                </a:solidFill>
                <a:latin typeface="Arial Narrow" pitchFamily="34" charset="0"/>
              </a:rPr>
              <a:t>   </a:t>
            </a:r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504197" cy="1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143750" cy="26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0" y="0"/>
            <a:ext cx="3429000" cy="53340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ПРОИЗВОДСТВО</a:t>
            </a:r>
          </a:p>
        </p:txBody>
      </p:sp>
      <p:pic>
        <p:nvPicPr>
          <p:cNvPr id="17" name="Picture 5" descr="Корпус Мясозавода 1981г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400800" y="3124200"/>
            <a:ext cx="2514600" cy="144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P101006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3200400"/>
            <a:ext cx="2286000" cy="24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Ангар для самолетов 18м Караганда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19400" y="2590800"/>
            <a:ext cx="2895600" cy="146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015037" y="457200"/>
            <a:ext cx="3128963" cy="23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438399" y="4114800"/>
            <a:ext cx="2907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486400" y="4862512"/>
            <a:ext cx="27963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9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94086" y="4419325"/>
            <a:ext cx="4143375" cy="144016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3" y="6286500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6696744" cy="7920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Причины, препятствующие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широкому применению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itchFamily="34" charset="0"/>
              </a:rPr>
              <a:t>гофробалки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в РФ: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2200" b="1" dirty="0">
              <a:ln w="6350">
                <a:noFill/>
              </a:ln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692696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                                     </a:t>
            </a:r>
          </a:p>
          <a:p>
            <a:pPr algn="just"/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                                      </a:t>
            </a:r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28600" indent="-228600" algn="just">
              <a:buFontTx/>
              <a:buAutoNum type="arabicPeriod"/>
            </a:pPr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28600" indent="-228600" algn="just"/>
            <a:r>
              <a:rPr lang="ru-RU" sz="1200" u="sng" dirty="0" smtClean="0">
                <a:solidFill>
                  <a:prstClr val="black"/>
                </a:solidFill>
                <a:latin typeface="Arial Narrow" pitchFamily="34" charset="0"/>
              </a:rPr>
              <a:t>   </a:t>
            </a:r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6553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04775" algn="just">
              <a:spcBef>
                <a:spcPts val="420"/>
              </a:spcBef>
              <a:spcAft>
                <a:spcPts val="835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отсутствие </a:t>
            </a:r>
            <a:r>
              <a:rPr lang="ru-RU" sz="17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российской школы проектирования </a:t>
            </a: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конкурентоспособных конструкций с применением гофробалок;</a:t>
            </a:r>
          </a:p>
          <a:p>
            <a:pPr marL="180975" indent="-104775" algn="just">
              <a:spcBef>
                <a:spcPts val="420"/>
              </a:spcBef>
              <a:spcAft>
                <a:spcPts val="835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недостатки российских </a:t>
            </a:r>
            <a:r>
              <a:rPr lang="ru-RU" sz="17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норм проектирования конструкций из </a:t>
            </a: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гофробалок (п.20.6 СП </a:t>
            </a:r>
            <a:r>
              <a:rPr lang="ru-RU" sz="17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294.1325800.2017 «Конструкции стальные. Правила проектирования</a:t>
            </a: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»); </a:t>
            </a:r>
          </a:p>
          <a:p>
            <a:pPr marL="180975" indent="-104775" algn="just">
              <a:spcBef>
                <a:spcPts val="420"/>
              </a:spcBef>
              <a:spcAft>
                <a:spcPts val="835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отсутствие </a:t>
            </a:r>
            <a:r>
              <a:rPr lang="ru-RU" sz="17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актуальных научных исследований, </a:t>
            </a: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обеспечивающих создание конкурентоспособных </a:t>
            </a:r>
            <a:r>
              <a:rPr lang="ru-RU" sz="17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конструкций из </a:t>
            </a:r>
            <a:r>
              <a:rPr lang="ru-RU" sz="17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гофробалок.</a:t>
            </a:r>
            <a:r>
              <a:rPr lang="ru-RU" dirty="0">
                <a:solidFill>
                  <a:prstClr val="black"/>
                </a:solidFill>
                <a:latin typeface="Arial"/>
                <a:ea typeface="Times New Roman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42875"/>
            <a:ext cx="837247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200" b="1" dirty="0">
              <a:ln w="6350">
                <a:noFill/>
              </a:ln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0" y="3071813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94086" y="4419325"/>
            <a:ext cx="4143375" cy="144016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3" y="6286500"/>
            <a:ext cx="4429125" cy="428625"/>
          </a:xfrm>
          <a:prstGeom prst="roundRect">
            <a:avLst>
              <a:gd name="adj" fmla="val 229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7696200" cy="7341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Что   необходимо  сделать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для широкого применения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itchFamily="34" charset="0"/>
              </a:rPr>
              <a:t>гофробалки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в России</a:t>
            </a:r>
          </a:p>
          <a:p>
            <a:pPr algn="ctr">
              <a:defRPr/>
            </a:pPr>
            <a:r>
              <a:rPr lang="ru-RU" sz="2200" b="1" dirty="0" smtClean="0">
                <a:ln w="6350">
                  <a:noFill/>
                </a:ln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  </a:t>
            </a:r>
            <a:endParaRPr lang="ru-RU" sz="2200" b="1" dirty="0">
              <a:ln w="6350">
                <a:noFill/>
              </a:ln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6143644"/>
            <a:ext cx="928694" cy="40628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692696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</a:t>
            </a:r>
          </a:p>
          <a:p>
            <a:pPr algn="just"/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>
              <a:buAutoNum type="arabicPeriod"/>
            </a:pP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 algn="just"/>
            <a:r>
              <a:rPr lang="ru-RU" sz="1200" u="sng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ru-RU" sz="14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Создание  российской  </a:t>
            </a:r>
            <a:r>
              <a:rPr lang="ru-RU" sz="1600" dirty="0">
                <a:latin typeface="Arial Black" pitchFamily="34" charset="0"/>
                <a:ea typeface="Times New Roman"/>
              </a:rPr>
              <a:t>школы проектирования конкурентоспособных конструкций </a:t>
            </a:r>
            <a:r>
              <a:rPr lang="ru-RU" sz="1600" dirty="0" smtClean="0">
                <a:latin typeface="Arial Black" pitchFamily="34" charset="0"/>
                <a:ea typeface="Times New Roman"/>
              </a:rPr>
              <a:t> с </a:t>
            </a:r>
            <a:r>
              <a:rPr lang="ru-RU" sz="1600" dirty="0">
                <a:latin typeface="Arial Black" pitchFamily="34" charset="0"/>
                <a:ea typeface="Times New Roman"/>
              </a:rPr>
              <a:t>применением </a:t>
            </a:r>
            <a:r>
              <a:rPr lang="ru-RU" sz="1600" dirty="0" smtClean="0">
                <a:latin typeface="Arial Black" pitchFamily="34" charset="0"/>
                <a:ea typeface="Times New Roman"/>
              </a:rPr>
              <a:t>гофробалок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Доработка российских норм проектирования конструкций из гофробалок (изменения и дополнения СП 294.1325800.2017 «Конструкции стальные. Правила проектирования»)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Разработка национального стандарта ГОСТ Р «Конструкции стальные из балок с гофрированной стенкой. Общие технические условия»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Широкое применение современных методов 3</a:t>
            </a:r>
            <a:r>
              <a:rPr lang="en-US" sz="1600" dirty="0" smtClean="0">
                <a:latin typeface="Arial Black" pitchFamily="34" charset="0"/>
                <a:ea typeface="Times New Roman"/>
              </a:rPr>
              <a:t>D – </a:t>
            </a:r>
            <a:r>
              <a:rPr lang="ru-RU" sz="1600" dirty="0" smtClean="0">
                <a:latin typeface="Arial Black" pitchFamily="34" charset="0"/>
                <a:ea typeface="Times New Roman"/>
              </a:rPr>
              <a:t>моделирования, </a:t>
            </a:r>
            <a:r>
              <a:rPr lang="en-US" sz="1600" dirty="0" smtClean="0">
                <a:latin typeface="Arial Black" pitchFamily="34" charset="0"/>
                <a:ea typeface="Times New Roman"/>
              </a:rPr>
              <a:t>BIM-</a:t>
            </a:r>
            <a:r>
              <a:rPr lang="ru-RU" sz="1600" dirty="0" smtClean="0">
                <a:latin typeface="Arial Black" pitchFamily="34" charset="0"/>
                <a:ea typeface="Times New Roman"/>
              </a:rPr>
              <a:t>технологий, методик расчета  гофробалок с использованием современного ПО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Проведение </a:t>
            </a:r>
            <a:r>
              <a:rPr lang="ru-RU" sz="1600" dirty="0">
                <a:latin typeface="Arial Black" pitchFamily="34" charset="0"/>
                <a:ea typeface="Times New Roman"/>
              </a:rPr>
              <a:t>актуальных научных исследований, обеспечивающих создание конкурентоспособных конструкций из </a:t>
            </a:r>
            <a:r>
              <a:rPr lang="ru-RU" sz="1600" dirty="0" smtClean="0">
                <a:latin typeface="Arial Black" pitchFamily="34" charset="0"/>
                <a:ea typeface="Times New Roman"/>
              </a:rPr>
              <a:t>гофробалок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Развитие рынка применения гофробалок: </a:t>
            </a:r>
          </a:p>
          <a:p>
            <a:pPr marL="714375" lvl="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промышленные здания и транспортная инфраструктура (несущие элементы каркаса, подкрановые балки и т.п.)</a:t>
            </a:r>
          </a:p>
          <a:p>
            <a:pPr marL="714375" lvl="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сельское строительство (хранилища сельхозпродукции, здания перерабатывающих цехов и т.п.)</a:t>
            </a:r>
          </a:p>
          <a:p>
            <a:pPr marL="714375" lvl="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  <a:ea typeface="Times New Roman"/>
              </a:rPr>
              <a:t>гражданское строительство (административные здания, спортивные и культурные учреждения, медицинский сектор и т.п.)</a:t>
            </a:r>
            <a:endParaRPr lang="ru-RU" sz="1600" dirty="0"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5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2286000" cy="32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886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Свод правил устанавливает правила проектирования и методы расчета и распространяется на стальные тонкостенные конструкции из холодногнутых оцинкованных профилей и гофрированных листов, эксплуатируемых при расчетной температуре не выше плюс 100 °С и не ниже минус 55 °С.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914400" y="5029200"/>
            <a:ext cx="4191000" cy="96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96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СП 260.1325800.2016 «Конструкции стальные тонкостенные из холодногнутых оцинкованных профилей и гофрированных листов. Правила проектирования»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СП 294.1325800.2017 «Конструкции стальные. Правила проектирования»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22329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257800" y="37338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 Балки	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………………………………..	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20.6 Элементы двутаврового сечения с гофрированной стенкой..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……………………………………..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</TotalTime>
  <Words>800</Words>
  <Application>Microsoft Office PowerPoint</Application>
  <PresentationFormat>Экран (4:3)</PresentationFormat>
  <Paragraphs>187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Понурова Екатерина Александровна</dc:creator>
  <cp:lastModifiedBy>Понурова</cp:lastModifiedBy>
  <cp:revision>535</cp:revision>
  <dcterms:created xsi:type="dcterms:W3CDTF">2018-02-10T20:04:51Z</dcterms:created>
  <dcterms:modified xsi:type="dcterms:W3CDTF">2019-06-26T06:34:49Z</dcterms:modified>
</cp:coreProperties>
</file>