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4" r:id="rId2"/>
    <p:sldId id="424" r:id="rId3"/>
    <p:sldId id="427" r:id="rId4"/>
    <p:sldId id="428" r:id="rId5"/>
    <p:sldId id="429" r:id="rId6"/>
    <p:sldId id="418" r:id="rId7"/>
    <p:sldId id="420" r:id="rId8"/>
    <p:sldId id="435" r:id="rId9"/>
    <p:sldId id="432" r:id="rId10"/>
    <p:sldId id="433" r:id="rId11"/>
    <p:sldId id="434" r:id="rId12"/>
    <p:sldId id="441" r:id="rId13"/>
    <p:sldId id="439" r:id="rId14"/>
    <p:sldId id="440" r:id="rId15"/>
    <p:sldId id="437" r:id="rId16"/>
    <p:sldId id="438" r:id="rId17"/>
    <p:sldId id="431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>
            <p14:sldId id="414"/>
            <p14:sldId id="424"/>
            <p14:sldId id="427"/>
            <p14:sldId id="428"/>
            <p14:sldId id="429"/>
            <p14:sldId id="418"/>
            <p14:sldId id="420"/>
            <p14:sldId id="435"/>
            <p14:sldId id="432"/>
            <p14:sldId id="433"/>
            <p14:sldId id="434"/>
            <p14:sldId id="441"/>
            <p14:sldId id="439"/>
            <p14:sldId id="440"/>
            <p14:sldId id="437"/>
            <p14:sldId id="438"/>
            <p14:sldId id="431"/>
          </p14:sldIdLst>
        </p14:section>
        <p14:section name="Раздел без заголовка" id="{2653B06B-9749-43E9-A096-322E12C109A7}">
          <p14:sldIdLst/>
        </p14:section>
        <p14:section name="тело презентации" id="{BE8F38CE-5F2F-E44E-89B9-41F31378D9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724">
          <p15:clr>
            <a:srgbClr val="A4A3A4"/>
          </p15:clr>
        </p15:guide>
        <p15:guide id="6" pos="5608">
          <p15:clr>
            <a:srgbClr val="A4A3A4"/>
          </p15:clr>
        </p15:guide>
        <p15:guide id="7" pos="1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39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orient="horz" pos="3129">
          <p15:clr>
            <a:srgbClr val="A4A3A4"/>
          </p15:clr>
        </p15:guide>
        <p15:guide id="7" pos="2163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ибиренко Ирина Владимировна" initials="СИВ" lastIdx="5" clrIdx="0"/>
  <p:cmAuthor id="1" name="Сафина Наталья Юрьевна" initials="СНЮ" lastIdx="2" clrIdx="1"/>
  <p:cmAuthor id="2" name="Джафаров Бахтияр Тахирович" initials="ДБТ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FAA5A"/>
    <a:srgbClr val="E6AA5A"/>
    <a:srgbClr val="28BEBE"/>
    <a:srgbClr val="6E1946"/>
    <a:srgbClr val="9B8C82"/>
    <a:srgbClr val="007DB9"/>
    <a:srgbClr val="2B2222"/>
    <a:srgbClr val="CDC8AA"/>
    <a:srgbClr val="00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9" autoAdjust="0"/>
    <p:restoredTop sz="89486" autoAdjust="0"/>
  </p:normalViewPr>
  <p:slideViewPr>
    <p:cSldViewPr snapToGrid="0" snapToObjects="1">
      <p:cViewPr varScale="1">
        <p:scale>
          <a:sx n="109" d="100"/>
          <a:sy n="109" d="100"/>
        </p:scale>
        <p:origin x="1992" y="192"/>
      </p:cViewPr>
      <p:guideLst>
        <p:guide orient="horz" pos="3520"/>
        <p:guide pos="5272"/>
        <p:guide pos="676"/>
        <p:guide orient="horz" pos="2183"/>
        <p:guide orient="horz" pos="3724"/>
        <p:guide pos="5608"/>
        <p:guide pos="1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870" y="-102"/>
      </p:cViewPr>
      <p:guideLst>
        <p:guide orient="horz" pos="2880"/>
        <p:guide pos="2160"/>
        <p:guide orient="horz" pos="3127"/>
        <p:guide pos="2139"/>
        <p:guide orient="horz" pos="2881"/>
        <p:guide orient="horz" pos="3129"/>
        <p:guide pos="216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3-4FA8-A02D-07200FE4BC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3-4FA8-A02D-07200FE4BC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3-4FA8-A02D-07200FE4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597328"/>
        <c:axId val="299597712"/>
      </c:lineChart>
      <c:catAx>
        <c:axId val="29959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9597712"/>
        <c:crosses val="autoZero"/>
        <c:auto val="1"/>
        <c:lblAlgn val="ctr"/>
        <c:lblOffset val="100"/>
        <c:noMultiLvlLbl val="0"/>
      </c:catAx>
      <c:valAx>
        <c:axId val="299597712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9597328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1-416C-A2DB-96D9FD816C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1-416C-A2DB-96D9FD816C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1-416C-A2DB-96D9FD816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5" cy="497126"/>
          </a:xfrm>
          <a:prstGeom prst="rect">
            <a:avLst/>
          </a:prstGeom>
        </p:spPr>
        <p:txBody>
          <a:bodyPr vert="horz" lIns="91501" tIns="45751" rIns="91501" bIns="457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5" cy="497126"/>
          </a:xfrm>
          <a:prstGeom prst="rect">
            <a:avLst/>
          </a:prstGeom>
        </p:spPr>
        <p:txBody>
          <a:bodyPr vert="horz" lIns="91501" tIns="45751" rIns="91501" bIns="45751" rtlCol="0"/>
          <a:lstStyle>
            <a:lvl1pPr algn="r">
              <a:defRPr sz="1200"/>
            </a:lvl1pPr>
          </a:lstStyle>
          <a:p>
            <a:fld id="{C8D4C01A-C462-441A-B165-797E1A6EC907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4"/>
            <a:ext cx="2945765" cy="497125"/>
          </a:xfrm>
          <a:prstGeom prst="rect">
            <a:avLst/>
          </a:prstGeom>
        </p:spPr>
        <p:txBody>
          <a:bodyPr vert="horz" lIns="91501" tIns="45751" rIns="91501" bIns="457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4"/>
            <a:ext cx="2945765" cy="497125"/>
          </a:xfrm>
          <a:prstGeom prst="rect">
            <a:avLst/>
          </a:prstGeom>
        </p:spPr>
        <p:txBody>
          <a:bodyPr vert="horz" lIns="91501" tIns="45751" rIns="91501" bIns="45751" rtlCol="0" anchor="b"/>
          <a:lstStyle>
            <a:lvl1pPr algn="r">
              <a:defRPr sz="1200"/>
            </a:lvl1pPr>
          </a:lstStyle>
          <a:p>
            <a:fld id="{C54B36F7-F90D-453E-84A9-5A55C5087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4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8" cy="496411"/>
          </a:xfrm>
          <a:prstGeom prst="rect">
            <a:avLst/>
          </a:prstGeom>
        </p:spPr>
        <p:txBody>
          <a:bodyPr vert="horz" lIns="92261" tIns="46129" rIns="92261" bIns="461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6411"/>
          </a:xfrm>
          <a:prstGeom prst="rect">
            <a:avLst/>
          </a:prstGeom>
        </p:spPr>
        <p:txBody>
          <a:bodyPr vert="horz" lIns="92261" tIns="46129" rIns="92261" bIns="46129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1" tIns="46129" rIns="92261" bIns="461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61" tIns="46129" rIns="92261" bIns="46129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8" cy="496411"/>
          </a:xfrm>
          <a:prstGeom prst="rect">
            <a:avLst/>
          </a:prstGeom>
        </p:spPr>
        <p:txBody>
          <a:bodyPr vert="horz" lIns="92261" tIns="46129" rIns="92261" bIns="461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8" cy="496411"/>
          </a:xfrm>
          <a:prstGeom prst="rect">
            <a:avLst/>
          </a:prstGeom>
        </p:spPr>
        <p:txBody>
          <a:bodyPr vert="horz" lIns="92261" tIns="46129" rIns="92261" bIns="46129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6fced642_0_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5b6fced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70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9625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08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6fced642_0_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5b6fced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48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6fced642_0_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5b6fced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82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22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030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C157-3A77-4CBE-B6CC-A99A17CB2C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6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66763"/>
            <a:ext cx="500697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334" y="4714787"/>
            <a:ext cx="5439009" cy="4469001"/>
          </a:xfrm>
          <a:prstGeom prst="rect">
            <a:avLst/>
          </a:prstGeom>
        </p:spPr>
        <p:txBody>
          <a:bodyPr lIns="91504" tIns="45752" rIns="91504" bIns="45752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DFDC-C0E3-40DE-98CF-4C451872E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C157-3A77-4CBE-B6CC-A99A17CB2C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573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/>
              <a:t>Тема презентации</a:t>
            </a:r>
            <a:br>
              <a:rPr lang="ru-RU" dirty="0"/>
            </a:br>
            <a:r>
              <a:rPr lang="ru-RU" dirty="0" err="1"/>
              <a:t>подтема</a:t>
            </a:r>
            <a:r>
              <a:rPr lang="ru-RU" dirty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B5BE8-FC88-48A6-BF76-B9F5161F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первый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24)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второй уровень списка</a:t>
            </a:r>
            <a:r>
              <a:rPr lang="en-US" dirty="0"/>
              <a:t> (</a:t>
            </a:r>
            <a:r>
              <a:rPr lang="ru-RU" dirty="0"/>
              <a:t>шрифт </a:t>
            </a:r>
            <a:r>
              <a:rPr lang="en-US" dirty="0" err="1"/>
              <a:t>Trebushet</a:t>
            </a:r>
            <a:r>
              <a:rPr lang="en-US" dirty="0"/>
              <a:t> 20);</a:t>
            </a:r>
            <a:endParaRPr lang="ru-RU" dirty="0"/>
          </a:p>
          <a:p>
            <a:pPr lvl="2"/>
            <a:r>
              <a:rPr lang="ru-RU" dirty="0"/>
              <a:t>третий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18);</a:t>
            </a:r>
            <a:endParaRPr lang="ru-RU" dirty="0"/>
          </a:p>
          <a:p>
            <a:pPr lvl="3"/>
            <a:r>
              <a:rPr lang="ru-RU" dirty="0"/>
              <a:t>четвертый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16);</a:t>
            </a:r>
            <a:endParaRPr lang="ru-RU" dirty="0"/>
          </a:p>
          <a:p>
            <a:pPr lvl="4"/>
            <a:r>
              <a:rPr lang="ru-RU" dirty="0"/>
              <a:t>пятый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/>
              <a:t>П</a:t>
            </a:r>
            <a:r>
              <a:rPr lang="ru-RU" dirty="0" err="1"/>
              <a:t>одпись</a:t>
            </a:r>
            <a:r>
              <a:rPr lang="ru-RU" dirty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Ф</a:t>
            </a:r>
            <a:r>
              <a:rPr lang="ru-RU" dirty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К</a:t>
            </a:r>
            <a:r>
              <a:rPr lang="ru-RU" dirty="0" err="1"/>
              <a:t>омментарий</a:t>
            </a:r>
            <a:r>
              <a:rPr lang="ru-RU" dirty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  <p:sldLayoutId id="2147483660" r:id="rId10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ystrategy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17834"/>
            <a:ext cx="2827020" cy="10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340" y="2331720"/>
            <a:ext cx="68808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Разработка Стратегия развития строительной отрасли Российской Федерации до 2030 года</a:t>
            </a:r>
            <a:endParaRPr lang="en-US" sz="2400" dirty="0"/>
          </a:p>
          <a:p>
            <a:pPr algn="ctr"/>
            <a:endParaRPr lang="en-US" sz="3600" dirty="0"/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lvl="0" algn="ctr"/>
            <a:r>
              <a:rPr lang="ru-RU" sz="1400" dirty="0">
                <a:solidFill>
                  <a:srgbClr val="2B2222"/>
                </a:solidFill>
              </a:rPr>
              <a:t>Июль 2019 </a:t>
            </a:r>
          </a:p>
          <a:p>
            <a:pPr algn="ctr"/>
            <a:endParaRPr lang="ru-RU" sz="3600" dirty="0"/>
          </a:p>
        </p:txBody>
      </p:sp>
      <p:sp>
        <p:nvSpPr>
          <p:cNvPr id="5" name="Google Shape;331;p6"/>
          <p:cNvSpPr/>
          <p:nvPr/>
        </p:nvSpPr>
        <p:spPr>
          <a:xfrm>
            <a:off x="6518189" y="494270"/>
            <a:ext cx="2082114" cy="7247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51" y="231251"/>
            <a:ext cx="1147119" cy="1147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0" y="-29949"/>
            <a:ext cx="1773195" cy="17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72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6fced642_0_0"/>
          <p:cNvSpPr/>
          <p:nvPr/>
        </p:nvSpPr>
        <p:spPr>
          <a:xfrm>
            <a:off x="131740" y="1037940"/>
            <a:ext cx="8547525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Строительная отрасль - это … 8 определений  </a:t>
            </a:r>
            <a:endParaRPr sz="1350" dirty="0"/>
          </a:p>
          <a:p>
            <a:pPr marL="342900" indent="-190500" algn="ctr">
              <a:lnSpc>
                <a:spcPct val="90000"/>
              </a:lnSpc>
              <a:spcBef>
                <a:spcPts val="1350"/>
              </a:spcBef>
              <a:buClr>
                <a:srgbClr val="002060"/>
              </a:buClr>
              <a:buSzPts val="3200"/>
            </a:pP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1" name="Google Shape;191;g5b6fced642_0_0"/>
          <p:cNvSpPr/>
          <p:nvPr/>
        </p:nvSpPr>
        <p:spPr>
          <a:xfrm>
            <a:off x="97688" y="1607883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indent="271463">
              <a:lnSpc>
                <a:spcPct val="90000"/>
              </a:lnSpc>
              <a:buClr>
                <a:schemeClr val="dk1"/>
              </a:buClr>
              <a:buSzPts val="1600"/>
              <a:buFont typeface="Libre Franklin Medium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Создание всего того что окружает человека и необходимо ему для жизни: дома, дороги, заводы, магазины. 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g5b6fced642_0_0"/>
          <p:cNvSpPr/>
          <p:nvPr/>
        </p:nvSpPr>
        <p:spPr>
          <a:xfrm>
            <a:off x="60075" y="2567743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3. Комплекс организаций и предприятий, осуществляющих мероприятия направленные на создание, ремонт и реконструкцию зданий и сооружений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g5b6fced642_0_0"/>
          <p:cNvSpPr/>
          <p:nvPr/>
        </p:nvSpPr>
        <p:spPr>
          <a:xfrm>
            <a:off x="60075" y="3860367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5. Локомотив экономики, который обеспечивает потребности граждан и общества и улучшает качество жизни людей путем строительства объектов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g5b6fced642_0_0"/>
          <p:cNvSpPr/>
          <p:nvPr/>
        </p:nvSpPr>
        <p:spPr>
          <a:xfrm>
            <a:off x="60075" y="4901778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7. Отрасль, направленная на совокупность организаций, специалистов, ресурсов, и правил, нацеленных на создание, реконструкцию, и ремонт ОКС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g5b6fced642_0_0"/>
          <p:cNvSpPr/>
          <p:nvPr/>
        </p:nvSpPr>
        <p:spPr>
          <a:xfrm>
            <a:off x="4666856" y="1495177"/>
            <a:ext cx="44248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2. Система взаимодействия участников рынка, обеспечивающая производство и создание основных фондов и активов - зданий и сооружений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6" name="Google Shape;196;g5b6fced642_0_0"/>
          <p:cNvSpPr/>
          <p:nvPr/>
        </p:nvSpPr>
        <p:spPr>
          <a:xfrm>
            <a:off x="4666856" y="2567743"/>
            <a:ext cx="4273650" cy="65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4. Компании, люди, технологии, участвующие в возведении, ремонте, реконструкции объектов кап. стр. (жилье, инфраструктур, промышленность, с целью формирования комфортной среды обитания)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7" name="Google Shape;197;g5b6fced642_0_0"/>
          <p:cNvSpPr/>
          <p:nvPr/>
        </p:nvSpPr>
        <p:spPr>
          <a:xfrm>
            <a:off x="4666856" y="3860367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6. Отрасль экономики, которая занимается строительством, реконструкцией, капитальным ремонтом и эксплуатацией объектов различного назначения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8" name="Google Shape;198;g5b6fced642_0_0"/>
          <p:cNvSpPr/>
          <p:nvPr/>
        </p:nvSpPr>
        <p:spPr>
          <a:xfrm>
            <a:off x="4628923" y="4955228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8. Отрасль экономики, обеспечивающая устойчивое развитие территории посредством создания объектов капитального строительства</a:t>
            </a:r>
            <a:endParaRPr sz="1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BC657-C7BE-8242-808A-17B150286815}"/>
              </a:ext>
            </a:extLst>
          </p:cNvPr>
          <p:cNvSpPr txBox="1"/>
          <p:nvPr/>
        </p:nvSpPr>
        <p:spPr>
          <a:xfrm>
            <a:off x="8679265" y="6197600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600" i="1" smtClean="0">
                <a:solidFill>
                  <a:srgbClr val="2B2222"/>
                </a:solidFill>
              </a:rPr>
              <a:t>10</a:t>
            </a:fld>
            <a:endParaRPr lang="ru-RU" sz="1600" i="1" dirty="0">
              <a:solidFill>
                <a:srgbClr val="2B2222"/>
              </a:solidFill>
            </a:endParaRPr>
          </a:p>
        </p:txBody>
      </p:sp>
      <p:sp>
        <p:nvSpPr>
          <p:cNvPr id="19" name="Google Shape;203;p3">
            <a:extLst>
              <a:ext uri="{FF2B5EF4-FFF2-40B4-BE49-F238E27FC236}">
                <a16:creationId xmlns:a16="http://schemas.microsoft.com/office/drawing/2014/main" id="{BFD3C042-1F8F-7346-B4D3-5DC497DEFDEF}"/>
              </a:ext>
            </a:extLst>
          </p:cNvPr>
          <p:cNvSpPr txBox="1"/>
          <p:nvPr/>
        </p:nvSpPr>
        <p:spPr>
          <a:xfrm>
            <a:off x="3365113" y="482337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ПОНЯТИЙНОЕ ПОЛЕ ОТРАСЛИ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5;p3">
            <a:extLst>
              <a:ext uri="{FF2B5EF4-FFF2-40B4-BE49-F238E27FC236}">
                <a16:creationId xmlns:a16="http://schemas.microsoft.com/office/drawing/2014/main" id="{0811CB1E-669E-694A-8C75-C843D6C95CE8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08;p3">
            <a:extLst>
              <a:ext uri="{FF2B5EF4-FFF2-40B4-BE49-F238E27FC236}">
                <a16:creationId xmlns:a16="http://schemas.microsoft.com/office/drawing/2014/main" id="{CAF4D641-BE72-D342-B4A8-D5F7055B1C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98DE4D-4753-3C49-A7BA-1D0C5FD4F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23" name="Google Shape;204;p3">
            <a:extLst>
              <a:ext uri="{FF2B5EF4-FFF2-40B4-BE49-F238E27FC236}">
                <a16:creationId xmlns:a16="http://schemas.microsoft.com/office/drawing/2014/main" id="{784E487B-8A66-4A42-AE29-DF3A0357ECE8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87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/>
        </p:nvSpPr>
        <p:spPr>
          <a:xfrm>
            <a:off x="3365113" y="482337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ПОНЯТИЙНОЕ ПОЛЕ ОТРАСЛИ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" name="Google Shape;204;p3"/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859264" y="1178719"/>
            <a:ext cx="270000" cy="13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ru-RU"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35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/>
          <p:nvPr/>
        </p:nvSpPr>
        <p:spPr>
          <a:xfrm>
            <a:off x="1743324" y="1046198"/>
            <a:ext cx="6649875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Участники строительной отрасли и их роли</a:t>
            </a: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29914" y="1613477"/>
            <a:ext cx="1700299" cy="1756476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Проектировщики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проектной сметной документации. создание условий формирования актива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956983" y="1613479"/>
            <a:ext cx="1817346" cy="1000307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Заказчики</a:t>
            </a:r>
            <a:endParaRPr sz="1600" b="1" dirty="0"/>
          </a:p>
          <a:p>
            <a:pPr algn="ctr"/>
            <a:r>
              <a:rPr lang="ru-RU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требований и будущий владелец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3860270" y="1613479"/>
            <a:ext cx="1817345" cy="1738894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организации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обеспечение кадрами и компетенцией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5763556" y="1613479"/>
            <a:ext cx="1440000" cy="1738894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Наука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Обеспечение технологией и развитие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7303244" y="1619248"/>
            <a:ext cx="1614133" cy="1750708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Регуляторы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Определение правил взаимодействия участников отрасли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129915" y="3584540"/>
            <a:ext cx="1700298" cy="1790192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Финансовые институты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проектов и организация процесса финансирования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1971677" y="3584542"/>
            <a:ext cx="1448775" cy="1790191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Экспертиза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соответствия проектной документации требованиям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3594672" y="3584541"/>
            <a:ext cx="1448775" cy="1790191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Строительные компании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Создание объектов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129914" y="5375944"/>
            <a:ext cx="1700298" cy="649922"/>
          </a:xfrm>
          <a:prstGeom prst="rect">
            <a:avLst/>
          </a:prstGeom>
          <a:solidFill>
            <a:srgbClr val="CCCCCC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i="1" u="sng" dirty="0">
                <a:latin typeface="Calibri"/>
                <a:ea typeface="Calibri"/>
                <a:cs typeface="Calibri"/>
                <a:sym typeface="Calibri"/>
              </a:rPr>
              <a:t>Институты развития (ДОМ РФ, ВЭБ)</a:t>
            </a:r>
            <a:endParaRPr sz="1400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5160520" y="3584547"/>
            <a:ext cx="1448775" cy="1790185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Надзорные органы</a:t>
            </a:r>
            <a:endParaRPr sz="15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Соблюдение законов, правил и </a:t>
            </a:r>
            <a:r>
              <a:rPr lang="ru-RU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СНИПов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1956981" y="2702451"/>
            <a:ext cx="1817346" cy="649922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Общество</a:t>
            </a:r>
            <a:endParaRPr sz="1600" b="1" dirty="0"/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Потребители продукта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6783512" y="3584549"/>
            <a:ext cx="2133865" cy="1790183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Производители стр. матер. и машин</a:t>
            </a:r>
            <a:endParaRPr sz="1600" b="1" dirty="0">
              <a:solidFill>
                <a:schemeClr val="dk1"/>
              </a:solidFill>
            </a:endParaRPr>
          </a:p>
          <a:p>
            <a:pPr algn="ctr"/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Обеспечение ресурсами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4902EF-3B56-3743-92C4-2746B5AC472F}"/>
              </a:ext>
            </a:extLst>
          </p:cNvPr>
          <p:cNvSpPr txBox="1"/>
          <p:nvPr/>
        </p:nvSpPr>
        <p:spPr>
          <a:xfrm>
            <a:off x="8737379" y="5751679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11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22A753-C7BC-ED48-B6DC-36CCE2A0B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" y="9204"/>
            <a:ext cx="783631" cy="7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7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>
            <a:off x="243082" y="1224474"/>
            <a:ext cx="8632125" cy="523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Стратегическая цель - … </a:t>
            </a: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Libre Franklin Medium"/>
                <a:sym typeface="Calibri"/>
              </a:rPr>
              <a:t>Формирование экономически эффективной, конкурентной, высокотехнологичной, открытой отрасли основанной на квалификации и репутации, обеспечивающей устойчивый рост комфорта и безопасности среды жизнедеятельности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36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342900" indent="-190500">
              <a:lnSpc>
                <a:spcPct val="90000"/>
              </a:lnSpc>
              <a:spcBef>
                <a:spcPts val="1350"/>
              </a:spcBef>
              <a:buClr>
                <a:srgbClr val="002060"/>
              </a:buClr>
              <a:buSzPts val="3200"/>
            </a:pP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F655E-08B9-D846-9953-D750EAC9E8AF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12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2" name="Google Shape;203;p3">
            <a:extLst>
              <a:ext uri="{FF2B5EF4-FFF2-40B4-BE49-F238E27FC236}">
                <a16:creationId xmlns:a16="http://schemas.microsoft.com/office/drawing/2014/main" id="{BD0DC51F-282A-C646-B243-1C2CEAA8D581}"/>
              </a:ext>
            </a:extLst>
          </p:cNvPr>
          <p:cNvSpPr txBox="1"/>
          <p:nvPr/>
        </p:nvSpPr>
        <p:spPr>
          <a:xfrm>
            <a:off x="3951847" y="541246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ОПРЕДЕЛЕНИЕ ЦЕЛЕЙ ВЕРХНЕГО УРОВНЯ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" name="Google Shape;205;p3">
            <a:extLst>
              <a:ext uri="{FF2B5EF4-FFF2-40B4-BE49-F238E27FC236}">
                <a16:creationId xmlns:a16="http://schemas.microsoft.com/office/drawing/2014/main" id="{3C957849-EDC7-FD49-9349-F12A658819B6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08;p3">
            <a:extLst>
              <a:ext uri="{FF2B5EF4-FFF2-40B4-BE49-F238E27FC236}">
                <a16:creationId xmlns:a16="http://schemas.microsoft.com/office/drawing/2014/main" id="{761A9094-7173-5843-B05B-078EA5FD73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C296CF-8785-2742-AD6B-7643BE039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16" name="Google Shape;204;p3">
            <a:extLst>
              <a:ext uri="{FF2B5EF4-FFF2-40B4-BE49-F238E27FC236}">
                <a16:creationId xmlns:a16="http://schemas.microsoft.com/office/drawing/2014/main" id="{D0E8EF19-D5BB-4641-BA26-1F31196839B6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9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6fced642_0_0"/>
          <p:cNvSpPr/>
          <p:nvPr/>
        </p:nvSpPr>
        <p:spPr>
          <a:xfrm>
            <a:off x="131740" y="1052797"/>
            <a:ext cx="8547525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Наиболее важные составляющие</a:t>
            </a:r>
            <a:endParaRPr sz="1350" dirty="0"/>
          </a:p>
          <a:p>
            <a:pPr marL="342900" indent="-190500" algn="ctr">
              <a:lnSpc>
                <a:spcPct val="90000"/>
              </a:lnSpc>
              <a:spcBef>
                <a:spcPts val="1350"/>
              </a:spcBef>
              <a:buClr>
                <a:srgbClr val="002060"/>
              </a:buClr>
              <a:buSzPts val="3200"/>
            </a:pP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1" name="Google Shape;191;g5b6fced642_0_0"/>
          <p:cNvSpPr/>
          <p:nvPr/>
        </p:nvSpPr>
        <p:spPr>
          <a:xfrm>
            <a:off x="129914" y="1715801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ru-RU" dirty="0"/>
              <a:t>1. Четкие правила и работающие стандарты</a:t>
            </a:r>
            <a:r>
              <a:rPr lang="ru-RU" sz="12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g5b6fced642_0_0"/>
          <p:cNvSpPr/>
          <p:nvPr/>
        </p:nvSpPr>
        <p:spPr>
          <a:xfrm>
            <a:off x="82130" y="2333865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ym typeface="Libre Franklin Medium"/>
              </a:rPr>
              <a:t>2. </a:t>
            </a:r>
            <a:r>
              <a:rPr lang="ru-RU" dirty="0"/>
              <a:t>Здоровый рынок: конкуренция, инвестиционная привлекательность, правила «</a:t>
            </a:r>
            <a:r>
              <a:rPr lang="ru-RU" dirty="0" err="1"/>
              <a:t>вдолгую</a:t>
            </a:r>
            <a:r>
              <a:rPr lang="ru-RU" dirty="0"/>
              <a:t>»</a:t>
            </a: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g5b6fced642_0_0"/>
          <p:cNvSpPr/>
          <p:nvPr/>
        </p:nvSpPr>
        <p:spPr>
          <a:xfrm>
            <a:off x="129914" y="3254781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>
                <a:sym typeface="Libre Franklin Medium"/>
              </a:rPr>
              <a:t>3. </a:t>
            </a:r>
            <a:r>
              <a:rPr lang="ru-RU" dirty="0"/>
              <a:t>Создание объекта на базе единого информационного цифрового поля для всех участников на всех этапах</a:t>
            </a:r>
          </a:p>
          <a:p>
            <a:pPr>
              <a:lnSpc>
                <a:spcPct val="90000"/>
              </a:lnSpc>
              <a:buClr>
                <a:schemeClr val="dk1"/>
              </a:buClr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g5b6fced642_0_0"/>
          <p:cNvSpPr/>
          <p:nvPr/>
        </p:nvSpPr>
        <p:spPr>
          <a:xfrm>
            <a:off x="129914" y="4338240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>
                <a:sym typeface="Libre Franklin Medium"/>
              </a:rPr>
              <a:t>4.</a:t>
            </a:r>
            <a:r>
              <a:rPr lang="ru-RU" dirty="0"/>
              <a:t> Современные технологии и ВПРМ</a:t>
            </a:r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g5b6fced642_0_0"/>
          <p:cNvSpPr/>
          <p:nvPr/>
        </p:nvSpPr>
        <p:spPr>
          <a:xfrm>
            <a:off x="66781" y="4890460"/>
            <a:ext cx="44248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 5. Роботизация и </a:t>
            </a:r>
            <a:r>
              <a:rPr lang="ru-RU" dirty="0" err="1"/>
              <a:t>цифровизация</a:t>
            </a:r>
            <a:endParaRPr lang="ru-RU" dirty="0"/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6" name="Google Shape;196;g5b6fced642_0_0"/>
          <p:cNvSpPr/>
          <p:nvPr/>
        </p:nvSpPr>
        <p:spPr>
          <a:xfrm>
            <a:off x="4651298" y="1669811"/>
            <a:ext cx="4273650" cy="65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6. Отрасль –крупнейший генератор ВВП, темпы роста</a:t>
            </a:r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7" name="Google Shape;197;g5b6fced642_0_0"/>
          <p:cNvSpPr/>
          <p:nvPr/>
        </p:nvSpPr>
        <p:spPr>
          <a:xfrm>
            <a:off x="4651298" y="2384164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7. Управление рисками на всех этапах жизненного цикла</a:t>
            </a:r>
          </a:p>
        </p:txBody>
      </p:sp>
      <p:sp>
        <p:nvSpPr>
          <p:cNvPr id="198" name="Google Shape;198;g5b6fced642_0_0"/>
          <p:cNvSpPr/>
          <p:nvPr/>
        </p:nvSpPr>
        <p:spPr>
          <a:xfrm>
            <a:off x="4651298" y="3273139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8. Внедрение новаций и связь с фундаментальной наукой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BC657-C7BE-8242-808A-17B150286815}"/>
              </a:ext>
            </a:extLst>
          </p:cNvPr>
          <p:cNvSpPr txBox="1"/>
          <p:nvPr/>
        </p:nvSpPr>
        <p:spPr>
          <a:xfrm>
            <a:off x="8663707" y="554318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13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8" name="Google Shape;203;p3">
            <a:extLst>
              <a:ext uri="{FF2B5EF4-FFF2-40B4-BE49-F238E27FC236}">
                <a16:creationId xmlns:a16="http://schemas.microsoft.com/office/drawing/2014/main" id="{D9AB3CAA-87A4-C34F-877A-862F930F6FC0}"/>
              </a:ext>
            </a:extLst>
          </p:cNvPr>
          <p:cNvSpPr txBox="1"/>
          <p:nvPr/>
        </p:nvSpPr>
        <p:spPr>
          <a:xfrm>
            <a:off x="3812228" y="540010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ОБРАЗ ЖЕЛАЕМОГО БУДУЩЕГО ОТРАСЛИ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5;p3">
            <a:extLst>
              <a:ext uri="{FF2B5EF4-FFF2-40B4-BE49-F238E27FC236}">
                <a16:creationId xmlns:a16="http://schemas.microsoft.com/office/drawing/2014/main" id="{5A5169A2-7101-284C-AE71-F7DD4C4FD98F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08;p3">
            <a:extLst>
              <a:ext uri="{FF2B5EF4-FFF2-40B4-BE49-F238E27FC236}">
                <a16:creationId xmlns:a16="http://schemas.microsoft.com/office/drawing/2014/main" id="{89CF68FF-ACB4-5343-93FE-2AECA1259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240E58-E653-A345-8A0C-1366239FE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23" name="Google Shape;204;p3">
            <a:extLst>
              <a:ext uri="{FF2B5EF4-FFF2-40B4-BE49-F238E27FC236}">
                <a16:creationId xmlns:a16="http://schemas.microsoft.com/office/drawing/2014/main" id="{0789F5B1-16BD-FA46-A264-489605D3735C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98;g5b6fced642_0_0">
            <a:extLst>
              <a:ext uri="{FF2B5EF4-FFF2-40B4-BE49-F238E27FC236}">
                <a16:creationId xmlns:a16="http://schemas.microsoft.com/office/drawing/2014/main" id="{11A78489-FAE2-3249-9E87-57492E73F080}"/>
              </a:ext>
            </a:extLst>
          </p:cNvPr>
          <p:cNvSpPr/>
          <p:nvPr/>
        </p:nvSpPr>
        <p:spPr>
          <a:xfrm>
            <a:off x="4651298" y="4211813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 9. Оптимальность: цена-качество-</a:t>
            </a:r>
            <a:r>
              <a:rPr lang="ru-RU" dirty="0" err="1"/>
              <a:t>экологичность</a:t>
            </a:r>
            <a:endParaRPr lang="ru-RU" dirty="0"/>
          </a:p>
        </p:txBody>
      </p:sp>
      <p:sp>
        <p:nvSpPr>
          <p:cNvPr id="25" name="Google Shape;198;g5b6fced642_0_0">
            <a:extLst>
              <a:ext uri="{FF2B5EF4-FFF2-40B4-BE49-F238E27FC236}">
                <a16:creationId xmlns:a16="http://schemas.microsoft.com/office/drawing/2014/main" id="{9EFB3B4A-83D1-6A47-BA96-ADB27BF3C842}"/>
              </a:ext>
            </a:extLst>
          </p:cNvPr>
          <p:cNvSpPr/>
          <p:nvPr/>
        </p:nvSpPr>
        <p:spPr>
          <a:xfrm>
            <a:off x="4651298" y="4911642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10. Устойчивость отрасли: рост инвестиций, снижение издержек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1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6fced642_0_0"/>
          <p:cNvSpPr/>
          <p:nvPr/>
        </p:nvSpPr>
        <p:spPr>
          <a:xfrm>
            <a:off x="131740" y="1052797"/>
            <a:ext cx="8547525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Наиболее важные целевые показатели (всего предложено 38)</a:t>
            </a:r>
            <a:endParaRPr sz="1350" dirty="0"/>
          </a:p>
          <a:p>
            <a:pPr marL="342900" indent="-190500" algn="ctr">
              <a:lnSpc>
                <a:spcPct val="90000"/>
              </a:lnSpc>
              <a:spcBef>
                <a:spcPts val="1350"/>
              </a:spcBef>
              <a:buClr>
                <a:srgbClr val="002060"/>
              </a:buClr>
              <a:buSzPts val="3200"/>
            </a:pPr>
            <a:endParaRPr sz="24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1" name="Google Shape;191;g5b6fced642_0_0"/>
          <p:cNvSpPr/>
          <p:nvPr/>
        </p:nvSpPr>
        <p:spPr>
          <a:xfrm>
            <a:off x="129914" y="1715801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dirty="0"/>
              <a:t>1. % проектов с </a:t>
            </a:r>
            <a:r>
              <a:rPr lang="en-US" dirty="0"/>
              <a:t>BIM</a:t>
            </a:r>
            <a:r>
              <a:rPr lang="ru-RU" dirty="0"/>
              <a:t> технологиями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g5b6fced642_0_0"/>
          <p:cNvSpPr/>
          <p:nvPr/>
        </p:nvSpPr>
        <p:spPr>
          <a:xfrm>
            <a:off x="82130" y="2333865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>
                <a:sym typeface="Libre Franklin Medium"/>
              </a:rPr>
              <a:t>2. </a:t>
            </a:r>
            <a:r>
              <a:rPr lang="ru-RU" dirty="0"/>
              <a:t>Объем инвестиций в отрасль в </a:t>
            </a:r>
            <a:r>
              <a:rPr lang="ru-RU" dirty="0" err="1"/>
              <a:t>трл.руб</a:t>
            </a:r>
            <a:r>
              <a:rPr lang="ru-RU" dirty="0"/>
              <a:t>.</a:t>
            </a:r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g5b6fced642_0_0"/>
          <p:cNvSpPr/>
          <p:nvPr/>
        </p:nvSpPr>
        <p:spPr>
          <a:xfrm>
            <a:off x="129914" y="3254781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>
                <a:sym typeface="Libre Franklin Medium"/>
              </a:rPr>
              <a:t>3. </a:t>
            </a:r>
            <a:r>
              <a:rPr lang="ru-RU" dirty="0"/>
              <a:t>Обеспеченность инфраструктурой на душу населения (км дорог и пр.)</a:t>
            </a:r>
          </a:p>
          <a:p>
            <a:endParaRPr lang="ru-RU" dirty="0"/>
          </a:p>
          <a:p>
            <a:pPr>
              <a:lnSpc>
                <a:spcPct val="90000"/>
              </a:lnSpc>
              <a:buClr>
                <a:schemeClr val="dk1"/>
              </a:buClr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g5b6fced642_0_0"/>
          <p:cNvSpPr/>
          <p:nvPr/>
        </p:nvSpPr>
        <p:spPr>
          <a:xfrm>
            <a:off x="129914" y="4338240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>
                <a:sym typeface="Libre Franklin Medium"/>
              </a:rPr>
              <a:t>4.</a:t>
            </a:r>
            <a:r>
              <a:rPr lang="ru-RU" dirty="0"/>
              <a:t>  Доля </a:t>
            </a:r>
            <a:r>
              <a:rPr lang="ro-RO" dirty="0"/>
              <a:t>R&amp;D </a:t>
            </a:r>
            <a:r>
              <a:rPr lang="ru-RU" dirty="0"/>
              <a:t>в выручке</a:t>
            </a:r>
          </a:p>
          <a:p>
            <a:endParaRPr lang="ru-RU" dirty="0"/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g5b6fced642_0_0"/>
          <p:cNvSpPr/>
          <p:nvPr/>
        </p:nvSpPr>
        <p:spPr>
          <a:xfrm>
            <a:off x="66781" y="4890460"/>
            <a:ext cx="44248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 5. Синхронизация планов развития инженерно-транспортной инфраструктуры</a:t>
            </a:r>
          </a:p>
          <a:p>
            <a:endParaRPr lang="ru-RU" dirty="0"/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6" name="Google Shape;196;g5b6fced642_0_0"/>
          <p:cNvSpPr/>
          <p:nvPr/>
        </p:nvSpPr>
        <p:spPr>
          <a:xfrm>
            <a:off x="4651298" y="1669811"/>
            <a:ext cx="4273650" cy="65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6.  </a:t>
            </a:r>
            <a:r>
              <a:rPr lang="ru-RU" dirty="0" err="1"/>
              <a:t>Экологичность</a:t>
            </a:r>
            <a:endParaRPr lang="ru-RU" dirty="0"/>
          </a:p>
          <a:p>
            <a:endParaRPr lang="ru-RU" dirty="0"/>
          </a:p>
          <a:p>
            <a:pPr>
              <a:lnSpc>
                <a:spcPct val="90000"/>
              </a:lnSpc>
            </a:pPr>
            <a:endParaRPr sz="1200" dirty="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7" name="Google Shape;197;g5b6fced642_0_0"/>
          <p:cNvSpPr/>
          <p:nvPr/>
        </p:nvSpPr>
        <p:spPr>
          <a:xfrm>
            <a:off x="4651298" y="2384164"/>
            <a:ext cx="4273650" cy="50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7. 100% цифровой документооборот</a:t>
            </a:r>
          </a:p>
          <a:p>
            <a:endParaRPr lang="ru-RU" dirty="0"/>
          </a:p>
        </p:txBody>
      </p:sp>
      <p:sp>
        <p:nvSpPr>
          <p:cNvPr id="198" name="Google Shape;198;g5b6fced642_0_0"/>
          <p:cNvSpPr/>
          <p:nvPr/>
        </p:nvSpPr>
        <p:spPr>
          <a:xfrm>
            <a:off x="4651298" y="3273139"/>
            <a:ext cx="4362788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8. Индекс обеспеченности  социальной инфраструктурой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BC657-C7BE-8242-808A-17B150286815}"/>
              </a:ext>
            </a:extLst>
          </p:cNvPr>
          <p:cNvSpPr txBox="1"/>
          <p:nvPr/>
        </p:nvSpPr>
        <p:spPr>
          <a:xfrm>
            <a:off x="8663707" y="554318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14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8" name="Google Shape;203;p3">
            <a:extLst>
              <a:ext uri="{FF2B5EF4-FFF2-40B4-BE49-F238E27FC236}">
                <a16:creationId xmlns:a16="http://schemas.microsoft.com/office/drawing/2014/main" id="{D9AB3CAA-87A4-C34F-877A-862F930F6FC0}"/>
              </a:ext>
            </a:extLst>
          </p:cNvPr>
          <p:cNvSpPr txBox="1"/>
          <p:nvPr/>
        </p:nvSpPr>
        <p:spPr>
          <a:xfrm>
            <a:off x="3812228" y="540010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ОБРАЗ ЖЕЛАЕМОГО БУДУЩЕГО ОТРАСЛИ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5;p3">
            <a:extLst>
              <a:ext uri="{FF2B5EF4-FFF2-40B4-BE49-F238E27FC236}">
                <a16:creationId xmlns:a16="http://schemas.microsoft.com/office/drawing/2014/main" id="{5A5169A2-7101-284C-AE71-F7DD4C4FD98F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08;p3">
            <a:extLst>
              <a:ext uri="{FF2B5EF4-FFF2-40B4-BE49-F238E27FC236}">
                <a16:creationId xmlns:a16="http://schemas.microsoft.com/office/drawing/2014/main" id="{89CF68FF-ACB4-5343-93FE-2AECA1259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240E58-E653-A345-8A0C-1366239FE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23" name="Google Shape;204;p3">
            <a:extLst>
              <a:ext uri="{FF2B5EF4-FFF2-40B4-BE49-F238E27FC236}">
                <a16:creationId xmlns:a16="http://schemas.microsoft.com/office/drawing/2014/main" id="{0789F5B1-16BD-FA46-A264-489605D3735C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98;g5b6fced642_0_0">
            <a:extLst>
              <a:ext uri="{FF2B5EF4-FFF2-40B4-BE49-F238E27FC236}">
                <a16:creationId xmlns:a16="http://schemas.microsoft.com/office/drawing/2014/main" id="{11A78489-FAE2-3249-9E87-57492E73F080}"/>
              </a:ext>
            </a:extLst>
          </p:cNvPr>
          <p:cNvSpPr/>
          <p:nvPr/>
        </p:nvSpPr>
        <p:spPr>
          <a:xfrm>
            <a:off x="4651298" y="4211813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 9. Производительность труда</a:t>
            </a:r>
          </a:p>
          <a:p>
            <a:endParaRPr lang="ru-RU" dirty="0"/>
          </a:p>
        </p:txBody>
      </p:sp>
      <p:sp>
        <p:nvSpPr>
          <p:cNvPr id="25" name="Google Shape;198;g5b6fced642_0_0">
            <a:extLst>
              <a:ext uri="{FF2B5EF4-FFF2-40B4-BE49-F238E27FC236}">
                <a16:creationId xmlns:a16="http://schemas.microsoft.com/office/drawing/2014/main" id="{9EFB3B4A-83D1-6A47-BA96-ADB27BF3C842}"/>
              </a:ext>
            </a:extLst>
          </p:cNvPr>
          <p:cNvSpPr/>
          <p:nvPr/>
        </p:nvSpPr>
        <p:spPr>
          <a:xfrm>
            <a:off x="4651298" y="4911642"/>
            <a:ext cx="427365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dirty="0"/>
              <a:t>10. Доля в ВВП к 2030 -15%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74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/>
        </p:nvSpPr>
        <p:spPr>
          <a:xfrm>
            <a:off x="3716213" y="547383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Контрактная система. Проблемное поле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859264" y="1178719"/>
            <a:ext cx="270000" cy="13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ru-RU"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35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860431" y="1621755"/>
            <a:ext cx="1887415" cy="2027609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Электронный аукцион в сфере строительства – неэффективный для регулирования отрасли инструмент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641231" y="4076352"/>
            <a:ext cx="1621222" cy="848512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Низкое качество исходной документации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10;p3"/>
          <p:cNvSpPr/>
          <p:nvPr/>
        </p:nvSpPr>
        <p:spPr>
          <a:xfrm>
            <a:off x="480646" y="1621755"/>
            <a:ext cx="2069489" cy="2027609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Около 60% объемов выполняемых работ в сфере строительства выполняется в сфере государственного (корпоративного) заказа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10;p3"/>
          <p:cNvSpPr/>
          <p:nvPr/>
        </p:nvSpPr>
        <p:spPr>
          <a:xfrm>
            <a:off x="5058142" y="1621756"/>
            <a:ext cx="1845631" cy="2027608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электронных процедурах не оценивается профессиональное и инвестиционное поведение участника закупки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10;p3"/>
          <p:cNvSpPr/>
          <p:nvPr/>
        </p:nvSpPr>
        <p:spPr>
          <a:xfrm>
            <a:off x="7093348" y="1625725"/>
            <a:ext cx="1845631" cy="2027608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Короткие горизонты планирования размещения заказа, необязательность их соблюдения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11;p3"/>
          <p:cNvSpPr/>
          <p:nvPr/>
        </p:nvSpPr>
        <p:spPr>
          <a:xfrm>
            <a:off x="3727938" y="4076351"/>
            <a:ext cx="2063262" cy="848512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Непрофессионализм заказчика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11;p3"/>
          <p:cNvSpPr/>
          <p:nvPr/>
        </p:nvSpPr>
        <p:spPr>
          <a:xfrm>
            <a:off x="6220882" y="4076351"/>
            <a:ext cx="1845631" cy="848511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Нераспределение</a:t>
            </a:r>
            <a:r>
              <a:rPr lang="ru-RU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экономии в пользу исполнителя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8584E-6204-1549-A513-A4B5FDB707D2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15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8" name="Google Shape;205;p3">
            <a:extLst>
              <a:ext uri="{FF2B5EF4-FFF2-40B4-BE49-F238E27FC236}">
                <a16:creationId xmlns:a16="http://schemas.microsoft.com/office/drawing/2014/main" id="{D8A4E61E-5C73-424B-B045-83EB5EE0B123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208;p3">
            <a:extLst>
              <a:ext uri="{FF2B5EF4-FFF2-40B4-BE49-F238E27FC236}">
                <a16:creationId xmlns:a16="http://schemas.microsoft.com/office/drawing/2014/main" id="{80966EB7-EA3A-084C-A978-6718A57D0E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96C99D-0E23-D449-91E3-83F4516AE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21" name="Google Shape;204;p3">
            <a:extLst>
              <a:ext uri="{FF2B5EF4-FFF2-40B4-BE49-F238E27FC236}">
                <a16:creationId xmlns:a16="http://schemas.microsoft.com/office/drawing/2014/main" id="{3790EDD8-28AB-C04E-8AFC-8B75EB6E8E2D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75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/>
        </p:nvSpPr>
        <p:spPr>
          <a:xfrm>
            <a:off x="3533975" y="571912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Контрактная система. Цель и задачи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859264" y="1178719"/>
            <a:ext cx="270000" cy="13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ru-RU"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35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910820" y="2596878"/>
            <a:ext cx="1610785" cy="1706017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Внедрение новых критериев оценки участников размещения заказа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10;p3"/>
          <p:cNvSpPr/>
          <p:nvPr/>
        </p:nvSpPr>
        <p:spPr>
          <a:xfrm>
            <a:off x="551214" y="2596878"/>
            <a:ext cx="1990393" cy="1706017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Внедрение особенностей регулирования размещения заказа на выполнение подрядных работ в сфере строительства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10;p3"/>
          <p:cNvSpPr/>
          <p:nvPr/>
        </p:nvSpPr>
        <p:spPr>
          <a:xfrm>
            <a:off x="4714200" y="2613423"/>
            <a:ext cx="1861014" cy="1706017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Разработка стимулирующих мер для повышения эффективности и качества выполнения работ в сфере строительства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10;p3"/>
          <p:cNvSpPr/>
          <p:nvPr/>
        </p:nvSpPr>
        <p:spPr>
          <a:xfrm>
            <a:off x="6767809" y="2613423"/>
            <a:ext cx="2017031" cy="1706017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Автоматизация и </a:t>
            </a:r>
            <a:r>
              <a:rPr lang="ru-RU" sz="1400" dirty="0" err="1">
                <a:solidFill>
                  <a:schemeClr val="bg1"/>
                </a:solidFill>
              </a:rPr>
              <a:t>цифровизация</a:t>
            </a:r>
            <a:r>
              <a:rPr lang="ru-RU" sz="1400" dirty="0">
                <a:solidFill>
                  <a:schemeClr val="bg1"/>
                </a:solidFill>
              </a:rPr>
              <a:t> процессов, исключение человеческого фактора из принятия решений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11;p3"/>
          <p:cNvSpPr/>
          <p:nvPr/>
        </p:nvSpPr>
        <p:spPr>
          <a:xfrm>
            <a:off x="551214" y="4453503"/>
            <a:ext cx="4085888" cy="1317295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Внедрение обязательного привлечения профессиональных участников рынка строительных услуг (технического заказчика) к заключению контрактов и их исполнению и/или повышение требований к квалификации Заказчика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11;p3"/>
          <p:cNvSpPr/>
          <p:nvPr/>
        </p:nvSpPr>
        <p:spPr>
          <a:xfrm>
            <a:off x="4971524" y="4472925"/>
            <a:ext cx="3813316" cy="1317294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Синхронизация норм действующего законодательства о закупках в сфере строительной отрасли.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0;p3"/>
          <p:cNvSpPr/>
          <p:nvPr/>
        </p:nvSpPr>
        <p:spPr>
          <a:xfrm>
            <a:off x="510499" y="1119660"/>
            <a:ext cx="8123001" cy="1327668"/>
          </a:xfrm>
          <a:prstGeom prst="rect">
            <a:avLst/>
          </a:prstGeom>
          <a:solidFill>
            <a:srgbClr val="354990"/>
          </a:solidFill>
          <a:ln w="25400" cap="flat" cmpd="sng">
            <a:solidFill>
              <a:srgbClr val="3549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Формирование системы закупок посредством которой государство имеет возможность реализовывать политику стимулирования развития строительной отрасли, обеспечивающей: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отбор участника закупок способного обеспечить своевременное и качественное исполнение контракта,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эффективное расходование средств;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высокое качество конкурентной среды.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84CAD-D0EB-554B-8D17-1B038FAF51AD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16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7" name="Google Shape;205;p3">
            <a:extLst>
              <a:ext uri="{FF2B5EF4-FFF2-40B4-BE49-F238E27FC236}">
                <a16:creationId xmlns:a16="http://schemas.microsoft.com/office/drawing/2014/main" id="{3113F81C-AAF7-DB4D-85F1-6C392B6A3E3A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208;p3">
            <a:extLst>
              <a:ext uri="{FF2B5EF4-FFF2-40B4-BE49-F238E27FC236}">
                <a16:creationId xmlns:a16="http://schemas.microsoft.com/office/drawing/2014/main" id="{789A667E-3B11-D140-931D-FA43ED5F9A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A8BCCB-1BA9-6A4C-8829-5E929BFC4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20" name="Google Shape;204;p3">
            <a:extLst>
              <a:ext uri="{FF2B5EF4-FFF2-40B4-BE49-F238E27FC236}">
                <a16:creationId xmlns:a16="http://schemas.microsoft.com/office/drawing/2014/main" id="{629DAE97-896E-A247-A64F-2727D82828EA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65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2769979" y="589626"/>
            <a:ext cx="5829534" cy="515923"/>
          </a:xfrm>
          <a:prstGeom prst="rect">
            <a:avLst/>
          </a:prstGeom>
        </p:spPr>
        <p:txBody>
          <a:bodyPr vert="horz" wrap="square" lIns="0" tIns="16117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5000"/>
              </a:lnSpc>
            </a:pPr>
            <a:r>
              <a:rPr lang="ru-RU" sz="1350" dirty="0">
                <a:solidFill>
                  <a:srgbClr val="800000"/>
                </a:solidFill>
                <a:latin typeface="Franklin Gothic Medium Cond" panose="020B0606030402020204" pitchFamily="34" charset="0"/>
              </a:rPr>
              <a:t>Групповая работа по сопровождению процесса разработки </a:t>
            </a:r>
          </a:p>
          <a:p>
            <a:pPr algn="r">
              <a:lnSpc>
                <a:spcPct val="85000"/>
              </a:lnSpc>
            </a:pPr>
            <a:r>
              <a:rPr lang="ru-RU" sz="1350" dirty="0">
                <a:solidFill>
                  <a:srgbClr val="800000"/>
                </a:solidFill>
                <a:latin typeface="Franklin Gothic Medium Cond" panose="020B0606030402020204" pitchFamily="34" charset="0"/>
              </a:rPr>
              <a:t>Стратегии развития строительной отрасли Российской Федерации до 2030 года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07169" y="3429000"/>
            <a:ext cx="8743950" cy="264319"/>
          </a:xfrm>
          <a:prstGeom prst="rightArrow">
            <a:avLst>
              <a:gd name="adj1" fmla="val 37097"/>
              <a:gd name="adj2" fmla="val 15483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Овал 9"/>
          <p:cNvSpPr/>
          <p:nvPr/>
        </p:nvSpPr>
        <p:spPr>
          <a:xfrm>
            <a:off x="894292" y="3399776"/>
            <a:ext cx="552714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028" y="3873627"/>
            <a:ext cx="231457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Стратегическое видение развития отрасли с измеримыми показателями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2568703" y="3405224"/>
            <a:ext cx="552714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2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261158" y="3398335"/>
            <a:ext cx="635968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31049" y="3391448"/>
            <a:ext cx="566105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2891" y="3737838"/>
            <a:ext cx="1632503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Проблемное поле </a:t>
            </a:r>
          </a:p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«Дерево корневых причин»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8594" y="3755877"/>
            <a:ext cx="238850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Представление </a:t>
            </a:r>
            <a:r>
              <a:rPr lang="ru-RU" sz="900" b="1" dirty="0" err="1">
                <a:solidFill>
                  <a:srgbClr val="00B0DC"/>
                </a:solidFill>
              </a:rPr>
              <a:t>верхнеуровневых</a:t>
            </a:r>
            <a:r>
              <a:rPr lang="ru-RU" sz="900" b="1" dirty="0">
                <a:solidFill>
                  <a:srgbClr val="00B0DC"/>
                </a:solidFill>
              </a:rPr>
              <a:t> решений </a:t>
            </a:r>
          </a:p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Матрица «Большие Быстрые Результаты» (с)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202852" y="3382239"/>
            <a:ext cx="12729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842" y="3092752"/>
            <a:ext cx="1377000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11 команд по анализу текущей ситуации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052443" y="3369276"/>
            <a:ext cx="3537000" cy="32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4992" y="3094382"/>
            <a:ext cx="1514475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11 команд по детализации решений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2853" y="1600527"/>
            <a:ext cx="3041073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№1 </a:t>
            </a:r>
          </a:p>
          <a:p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межведомственной рабочей группы, Руководители организаций/ключевых игроков на рынке строительной отрасли (лидеры 11 рабочих групп), приглашенные эксперты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ru-RU" sz="825" dirty="0">
                <a:solidFill>
                  <a:schemeClr val="tx1"/>
                </a:solidFill>
              </a:rPr>
              <a:t>50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6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en-US" sz="825" i="1" dirty="0">
                <a:solidFill>
                  <a:schemeClr val="tx1"/>
                </a:solidFill>
              </a:rPr>
              <a:t>13</a:t>
            </a:r>
            <a:r>
              <a:rPr lang="ru-RU" sz="825" i="1" dirty="0">
                <a:solidFill>
                  <a:schemeClr val="tx1"/>
                </a:solidFill>
              </a:rPr>
              <a:t> июня 2019 </a:t>
            </a:r>
            <a:endParaRPr lang="en-US" sz="825" i="1" dirty="0">
              <a:solidFill>
                <a:schemeClr val="tx1"/>
              </a:solidFill>
            </a:endParaRP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Определение стратегической цели для развития отрасли и 3-4 крупных направлений, обеспечивающих ее достижение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8498" y="4103804"/>
            <a:ext cx="3055501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№2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межведомственной рабочей группы; представители ФОИВ, на деятельность которых влияет стратегия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ru-RU" sz="825" dirty="0">
                <a:solidFill>
                  <a:schemeClr val="tx1"/>
                </a:solidFill>
              </a:rPr>
              <a:t>40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3 часа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en-US" sz="825" i="1" dirty="0">
                <a:solidFill>
                  <a:schemeClr val="tx1"/>
                </a:solidFill>
              </a:rPr>
              <a:t>19</a:t>
            </a:r>
            <a:r>
              <a:rPr lang="ru-RU" sz="825" i="1" dirty="0">
                <a:solidFill>
                  <a:schemeClr val="tx1"/>
                </a:solidFill>
              </a:rPr>
              <a:t> июня 2019 </a:t>
            </a:r>
            <a:endParaRPr lang="en-US" sz="825" i="1" dirty="0">
              <a:solidFill>
                <a:schemeClr val="tx1"/>
              </a:solidFill>
            </a:endParaRP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Верификация результатов стратегической сессии №1, нахождение точек принципиальных разногласий и выработка плана поиска решений по ним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35202" y="1703244"/>
            <a:ext cx="3267148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№3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Сессии №1 + участники 11 групп, работающих над подготовкой стратегии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en-US" sz="825" dirty="0">
                <a:solidFill>
                  <a:schemeClr val="tx1"/>
                </a:solidFill>
              </a:rPr>
              <a:t>~</a:t>
            </a:r>
            <a:r>
              <a:rPr lang="ru-RU" sz="825" dirty="0">
                <a:solidFill>
                  <a:schemeClr val="tx1"/>
                </a:solidFill>
              </a:rPr>
              <a:t>100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8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ru-RU" sz="825" i="1" dirty="0">
                <a:solidFill>
                  <a:schemeClr val="tx1"/>
                </a:solidFill>
              </a:rPr>
              <a:t>3 июля 2019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Систематизация проблемного поля (что нам сейчас мешает достигнуть результатов, обозначенных по итогам Сессии 2) по 3-4 ключевым направлениям, выработанных на Сессиях 1-2</a:t>
            </a:r>
          </a:p>
        </p:txBody>
      </p: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2266249" y="3375660"/>
            <a:ext cx="16568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14563" y="3097280"/>
            <a:ext cx="1708540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в группах, сформированных в ходе Сессии №1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33782" y="4192165"/>
            <a:ext cx="2726743" cy="146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№4 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Сессии №1 + участники 11 групп, работающих над подготовкой стратегии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en-US" sz="825" dirty="0">
                <a:solidFill>
                  <a:schemeClr val="tx1"/>
                </a:solidFill>
              </a:rPr>
              <a:t>~</a:t>
            </a:r>
            <a:r>
              <a:rPr lang="ru-RU" sz="825" dirty="0">
                <a:solidFill>
                  <a:schemeClr val="tx1"/>
                </a:solidFill>
              </a:rPr>
              <a:t>100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8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ru-RU" sz="825" i="1" dirty="0">
                <a:solidFill>
                  <a:schemeClr val="tx1"/>
                </a:solidFill>
              </a:rPr>
              <a:t>10 июля 2019 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Представление всех предложений решений проблемных ситуаций: карточки решений, распределение решений в единой системе координат – Влияние на цель/Легкость достижения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0873259-7D05-A748-B4B6-C9F40A33678A}"/>
              </a:ext>
            </a:extLst>
          </p:cNvPr>
          <p:cNvSpPr/>
          <p:nvPr/>
        </p:nvSpPr>
        <p:spPr>
          <a:xfrm>
            <a:off x="7846591" y="3405224"/>
            <a:ext cx="540406" cy="300549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/>
              <a:t>МРГ</a:t>
            </a:r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01CCB8-57BE-0844-B455-A1920DEEA478}"/>
              </a:ext>
            </a:extLst>
          </p:cNvPr>
          <p:cNvSpPr/>
          <p:nvPr/>
        </p:nvSpPr>
        <p:spPr>
          <a:xfrm>
            <a:off x="7153386" y="2289577"/>
            <a:ext cx="1851221" cy="82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Заседание МРГ</a:t>
            </a:r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Состав: </a:t>
            </a:r>
            <a:r>
              <a:rPr lang="ru-RU" sz="788" dirty="0"/>
              <a:t>члены МРГ</a:t>
            </a:r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Дата: </a:t>
            </a:r>
            <a:r>
              <a:rPr lang="en-US" sz="788" i="1" dirty="0"/>
              <a:t>15</a:t>
            </a:r>
            <a:r>
              <a:rPr lang="ru-RU" sz="788" i="1" dirty="0"/>
              <a:t>-</a:t>
            </a:r>
            <a:r>
              <a:rPr lang="en-US" sz="788" i="1" dirty="0"/>
              <a:t>20</a:t>
            </a:r>
            <a:r>
              <a:rPr lang="ru-RU" sz="788" i="1" dirty="0"/>
              <a:t> июля 2019 (в процессе согласования)</a:t>
            </a:r>
            <a:endParaRPr lang="ru-RU" sz="788" dirty="0"/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Цель: </a:t>
            </a:r>
            <a:r>
              <a:rPr lang="ru-RU" sz="788" dirty="0"/>
              <a:t>утверждение результатов работы Стратегических сессий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04263F-3B7F-864F-A7A2-3D5BE32E99E2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17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38" name="Google Shape;205;p3">
            <a:extLst>
              <a:ext uri="{FF2B5EF4-FFF2-40B4-BE49-F238E27FC236}">
                <a16:creationId xmlns:a16="http://schemas.microsoft.com/office/drawing/2014/main" id="{5ABEA1AD-01FD-E94B-B74A-F9B6411B32D5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208;p3">
            <a:extLst>
              <a:ext uri="{FF2B5EF4-FFF2-40B4-BE49-F238E27FC236}">
                <a16:creationId xmlns:a16="http://schemas.microsoft.com/office/drawing/2014/main" id="{FB067761-B4FA-7246-9F00-F429A097E5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03A86F3-600E-0148-B167-FE03E80C0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41" name="Google Shape;204;p3">
            <a:extLst>
              <a:ext uri="{FF2B5EF4-FFF2-40B4-BE49-F238E27FC236}">
                <a16:creationId xmlns:a16="http://schemas.microsoft.com/office/drawing/2014/main" id="{1C9BBE80-6DA9-9B41-8787-4710ECE7D759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11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  <a:latin typeface="+mj-lt"/>
              </a:rPr>
              <a:t>2</a:t>
            </a:fld>
            <a:endParaRPr lang="ru-RU" sz="1100" i="1" dirty="0">
              <a:solidFill>
                <a:srgbClr val="2B222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Основные параметры Стратегии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543" y="843516"/>
            <a:ext cx="72511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ym typeface="Calibri"/>
              </a:rPr>
              <a:t>Формирование экономически эффективной, конкурентной, высокотехнологичной, открытой отрасли основанной на квалификации и репутации, обеспечивающей устойчивый рост комфорта и безопасности среды жизнедеятельности</a:t>
            </a:r>
          </a:p>
          <a:p>
            <a:endParaRPr lang="en-US" sz="1600" dirty="0"/>
          </a:p>
          <a:p>
            <a:r>
              <a:rPr lang="ru-RU" sz="1400" dirty="0"/>
              <a:t>Распоряжение Правительства Российской Федерации от 16 августа 2018 г. №1697-р «Об утверждении плана мероприятий ("дорожной карты") по развитию конкуренции в отраслях экономики Российской Федерации</a:t>
            </a:r>
            <a:r>
              <a:rPr lang="en-US" sz="1400" dirty="0"/>
              <a:t>…</a:t>
            </a:r>
            <a:r>
              <a:rPr lang="ru-RU" sz="1400" dirty="0"/>
              <a:t>» </a:t>
            </a:r>
            <a:r>
              <a:rPr lang="en-US" sz="1200" i="1" dirty="0"/>
              <a:t>(</a:t>
            </a:r>
            <a:r>
              <a:rPr lang="ru-RU" sz="1200" i="1" dirty="0"/>
              <a:t>Пункт 1, Раздел </a:t>
            </a:r>
            <a:r>
              <a:rPr lang="en-US" sz="1200" i="1" dirty="0"/>
              <a:t>V </a:t>
            </a:r>
            <a:r>
              <a:rPr lang="ru-RU" sz="1200" i="1" dirty="0"/>
              <a:t>«Строительство»</a:t>
            </a:r>
            <a:r>
              <a:rPr lang="en-US" sz="1200" i="1" dirty="0"/>
              <a:t>)</a:t>
            </a:r>
            <a:endParaRPr lang="ru-RU" sz="1400" i="1" dirty="0"/>
          </a:p>
          <a:p>
            <a:endParaRPr lang="en-US" sz="1600" dirty="0"/>
          </a:p>
          <a:p>
            <a:endParaRPr lang="ru-RU" sz="1600" dirty="0"/>
          </a:p>
          <a:p>
            <a:r>
              <a:rPr lang="ru-RU" sz="1400" dirty="0"/>
              <a:t>2019-2030 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070" y="3710621"/>
            <a:ext cx="8427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Как будет развиваться строительная отрасль после 2024 года?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Переход на современные технологии и </a:t>
            </a:r>
            <a:r>
              <a:rPr lang="ru-RU" sz="1200" dirty="0" err="1">
                <a:solidFill>
                  <a:srgbClr val="2B2222"/>
                </a:solidFill>
              </a:rPr>
              <a:t>цифровизация</a:t>
            </a:r>
            <a:r>
              <a:rPr lang="ru-RU" sz="1200" dirty="0">
                <a:solidFill>
                  <a:srgbClr val="2B2222"/>
                </a:solidFill>
              </a:rPr>
              <a:t> отрасли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Совершенствование подходов к территориальному планированию и комплексному развитию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Снижение административных барьеров и совершенствование КНД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Внедрение концепции умного города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Инновационное развитие института строительной экспертизы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Реформа системы ценообразования</a:t>
            </a:r>
            <a:endParaRPr lang="ru-RU" sz="1600" dirty="0">
              <a:solidFill>
                <a:srgbClr val="2B222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Ресурсное обеспечение отрасли (строительные материалы и техника)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Кадровое обеспечение и отраслевая наука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B2222"/>
                </a:solidFill>
              </a:rPr>
              <a:t>Повышение экспортного потенциала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063" y="3232484"/>
            <a:ext cx="8543201" cy="478137"/>
          </a:xfrm>
          <a:prstGeom prst="rect">
            <a:avLst/>
          </a:prstGeom>
          <a:solidFill>
            <a:srgbClr val="E6A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Ключевые вызовы и вопросы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071" y="852302"/>
            <a:ext cx="1432745" cy="655222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063" y="1610263"/>
            <a:ext cx="1432742" cy="838201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Основание для разработки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6060" y="2639641"/>
            <a:ext cx="1432745" cy="554608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694055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  <a:latin typeface="+mj-lt"/>
              </a:rPr>
              <a:t>3</a:t>
            </a:fld>
            <a:endParaRPr lang="ru-RU" sz="1100" i="1" dirty="0">
              <a:solidFill>
                <a:srgbClr val="2B222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Полицентрическая модель разработки Стратегии</a:t>
            </a:r>
          </a:p>
        </p:txBody>
      </p:sp>
      <p:sp>
        <p:nvSpPr>
          <p:cNvPr id="26" name="Freeform 3"/>
          <p:cNvSpPr>
            <a:spLocks/>
          </p:cNvSpPr>
          <p:nvPr/>
        </p:nvSpPr>
        <p:spPr bwMode="auto">
          <a:xfrm>
            <a:off x="4549805" y="764860"/>
            <a:ext cx="3714510" cy="3120241"/>
          </a:xfrm>
          <a:custGeom>
            <a:avLst/>
            <a:gdLst>
              <a:gd name="T0" fmla="*/ 0 w 1534"/>
              <a:gd name="T1" fmla="*/ 0 h 1325"/>
              <a:gd name="T2" fmla="*/ 1534 w 1534"/>
              <a:gd name="T3" fmla="*/ 1058 h 1325"/>
              <a:gd name="T4" fmla="*/ 1395 w 1534"/>
              <a:gd name="T5" fmla="*/ 1068 h 1325"/>
              <a:gd name="T6" fmla="*/ 1391 w 1534"/>
              <a:gd name="T7" fmla="*/ 1091 h 1325"/>
              <a:gd name="T8" fmla="*/ 1398 w 1534"/>
              <a:gd name="T9" fmla="*/ 1121 h 1325"/>
              <a:gd name="T10" fmla="*/ 1409 w 1534"/>
              <a:gd name="T11" fmla="*/ 1156 h 1325"/>
              <a:gd name="T12" fmla="*/ 1415 w 1534"/>
              <a:gd name="T13" fmla="*/ 1190 h 1325"/>
              <a:gd name="T14" fmla="*/ 1413 w 1534"/>
              <a:gd name="T15" fmla="*/ 1222 h 1325"/>
              <a:gd name="T16" fmla="*/ 1402 w 1534"/>
              <a:gd name="T17" fmla="*/ 1254 h 1325"/>
              <a:gd name="T18" fmla="*/ 1377 w 1534"/>
              <a:gd name="T19" fmla="*/ 1280 h 1325"/>
              <a:gd name="T20" fmla="*/ 1349 w 1534"/>
              <a:gd name="T21" fmla="*/ 1301 h 1325"/>
              <a:gd name="T22" fmla="*/ 1314 w 1534"/>
              <a:gd name="T23" fmla="*/ 1316 h 1325"/>
              <a:gd name="T24" fmla="*/ 1270 w 1534"/>
              <a:gd name="T25" fmla="*/ 1324 h 1325"/>
              <a:gd name="T26" fmla="*/ 1232 w 1534"/>
              <a:gd name="T27" fmla="*/ 1325 h 1325"/>
              <a:gd name="T28" fmla="*/ 1199 w 1534"/>
              <a:gd name="T29" fmla="*/ 1322 h 1325"/>
              <a:gd name="T30" fmla="*/ 1164 w 1534"/>
              <a:gd name="T31" fmla="*/ 1312 h 1325"/>
              <a:gd name="T32" fmla="*/ 1136 w 1534"/>
              <a:gd name="T33" fmla="*/ 1296 h 1325"/>
              <a:gd name="T34" fmla="*/ 1109 w 1534"/>
              <a:gd name="T35" fmla="*/ 1271 h 1325"/>
              <a:gd name="T36" fmla="*/ 1088 w 1534"/>
              <a:gd name="T37" fmla="*/ 1244 h 1325"/>
              <a:gd name="T38" fmla="*/ 1076 w 1534"/>
              <a:gd name="T39" fmla="*/ 1206 h 1325"/>
              <a:gd name="T40" fmla="*/ 1082 w 1534"/>
              <a:gd name="T41" fmla="*/ 1168 h 1325"/>
              <a:gd name="T42" fmla="*/ 1092 w 1534"/>
              <a:gd name="T43" fmla="*/ 1130 h 1325"/>
              <a:gd name="T44" fmla="*/ 1102 w 1534"/>
              <a:gd name="T45" fmla="*/ 1092 h 1325"/>
              <a:gd name="T46" fmla="*/ 1100 w 1534"/>
              <a:gd name="T47" fmla="*/ 1075 h 1325"/>
              <a:gd name="T48" fmla="*/ 841 w 1534"/>
              <a:gd name="T49" fmla="*/ 1065 h 1325"/>
              <a:gd name="T50" fmla="*/ 844 w 1534"/>
              <a:gd name="T51" fmla="*/ 1003 h 1325"/>
              <a:gd name="T52" fmla="*/ 838 w 1534"/>
              <a:gd name="T53" fmla="*/ 961 h 1325"/>
              <a:gd name="T54" fmla="*/ 828 w 1534"/>
              <a:gd name="T55" fmla="*/ 937 h 1325"/>
              <a:gd name="T56" fmla="*/ 806 w 1534"/>
              <a:gd name="T57" fmla="*/ 916 h 1325"/>
              <a:gd name="T58" fmla="*/ 777 w 1534"/>
              <a:gd name="T59" fmla="*/ 903 h 1325"/>
              <a:gd name="T60" fmla="*/ 741 w 1534"/>
              <a:gd name="T61" fmla="*/ 900 h 1325"/>
              <a:gd name="T62" fmla="*/ 689 w 1534"/>
              <a:gd name="T63" fmla="*/ 902 h 1325"/>
              <a:gd name="T64" fmla="*/ 640 w 1534"/>
              <a:gd name="T65" fmla="*/ 906 h 1325"/>
              <a:gd name="T66" fmla="*/ 589 w 1534"/>
              <a:gd name="T67" fmla="*/ 906 h 1325"/>
              <a:gd name="T68" fmla="*/ 539 w 1534"/>
              <a:gd name="T69" fmla="*/ 898 h 1325"/>
              <a:gd name="T70" fmla="*/ 500 w 1534"/>
              <a:gd name="T71" fmla="*/ 878 h 1325"/>
              <a:gd name="T72" fmla="*/ 478 w 1534"/>
              <a:gd name="T73" fmla="*/ 850 h 1325"/>
              <a:gd name="T74" fmla="*/ 468 w 1534"/>
              <a:gd name="T75" fmla="*/ 814 h 1325"/>
              <a:gd name="T76" fmla="*/ 470 w 1534"/>
              <a:gd name="T77" fmla="*/ 772 h 1325"/>
              <a:gd name="T78" fmla="*/ 463 w 1534"/>
              <a:gd name="T79" fmla="*/ 735 h 1325"/>
              <a:gd name="T80" fmla="*/ 453 w 1534"/>
              <a:gd name="T81" fmla="*/ 711 h 1325"/>
              <a:gd name="T82" fmla="*/ 437 w 1534"/>
              <a:gd name="T83" fmla="*/ 696 h 1325"/>
              <a:gd name="T84" fmla="*/ 399 w 1534"/>
              <a:gd name="T85" fmla="*/ 680 h 1325"/>
              <a:gd name="T86" fmla="*/ 350 w 1534"/>
              <a:gd name="T87" fmla="*/ 668 h 1325"/>
              <a:gd name="T88" fmla="*/ 296 w 1534"/>
              <a:gd name="T89" fmla="*/ 660 h 1325"/>
              <a:gd name="T90" fmla="*/ 254 w 1534"/>
              <a:gd name="T91" fmla="*/ 648 h 1325"/>
              <a:gd name="T92" fmla="*/ 218 w 1534"/>
              <a:gd name="T93" fmla="*/ 631 h 1325"/>
              <a:gd name="T94" fmla="*/ 189 w 1534"/>
              <a:gd name="T95" fmla="*/ 606 h 1325"/>
              <a:gd name="T96" fmla="*/ 171 w 1534"/>
              <a:gd name="T97" fmla="*/ 575 h 1325"/>
              <a:gd name="T98" fmla="*/ 168 w 1534"/>
              <a:gd name="T99" fmla="*/ 541 h 1325"/>
              <a:gd name="T100" fmla="*/ 179 w 1534"/>
              <a:gd name="T101" fmla="*/ 503 h 1325"/>
              <a:gd name="T102" fmla="*/ 188 w 1534"/>
              <a:gd name="T103" fmla="*/ 461 h 1325"/>
              <a:gd name="T104" fmla="*/ 196 w 1534"/>
              <a:gd name="T105" fmla="*/ 420 h 1325"/>
              <a:gd name="T106" fmla="*/ 188 w 1534"/>
              <a:gd name="T107" fmla="*/ 380 h 1325"/>
              <a:gd name="T108" fmla="*/ 169 w 1534"/>
              <a:gd name="T109" fmla="*/ 344 h 1325"/>
              <a:gd name="T110" fmla="*/ 151 w 1534"/>
              <a:gd name="T111" fmla="*/ 321 h 1325"/>
              <a:gd name="T112" fmla="*/ 127 w 1534"/>
              <a:gd name="T113" fmla="*/ 301 h 1325"/>
              <a:gd name="T114" fmla="*/ 99 w 1534"/>
              <a:gd name="T115" fmla="*/ 287 h 1325"/>
              <a:gd name="T116" fmla="*/ 63 w 1534"/>
              <a:gd name="T117" fmla="*/ 278 h 1325"/>
              <a:gd name="T118" fmla="*/ 20 w 1534"/>
              <a:gd name="T119" fmla="*/ 276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" h="1325">
                <a:moveTo>
                  <a:pt x="0" y="276"/>
                </a:moveTo>
                <a:lnTo>
                  <a:pt x="0" y="0"/>
                </a:lnTo>
                <a:lnTo>
                  <a:pt x="1532" y="0"/>
                </a:lnTo>
                <a:lnTo>
                  <a:pt x="1534" y="1058"/>
                </a:lnTo>
                <a:lnTo>
                  <a:pt x="1401" y="1058"/>
                </a:lnTo>
                <a:lnTo>
                  <a:pt x="1395" y="1068"/>
                </a:lnTo>
                <a:lnTo>
                  <a:pt x="1391" y="1081"/>
                </a:lnTo>
                <a:lnTo>
                  <a:pt x="1391" y="1091"/>
                </a:lnTo>
                <a:lnTo>
                  <a:pt x="1393" y="1104"/>
                </a:lnTo>
                <a:lnTo>
                  <a:pt x="1398" y="1121"/>
                </a:lnTo>
                <a:lnTo>
                  <a:pt x="1403" y="1142"/>
                </a:lnTo>
                <a:lnTo>
                  <a:pt x="1409" y="1156"/>
                </a:lnTo>
                <a:lnTo>
                  <a:pt x="1413" y="1174"/>
                </a:lnTo>
                <a:lnTo>
                  <a:pt x="1415" y="1190"/>
                </a:lnTo>
                <a:lnTo>
                  <a:pt x="1415" y="1207"/>
                </a:lnTo>
                <a:lnTo>
                  <a:pt x="1413" y="1222"/>
                </a:lnTo>
                <a:lnTo>
                  <a:pt x="1409" y="1239"/>
                </a:lnTo>
                <a:lnTo>
                  <a:pt x="1402" y="1254"/>
                </a:lnTo>
                <a:lnTo>
                  <a:pt x="1391" y="1266"/>
                </a:lnTo>
                <a:lnTo>
                  <a:pt x="1377" y="1280"/>
                </a:lnTo>
                <a:lnTo>
                  <a:pt x="1362" y="1291"/>
                </a:lnTo>
                <a:lnTo>
                  <a:pt x="1349" y="1301"/>
                </a:lnTo>
                <a:lnTo>
                  <a:pt x="1333" y="1310"/>
                </a:lnTo>
                <a:lnTo>
                  <a:pt x="1314" y="1316"/>
                </a:lnTo>
                <a:lnTo>
                  <a:pt x="1292" y="1322"/>
                </a:lnTo>
                <a:lnTo>
                  <a:pt x="1270" y="1324"/>
                </a:lnTo>
                <a:lnTo>
                  <a:pt x="1252" y="1325"/>
                </a:lnTo>
                <a:lnTo>
                  <a:pt x="1232" y="1325"/>
                </a:lnTo>
                <a:lnTo>
                  <a:pt x="1213" y="1324"/>
                </a:lnTo>
                <a:lnTo>
                  <a:pt x="1199" y="1322"/>
                </a:lnTo>
                <a:lnTo>
                  <a:pt x="1181" y="1317"/>
                </a:lnTo>
                <a:lnTo>
                  <a:pt x="1164" y="1312"/>
                </a:lnTo>
                <a:lnTo>
                  <a:pt x="1151" y="1305"/>
                </a:lnTo>
                <a:lnTo>
                  <a:pt x="1136" y="1296"/>
                </a:lnTo>
                <a:lnTo>
                  <a:pt x="1123" y="1284"/>
                </a:lnTo>
                <a:lnTo>
                  <a:pt x="1109" y="1271"/>
                </a:lnTo>
                <a:lnTo>
                  <a:pt x="1098" y="1258"/>
                </a:lnTo>
                <a:lnTo>
                  <a:pt x="1088" y="1244"/>
                </a:lnTo>
                <a:lnTo>
                  <a:pt x="1082" y="1226"/>
                </a:lnTo>
                <a:lnTo>
                  <a:pt x="1076" y="1206"/>
                </a:lnTo>
                <a:lnTo>
                  <a:pt x="1076" y="1187"/>
                </a:lnTo>
                <a:lnTo>
                  <a:pt x="1082" y="1168"/>
                </a:lnTo>
                <a:lnTo>
                  <a:pt x="1087" y="1149"/>
                </a:lnTo>
                <a:lnTo>
                  <a:pt x="1092" y="1130"/>
                </a:lnTo>
                <a:lnTo>
                  <a:pt x="1099" y="1109"/>
                </a:lnTo>
                <a:lnTo>
                  <a:pt x="1102" y="1092"/>
                </a:lnTo>
                <a:lnTo>
                  <a:pt x="1102" y="1083"/>
                </a:lnTo>
                <a:lnTo>
                  <a:pt x="1100" y="1075"/>
                </a:lnTo>
                <a:lnTo>
                  <a:pt x="1096" y="1065"/>
                </a:lnTo>
                <a:lnTo>
                  <a:pt x="841" y="1065"/>
                </a:lnTo>
                <a:lnTo>
                  <a:pt x="845" y="1025"/>
                </a:lnTo>
                <a:lnTo>
                  <a:pt x="844" y="1003"/>
                </a:lnTo>
                <a:lnTo>
                  <a:pt x="841" y="981"/>
                </a:lnTo>
                <a:lnTo>
                  <a:pt x="838" y="961"/>
                </a:lnTo>
                <a:lnTo>
                  <a:pt x="834" y="948"/>
                </a:lnTo>
                <a:lnTo>
                  <a:pt x="828" y="937"/>
                </a:lnTo>
                <a:lnTo>
                  <a:pt x="820" y="926"/>
                </a:lnTo>
                <a:lnTo>
                  <a:pt x="806" y="916"/>
                </a:lnTo>
                <a:lnTo>
                  <a:pt x="792" y="908"/>
                </a:lnTo>
                <a:lnTo>
                  <a:pt x="777" y="903"/>
                </a:lnTo>
                <a:lnTo>
                  <a:pt x="764" y="901"/>
                </a:lnTo>
                <a:lnTo>
                  <a:pt x="741" y="900"/>
                </a:lnTo>
                <a:lnTo>
                  <a:pt x="715" y="900"/>
                </a:lnTo>
                <a:lnTo>
                  <a:pt x="689" y="902"/>
                </a:lnTo>
                <a:lnTo>
                  <a:pt x="661" y="903"/>
                </a:lnTo>
                <a:lnTo>
                  <a:pt x="640" y="906"/>
                </a:lnTo>
                <a:lnTo>
                  <a:pt x="612" y="907"/>
                </a:lnTo>
                <a:lnTo>
                  <a:pt x="589" y="906"/>
                </a:lnTo>
                <a:lnTo>
                  <a:pt x="570" y="903"/>
                </a:lnTo>
                <a:lnTo>
                  <a:pt x="539" y="898"/>
                </a:lnTo>
                <a:lnTo>
                  <a:pt x="519" y="889"/>
                </a:lnTo>
                <a:lnTo>
                  <a:pt x="500" y="878"/>
                </a:lnTo>
                <a:lnTo>
                  <a:pt x="488" y="865"/>
                </a:lnTo>
                <a:lnTo>
                  <a:pt x="478" y="850"/>
                </a:lnTo>
                <a:lnTo>
                  <a:pt x="470" y="833"/>
                </a:lnTo>
                <a:lnTo>
                  <a:pt x="468" y="814"/>
                </a:lnTo>
                <a:lnTo>
                  <a:pt x="468" y="790"/>
                </a:lnTo>
                <a:lnTo>
                  <a:pt x="470" y="772"/>
                </a:lnTo>
                <a:lnTo>
                  <a:pt x="468" y="755"/>
                </a:lnTo>
                <a:lnTo>
                  <a:pt x="463" y="735"/>
                </a:lnTo>
                <a:lnTo>
                  <a:pt x="459" y="723"/>
                </a:lnTo>
                <a:lnTo>
                  <a:pt x="453" y="711"/>
                </a:lnTo>
                <a:lnTo>
                  <a:pt x="445" y="703"/>
                </a:lnTo>
                <a:lnTo>
                  <a:pt x="437" y="696"/>
                </a:lnTo>
                <a:lnTo>
                  <a:pt x="419" y="689"/>
                </a:lnTo>
                <a:lnTo>
                  <a:pt x="399" y="680"/>
                </a:lnTo>
                <a:lnTo>
                  <a:pt x="377" y="674"/>
                </a:lnTo>
                <a:lnTo>
                  <a:pt x="350" y="668"/>
                </a:lnTo>
                <a:lnTo>
                  <a:pt x="324" y="664"/>
                </a:lnTo>
                <a:lnTo>
                  <a:pt x="296" y="660"/>
                </a:lnTo>
                <a:lnTo>
                  <a:pt x="276" y="654"/>
                </a:lnTo>
                <a:lnTo>
                  <a:pt x="254" y="648"/>
                </a:lnTo>
                <a:lnTo>
                  <a:pt x="233" y="641"/>
                </a:lnTo>
                <a:lnTo>
                  <a:pt x="218" y="631"/>
                </a:lnTo>
                <a:lnTo>
                  <a:pt x="201" y="618"/>
                </a:lnTo>
                <a:lnTo>
                  <a:pt x="189" y="606"/>
                </a:lnTo>
                <a:lnTo>
                  <a:pt x="179" y="592"/>
                </a:lnTo>
                <a:lnTo>
                  <a:pt x="171" y="575"/>
                </a:lnTo>
                <a:lnTo>
                  <a:pt x="168" y="557"/>
                </a:lnTo>
                <a:lnTo>
                  <a:pt x="168" y="541"/>
                </a:lnTo>
                <a:lnTo>
                  <a:pt x="172" y="526"/>
                </a:lnTo>
                <a:lnTo>
                  <a:pt x="179" y="503"/>
                </a:lnTo>
                <a:lnTo>
                  <a:pt x="185" y="481"/>
                </a:lnTo>
                <a:lnTo>
                  <a:pt x="188" y="461"/>
                </a:lnTo>
                <a:lnTo>
                  <a:pt x="193" y="441"/>
                </a:lnTo>
                <a:lnTo>
                  <a:pt x="196" y="420"/>
                </a:lnTo>
                <a:lnTo>
                  <a:pt x="193" y="399"/>
                </a:lnTo>
                <a:lnTo>
                  <a:pt x="188" y="380"/>
                </a:lnTo>
                <a:lnTo>
                  <a:pt x="180" y="361"/>
                </a:lnTo>
                <a:lnTo>
                  <a:pt x="169" y="344"/>
                </a:lnTo>
                <a:lnTo>
                  <a:pt x="157" y="330"/>
                </a:lnTo>
                <a:lnTo>
                  <a:pt x="151" y="321"/>
                </a:lnTo>
                <a:lnTo>
                  <a:pt x="139" y="311"/>
                </a:lnTo>
                <a:lnTo>
                  <a:pt x="127" y="301"/>
                </a:lnTo>
                <a:lnTo>
                  <a:pt x="115" y="294"/>
                </a:lnTo>
                <a:lnTo>
                  <a:pt x="99" y="287"/>
                </a:lnTo>
                <a:lnTo>
                  <a:pt x="83" y="282"/>
                </a:lnTo>
                <a:lnTo>
                  <a:pt x="63" y="278"/>
                </a:lnTo>
                <a:lnTo>
                  <a:pt x="40" y="276"/>
                </a:lnTo>
                <a:lnTo>
                  <a:pt x="20" y="276"/>
                </a:lnTo>
                <a:lnTo>
                  <a:pt x="0" y="276"/>
                </a:lnTo>
                <a:close/>
              </a:path>
            </a:pathLst>
          </a:custGeom>
          <a:solidFill>
            <a:srgbClr val="007DB9"/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Freeform 4"/>
          <p:cNvSpPr>
            <a:spLocks/>
          </p:cNvSpPr>
          <p:nvPr/>
        </p:nvSpPr>
        <p:spPr bwMode="auto">
          <a:xfrm>
            <a:off x="4539719" y="3255205"/>
            <a:ext cx="3724596" cy="2612604"/>
          </a:xfrm>
          <a:custGeom>
            <a:avLst/>
            <a:gdLst>
              <a:gd name="T0" fmla="*/ 0 w 1540"/>
              <a:gd name="T1" fmla="*/ 1110 h 1110"/>
              <a:gd name="T2" fmla="*/ 1538 w 1540"/>
              <a:gd name="T3" fmla="*/ 0 h 1110"/>
              <a:gd name="T4" fmla="*/ 1395 w 1540"/>
              <a:gd name="T5" fmla="*/ 21 h 1110"/>
              <a:gd name="T6" fmla="*/ 1399 w 1540"/>
              <a:gd name="T7" fmla="*/ 58 h 1110"/>
              <a:gd name="T8" fmla="*/ 1415 w 1540"/>
              <a:gd name="T9" fmla="*/ 107 h 1110"/>
              <a:gd name="T10" fmla="*/ 1419 w 1540"/>
              <a:gd name="T11" fmla="*/ 148 h 1110"/>
              <a:gd name="T12" fmla="*/ 1409 w 1540"/>
              <a:gd name="T13" fmla="*/ 189 h 1110"/>
              <a:gd name="T14" fmla="*/ 1377 w 1540"/>
              <a:gd name="T15" fmla="*/ 224 h 1110"/>
              <a:gd name="T16" fmla="*/ 1338 w 1540"/>
              <a:gd name="T17" fmla="*/ 250 h 1110"/>
              <a:gd name="T18" fmla="*/ 1290 w 1540"/>
              <a:gd name="T19" fmla="*/ 263 h 1110"/>
              <a:gd name="T20" fmla="*/ 1221 w 1540"/>
              <a:gd name="T21" fmla="*/ 262 h 1110"/>
              <a:gd name="T22" fmla="*/ 1175 w 1540"/>
              <a:gd name="T23" fmla="*/ 254 h 1110"/>
              <a:gd name="T24" fmla="*/ 1130 w 1540"/>
              <a:gd name="T25" fmla="*/ 226 h 1110"/>
              <a:gd name="T26" fmla="*/ 1100 w 1540"/>
              <a:gd name="T27" fmla="*/ 191 h 1110"/>
              <a:gd name="T28" fmla="*/ 1086 w 1540"/>
              <a:gd name="T29" fmla="*/ 155 h 1110"/>
              <a:gd name="T30" fmla="*/ 1089 w 1540"/>
              <a:gd name="T31" fmla="*/ 115 h 1110"/>
              <a:gd name="T32" fmla="*/ 1100 w 1540"/>
              <a:gd name="T33" fmla="*/ 78 h 1110"/>
              <a:gd name="T34" fmla="*/ 1110 w 1540"/>
              <a:gd name="T35" fmla="*/ 40 h 1110"/>
              <a:gd name="T36" fmla="*/ 1105 w 1540"/>
              <a:gd name="T37" fmla="*/ 5 h 1110"/>
              <a:gd name="T38" fmla="*/ 850 w 1540"/>
              <a:gd name="T39" fmla="*/ 44 h 1110"/>
              <a:gd name="T40" fmla="*/ 846 w 1540"/>
              <a:gd name="T41" fmla="*/ 93 h 1110"/>
              <a:gd name="T42" fmla="*/ 843 w 1540"/>
              <a:gd name="T43" fmla="*/ 135 h 1110"/>
              <a:gd name="T44" fmla="*/ 831 w 1540"/>
              <a:gd name="T45" fmla="*/ 170 h 1110"/>
              <a:gd name="T46" fmla="*/ 808 w 1540"/>
              <a:gd name="T47" fmla="*/ 194 h 1110"/>
              <a:gd name="T48" fmla="*/ 776 w 1540"/>
              <a:gd name="T49" fmla="*/ 207 h 1110"/>
              <a:gd name="T50" fmla="*/ 740 w 1540"/>
              <a:gd name="T51" fmla="*/ 210 h 1110"/>
              <a:gd name="T52" fmla="*/ 697 w 1540"/>
              <a:gd name="T53" fmla="*/ 208 h 1110"/>
              <a:gd name="T54" fmla="*/ 657 w 1540"/>
              <a:gd name="T55" fmla="*/ 206 h 1110"/>
              <a:gd name="T56" fmla="*/ 606 w 1540"/>
              <a:gd name="T57" fmla="*/ 203 h 1110"/>
              <a:gd name="T58" fmla="*/ 561 w 1540"/>
              <a:gd name="T59" fmla="*/ 208 h 1110"/>
              <a:gd name="T60" fmla="*/ 520 w 1540"/>
              <a:gd name="T61" fmla="*/ 222 h 1110"/>
              <a:gd name="T62" fmla="*/ 489 w 1540"/>
              <a:gd name="T63" fmla="*/ 247 h 1110"/>
              <a:gd name="T64" fmla="*/ 472 w 1540"/>
              <a:gd name="T65" fmla="*/ 278 h 1110"/>
              <a:gd name="T66" fmla="*/ 472 w 1540"/>
              <a:gd name="T67" fmla="*/ 313 h 1110"/>
              <a:gd name="T68" fmla="*/ 472 w 1540"/>
              <a:gd name="T69" fmla="*/ 352 h 1110"/>
              <a:gd name="T70" fmla="*/ 463 w 1540"/>
              <a:gd name="T71" fmla="*/ 384 h 1110"/>
              <a:gd name="T72" fmla="*/ 444 w 1540"/>
              <a:gd name="T73" fmla="*/ 410 h 1110"/>
              <a:gd name="T74" fmla="*/ 405 w 1540"/>
              <a:gd name="T75" fmla="*/ 428 h 1110"/>
              <a:gd name="T76" fmla="*/ 364 w 1540"/>
              <a:gd name="T77" fmla="*/ 438 h 1110"/>
              <a:gd name="T78" fmla="*/ 315 w 1540"/>
              <a:gd name="T79" fmla="*/ 448 h 1110"/>
              <a:gd name="T80" fmla="*/ 271 w 1540"/>
              <a:gd name="T81" fmla="*/ 457 h 1110"/>
              <a:gd name="T82" fmla="*/ 234 w 1540"/>
              <a:gd name="T83" fmla="*/ 470 h 1110"/>
              <a:gd name="T84" fmla="*/ 206 w 1540"/>
              <a:gd name="T85" fmla="*/ 489 h 1110"/>
              <a:gd name="T86" fmla="*/ 182 w 1540"/>
              <a:gd name="T87" fmla="*/ 518 h 1110"/>
              <a:gd name="T88" fmla="*/ 170 w 1540"/>
              <a:gd name="T89" fmla="*/ 555 h 1110"/>
              <a:gd name="T90" fmla="*/ 175 w 1540"/>
              <a:gd name="T91" fmla="*/ 593 h 1110"/>
              <a:gd name="T92" fmla="*/ 189 w 1540"/>
              <a:gd name="T93" fmla="*/ 640 h 1110"/>
              <a:gd name="T94" fmla="*/ 197 w 1540"/>
              <a:gd name="T95" fmla="*/ 680 h 1110"/>
              <a:gd name="T96" fmla="*/ 194 w 1540"/>
              <a:gd name="T97" fmla="*/ 719 h 1110"/>
              <a:gd name="T98" fmla="*/ 182 w 1540"/>
              <a:gd name="T99" fmla="*/ 755 h 1110"/>
              <a:gd name="T100" fmla="*/ 163 w 1540"/>
              <a:gd name="T101" fmla="*/ 790 h 1110"/>
              <a:gd name="T102" fmla="*/ 133 w 1540"/>
              <a:gd name="T103" fmla="*/ 829 h 1110"/>
              <a:gd name="T104" fmla="*/ 102 w 1540"/>
              <a:gd name="T105" fmla="*/ 854 h 1110"/>
              <a:gd name="T106" fmla="*/ 70 w 1540"/>
              <a:gd name="T107" fmla="*/ 869 h 1110"/>
              <a:gd name="T108" fmla="*/ 22 w 1540"/>
              <a:gd name="T109" fmla="*/ 878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40" h="1110">
                <a:moveTo>
                  <a:pt x="0" y="878"/>
                </a:moveTo>
                <a:lnTo>
                  <a:pt x="0" y="1110"/>
                </a:lnTo>
                <a:lnTo>
                  <a:pt x="1540" y="1110"/>
                </a:lnTo>
                <a:lnTo>
                  <a:pt x="1538" y="0"/>
                </a:lnTo>
                <a:lnTo>
                  <a:pt x="1401" y="0"/>
                </a:lnTo>
                <a:lnTo>
                  <a:pt x="1395" y="21"/>
                </a:lnTo>
                <a:lnTo>
                  <a:pt x="1395" y="37"/>
                </a:lnTo>
                <a:lnTo>
                  <a:pt x="1399" y="58"/>
                </a:lnTo>
                <a:lnTo>
                  <a:pt x="1407" y="80"/>
                </a:lnTo>
                <a:lnTo>
                  <a:pt x="1415" y="107"/>
                </a:lnTo>
                <a:lnTo>
                  <a:pt x="1419" y="129"/>
                </a:lnTo>
                <a:lnTo>
                  <a:pt x="1419" y="148"/>
                </a:lnTo>
                <a:lnTo>
                  <a:pt x="1416" y="169"/>
                </a:lnTo>
                <a:lnTo>
                  <a:pt x="1409" y="189"/>
                </a:lnTo>
                <a:lnTo>
                  <a:pt x="1395" y="208"/>
                </a:lnTo>
                <a:lnTo>
                  <a:pt x="1377" y="224"/>
                </a:lnTo>
                <a:lnTo>
                  <a:pt x="1359" y="240"/>
                </a:lnTo>
                <a:lnTo>
                  <a:pt x="1338" y="250"/>
                </a:lnTo>
                <a:lnTo>
                  <a:pt x="1312" y="259"/>
                </a:lnTo>
                <a:lnTo>
                  <a:pt x="1290" y="263"/>
                </a:lnTo>
                <a:lnTo>
                  <a:pt x="1258" y="265"/>
                </a:lnTo>
                <a:lnTo>
                  <a:pt x="1221" y="262"/>
                </a:lnTo>
                <a:lnTo>
                  <a:pt x="1197" y="259"/>
                </a:lnTo>
                <a:lnTo>
                  <a:pt x="1175" y="254"/>
                </a:lnTo>
                <a:lnTo>
                  <a:pt x="1155" y="243"/>
                </a:lnTo>
                <a:lnTo>
                  <a:pt x="1130" y="226"/>
                </a:lnTo>
                <a:lnTo>
                  <a:pt x="1114" y="209"/>
                </a:lnTo>
                <a:lnTo>
                  <a:pt x="1100" y="191"/>
                </a:lnTo>
                <a:lnTo>
                  <a:pt x="1092" y="172"/>
                </a:lnTo>
                <a:lnTo>
                  <a:pt x="1086" y="155"/>
                </a:lnTo>
                <a:lnTo>
                  <a:pt x="1086" y="135"/>
                </a:lnTo>
                <a:lnTo>
                  <a:pt x="1089" y="115"/>
                </a:lnTo>
                <a:lnTo>
                  <a:pt x="1094" y="96"/>
                </a:lnTo>
                <a:lnTo>
                  <a:pt x="1100" y="78"/>
                </a:lnTo>
                <a:lnTo>
                  <a:pt x="1106" y="59"/>
                </a:lnTo>
                <a:lnTo>
                  <a:pt x="1110" y="40"/>
                </a:lnTo>
                <a:lnTo>
                  <a:pt x="1110" y="24"/>
                </a:lnTo>
                <a:lnTo>
                  <a:pt x="1105" y="5"/>
                </a:lnTo>
                <a:lnTo>
                  <a:pt x="847" y="5"/>
                </a:lnTo>
                <a:lnTo>
                  <a:pt x="850" y="44"/>
                </a:lnTo>
                <a:lnTo>
                  <a:pt x="847" y="71"/>
                </a:lnTo>
                <a:lnTo>
                  <a:pt x="846" y="93"/>
                </a:lnTo>
                <a:lnTo>
                  <a:pt x="846" y="113"/>
                </a:lnTo>
                <a:lnTo>
                  <a:pt x="843" y="135"/>
                </a:lnTo>
                <a:lnTo>
                  <a:pt x="838" y="156"/>
                </a:lnTo>
                <a:lnTo>
                  <a:pt x="831" y="170"/>
                </a:lnTo>
                <a:lnTo>
                  <a:pt x="822" y="183"/>
                </a:lnTo>
                <a:lnTo>
                  <a:pt x="808" y="194"/>
                </a:lnTo>
                <a:lnTo>
                  <a:pt x="794" y="202"/>
                </a:lnTo>
                <a:lnTo>
                  <a:pt x="776" y="207"/>
                </a:lnTo>
                <a:lnTo>
                  <a:pt x="758" y="209"/>
                </a:lnTo>
                <a:lnTo>
                  <a:pt x="740" y="210"/>
                </a:lnTo>
                <a:lnTo>
                  <a:pt x="718" y="210"/>
                </a:lnTo>
                <a:lnTo>
                  <a:pt x="697" y="208"/>
                </a:lnTo>
                <a:lnTo>
                  <a:pt x="679" y="207"/>
                </a:lnTo>
                <a:lnTo>
                  <a:pt x="657" y="206"/>
                </a:lnTo>
                <a:lnTo>
                  <a:pt x="633" y="203"/>
                </a:lnTo>
                <a:lnTo>
                  <a:pt x="606" y="203"/>
                </a:lnTo>
                <a:lnTo>
                  <a:pt x="584" y="206"/>
                </a:lnTo>
                <a:lnTo>
                  <a:pt x="561" y="208"/>
                </a:lnTo>
                <a:lnTo>
                  <a:pt x="537" y="214"/>
                </a:lnTo>
                <a:lnTo>
                  <a:pt x="520" y="222"/>
                </a:lnTo>
                <a:lnTo>
                  <a:pt x="501" y="233"/>
                </a:lnTo>
                <a:lnTo>
                  <a:pt x="489" y="247"/>
                </a:lnTo>
                <a:lnTo>
                  <a:pt x="477" y="262"/>
                </a:lnTo>
                <a:lnTo>
                  <a:pt x="472" y="278"/>
                </a:lnTo>
                <a:lnTo>
                  <a:pt x="469" y="295"/>
                </a:lnTo>
                <a:lnTo>
                  <a:pt x="472" y="313"/>
                </a:lnTo>
                <a:lnTo>
                  <a:pt x="473" y="332"/>
                </a:lnTo>
                <a:lnTo>
                  <a:pt x="472" y="352"/>
                </a:lnTo>
                <a:lnTo>
                  <a:pt x="468" y="367"/>
                </a:lnTo>
                <a:lnTo>
                  <a:pt x="463" y="384"/>
                </a:lnTo>
                <a:lnTo>
                  <a:pt x="455" y="399"/>
                </a:lnTo>
                <a:lnTo>
                  <a:pt x="444" y="410"/>
                </a:lnTo>
                <a:lnTo>
                  <a:pt x="427" y="420"/>
                </a:lnTo>
                <a:lnTo>
                  <a:pt x="405" y="428"/>
                </a:lnTo>
                <a:lnTo>
                  <a:pt x="384" y="433"/>
                </a:lnTo>
                <a:lnTo>
                  <a:pt x="364" y="438"/>
                </a:lnTo>
                <a:lnTo>
                  <a:pt x="343" y="443"/>
                </a:lnTo>
                <a:lnTo>
                  <a:pt x="315" y="448"/>
                </a:lnTo>
                <a:lnTo>
                  <a:pt x="294" y="451"/>
                </a:lnTo>
                <a:lnTo>
                  <a:pt x="271" y="457"/>
                </a:lnTo>
                <a:lnTo>
                  <a:pt x="252" y="463"/>
                </a:lnTo>
                <a:lnTo>
                  <a:pt x="234" y="470"/>
                </a:lnTo>
                <a:lnTo>
                  <a:pt x="219" y="480"/>
                </a:lnTo>
                <a:lnTo>
                  <a:pt x="206" y="489"/>
                </a:lnTo>
                <a:lnTo>
                  <a:pt x="191" y="504"/>
                </a:lnTo>
                <a:lnTo>
                  <a:pt x="182" y="518"/>
                </a:lnTo>
                <a:lnTo>
                  <a:pt x="174" y="535"/>
                </a:lnTo>
                <a:lnTo>
                  <a:pt x="170" y="555"/>
                </a:lnTo>
                <a:lnTo>
                  <a:pt x="173" y="574"/>
                </a:lnTo>
                <a:lnTo>
                  <a:pt x="175" y="593"/>
                </a:lnTo>
                <a:lnTo>
                  <a:pt x="182" y="615"/>
                </a:lnTo>
                <a:lnTo>
                  <a:pt x="189" y="640"/>
                </a:lnTo>
                <a:lnTo>
                  <a:pt x="194" y="663"/>
                </a:lnTo>
                <a:lnTo>
                  <a:pt x="197" y="680"/>
                </a:lnTo>
                <a:lnTo>
                  <a:pt x="197" y="697"/>
                </a:lnTo>
                <a:lnTo>
                  <a:pt x="194" y="719"/>
                </a:lnTo>
                <a:lnTo>
                  <a:pt x="187" y="738"/>
                </a:lnTo>
                <a:lnTo>
                  <a:pt x="182" y="755"/>
                </a:lnTo>
                <a:lnTo>
                  <a:pt x="174" y="770"/>
                </a:lnTo>
                <a:lnTo>
                  <a:pt x="163" y="790"/>
                </a:lnTo>
                <a:lnTo>
                  <a:pt x="149" y="813"/>
                </a:lnTo>
                <a:lnTo>
                  <a:pt x="133" y="829"/>
                </a:lnTo>
                <a:lnTo>
                  <a:pt x="117" y="842"/>
                </a:lnTo>
                <a:lnTo>
                  <a:pt x="102" y="854"/>
                </a:lnTo>
                <a:lnTo>
                  <a:pt x="86" y="863"/>
                </a:lnTo>
                <a:lnTo>
                  <a:pt x="70" y="869"/>
                </a:lnTo>
                <a:lnTo>
                  <a:pt x="48" y="874"/>
                </a:lnTo>
                <a:lnTo>
                  <a:pt x="22" y="878"/>
                </a:lnTo>
                <a:lnTo>
                  <a:pt x="0" y="878"/>
                </a:lnTo>
                <a:close/>
              </a:path>
            </a:pathLst>
          </a:custGeom>
          <a:solidFill>
            <a:srgbClr val="E6AA5A"/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818487" y="2747568"/>
            <a:ext cx="3721232" cy="3120241"/>
          </a:xfrm>
          <a:custGeom>
            <a:avLst/>
            <a:gdLst>
              <a:gd name="T0" fmla="*/ 1534 w 1534"/>
              <a:gd name="T1" fmla="*/ 1325 h 1325"/>
              <a:gd name="T2" fmla="*/ 0 w 1534"/>
              <a:gd name="T3" fmla="*/ 267 h 1325"/>
              <a:gd name="T4" fmla="*/ 139 w 1534"/>
              <a:gd name="T5" fmla="*/ 258 h 1325"/>
              <a:gd name="T6" fmla="*/ 143 w 1534"/>
              <a:gd name="T7" fmla="*/ 234 h 1325"/>
              <a:gd name="T8" fmla="*/ 136 w 1534"/>
              <a:gd name="T9" fmla="*/ 204 h 1325"/>
              <a:gd name="T10" fmla="*/ 125 w 1534"/>
              <a:gd name="T11" fmla="*/ 169 h 1325"/>
              <a:gd name="T12" fmla="*/ 119 w 1534"/>
              <a:gd name="T13" fmla="*/ 135 h 1325"/>
              <a:gd name="T14" fmla="*/ 120 w 1534"/>
              <a:gd name="T15" fmla="*/ 103 h 1325"/>
              <a:gd name="T16" fmla="*/ 132 w 1534"/>
              <a:gd name="T17" fmla="*/ 71 h 1325"/>
              <a:gd name="T18" fmla="*/ 157 w 1534"/>
              <a:gd name="T19" fmla="*/ 45 h 1325"/>
              <a:gd name="T20" fmla="*/ 185 w 1534"/>
              <a:gd name="T21" fmla="*/ 24 h 1325"/>
              <a:gd name="T22" fmla="*/ 220 w 1534"/>
              <a:gd name="T23" fmla="*/ 8 h 1325"/>
              <a:gd name="T24" fmla="*/ 264 w 1534"/>
              <a:gd name="T25" fmla="*/ 1 h 1325"/>
              <a:gd name="T26" fmla="*/ 302 w 1534"/>
              <a:gd name="T27" fmla="*/ 0 h 1325"/>
              <a:gd name="T28" fmla="*/ 335 w 1534"/>
              <a:gd name="T29" fmla="*/ 4 h 1325"/>
              <a:gd name="T30" fmla="*/ 370 w 1534"/>
              <a:gd name="T31" fmla="*/ 13 h 1325"/>
              <a:gd name="T32" fmla="*/ 398 w 1534"/>
              <a:gd name="T33" fmla="*/ 30 h 1325"/>
              <a:gd name="T34" fmla="*/ 425 w 1534"/>
              <a:gd name="T35" fmla="*/ 54 h 1325"/>
              <a:gd name="T36" fmla="*/ 446 w 1534"/>
              <a:gd name="T37" fmla="*/ 82 h 1325"/>
              <a:gd name="T38" fmla="*/ 458 w 1534"/>
              <a:gd name="T39" fmla="*/ 119 h 1325"/>
              <a:gd name="T40" fmla="*/ 452 w 1534"/>
              <a:gd name="T41" fmla="*/ 157 h 1325"/>
              <a:gd name="T42" fmla="*/ 442 w 1534"/>
              <a:gd name="T43" fmla="*/ 195 h 1325"/>
              <a:gd name="T44" fmla="*/ 431 w 1534"/>
              <a:gd name="T45" fmla="*/ 233 h 1325"/>
              <a:gd name="T46" fmla="*/ 434 w 1534"/>
              <a:gd name="T47" fmla="*/ 250 h 1325"/>
              <a:gd name="T48" fmla="*/ 692 w 1534"/>
              <a:gd name="T49" fmla="*/ 260 h 1325"/>
              <a:gd name="T50" fmla="*/ 685 w 1534"/>
              <a:gd name="T51" fmla="*/ 330 h 1325"/>
              <a:gd name="T52" fmla="*/ 688 w 1534"/>
              <a:gd name="T53" fmla="*/ 371 h 1325"/>
              <a:gd name="T54" fmla="*/ 695 w 1534"/>
              <a:gd name="T55" fmla="*/ 413 h 1325"/>
              <a:gd name="T56" fmla="*/ 712 w 1534"/>
              <a:gd name="T57" fmla="*/ 439 h 1325"/>
              <a:gd name="T58" fmla="*/ 740 w 1534"/>
              <a:gd name="T59" fmla="*/ 458 h 1325"/>
              <a:gd name="T60" fmla="*/ 774 w 1534"/>
              <a:gd name="T61" fmla="*/ 467 h 1325"/>
              <a:gd name="T62" fmla="*/ 814 w 1534"/>
              <a:gd name="T63" fmla="*/ 468 h 1325"/>
              <a:gd name="T64" fmla="*/ 853 w 1534"/>
              <a:gd name="T65" fmla="*/ 464 h 1325"/>
              <a:gd name="T66" fmla="*/ 901 w 1534"/>
              <a:gd name="T67" fmla="*/ 459 h 1325"/>
              <a:gd name="T68" fmla="*/ 950 w 1534"/>
              <a:gd name="T69" fmla="*/ 462 h 1325"/>
              <a:gd name="T70" fmla="*/ 995 w 1534"/>
              <a:gd name="T71" fmla="*/ 472 h 1325"/>
              <a:gd name="T72" fmla="*/ 1032 w 1534"/>
              <a:gd name="T73" fmla="*/ 491 h 1325"/>
              <a:gd name="T74" fmla="*/ 1055 w 1534"/>
              <a:gd name="T75" fmla="*/ 520 h 1325"/>
              <a:gd name="T76" fmla="*/ 1064 w 1534"/>
              <a:gd name="T77" fmla="*/ 553 h 1325"/>
              <a:gd name="T78" fmla="*/ 1060 w 1534"/>
              <a:gd name="T79" fmla="*/ 591 h 1325"/>
              <a:gd name="T80" fmla="*/ 1064 w 1534"/>
              <a:gd name="T81" fmla="*/ 626 h 1325"/>
              <a:gd name="T82" fmla="*/ 1079 w 1534"/>
              <a:gd name="T83" fmla="*/ 657 h 1325"/>
              <a:gd name="T84" fmla="*/ 1105 w 1534"/>
              <a:gd name="T85" fmla="*/ 678 h 1325"/>
              <a:gd name="T86" fmla="*/ 1149 w 1534"/>
              <a:gd name="T87" fmla="*/ 691 h 1325"/>
              <a:gd name="T88" fmla="*/ 1191 w 1534"/>
              <a:gd name="T89" fmla="*/ 700 h 1325"/>
              <a:gd name="T90" fmla="*/ 1240 w 1534"/>
              <a:gd name="T91" fmla="*/ 709 h 1325"/>
              <a:gd name="T92" fmla="*/ 1281 w 1534"/>
              <a:gd name="T93" fmla="*/ 721 h 1325"/>
              <a:gd name="T94" fmla="*/ 1314 w 1534"/>
              <a:gd name="T95" fmla="*/ 737 h 1325"/>
              <a:gd name="T96" fmla="*/ 1342 w 1534"/>
              <a:gd name="T97" fmla="*/ 762 h 1325"/>
              <a:gd name="T98" fmla="*/ 1359 w 1534"/>
              <a:gd name="T99" fmla="*/ 791 h 1325"/>
              <a:gd name="T100" fmla="*/ 1361 w 1534"/>
              <a:gd name="T101" fmla="*/ 833 h 1325"/>
              <a:gd name="T102" fmla="*/ 1351 w 1534"/>
              <a:gd name="T103" fmla="*/ 873 h 1325"/>
              <a:gd name="T104" fmla="*/ 1338 w 1534"/>
              <a:gd name="T105" fmla="*/ 920 h 1325"/>
              <a:gd name="T106" fmla="*/ 1336 w 1534"/>
              <a:gd name="T107" fmla="*/ 954 h 1325"/>
              <a:gd name="T108" fmla="*/ 1345 w 1534"/>
              <a:gd name="T109" fmla="*/ 996 h 1325"/>
              <a:gd name="T110" fmla="*/ 1362 w 1534"/>
              <a:gd name="T111" fmla="*/ 1024 h 1325"/>
              <a:gd name="T112" fmla="*/ 1390 w 1534"/>
              <a:gd name="T113" fmla="*/ 1055 h 1325"/>
              <a:gd name="T114" fmla="*/ 1427 w 1534"/>
              <a:gd name="T115" fmla="*/ 1078 h 1325"/>
              <a:gd name="T116" fmla="*/ 1466 w 1534"/>
              <a:gd name="T117" fmla="*/ 1089 h 1325"/>
              <a:gd name="T118" fmla="*/ 1510 w 1534"/>
              <a:gd name="T119" fmla="*/ 1093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" h="1325">
                <a:moveTo>
                  <a:pt x="1534" y="1091"/>
                </a:moveTo>
                <a:lnTo>
                  <a:pt x="1534" y="1325"/>
                </a:lnTo>
                <a:lnTo>
                  <a:pt x="2" y="1325"/>
                </a:lnTo>
                <a:lnTo>
                  <a:pt x="0" y="267"/>
                </a:lnTo>
                <a:lnTo>
                  <a:pt x="133" y="267"/>
                </a:lnTo>
                <a:lnTo>
                  <a:pt x="139" y="258"/>
                </a:lnTo>
                <a:lnTo>
                  <a:pt x="143" y="245"/>
                </a:lnTo>
                <a:lnTo>
                  <a:pt x="143" y="234"/>
                </a:lnTo>
                <a:lnTo>
                  <a:pt x="141" y="221"/>
                </a:lnTo>
                <a:lnTo>
                  <a:pt x="136" y="204"/>
                </a:lnTo>
                <a:lnTo>
                  <a:pt x="131" y="183"/>
                </a:lnTo>
                <a:lnTo>
                  <a:pt x="125" y="169"/>
                </a:lnTo>
                <a:lnTo>
                  <a:pt x="120" y="151"/>
                </a:lnTo>
                <a:lnTo>
                  <a:pt x="119" y="135"/>
                </a:lnTo>
                <a:lnTo>
                  <a:pt x="119" y="118"/>
                </a:lnTo>
                <a:lnTo>
                  <a:pt x="120" y="103"/>
                </a:lnTo>
                <a:lnTo>
                  <a:pt x="125" y="86"/>
                </a:lnTo>
                <a:lnTo>
                  <a:pt x="132" y="71"/>
                </a:lnTo>
                <a:lnTo>
                  <a:pt x="143" y="59"/>
                </a:lnTo>
                <a:lnTo>
                  <a:pt x="157" y="45"/>
                </a:lnTo>
                <a:lnTo>
                  <a:pt x="171" y="34"/>
                </a:lnTo>
                <a:lnTo>
                  <a:pt x="185" y="24"/>
                </a:lnTo>
                <a:lnTo>
                  <a:pt x="201" y="15"/>
                </a:lnTo>
                <a:lnTo>
                  <a:pt x="220" y="8"/>
                </a:lnTo>
                <a:lnTo>
                  <a:pt x="241" y="4"/>
                </a:lnTo>
                <a:lnTo>
                  <a:pt x="264" y="1"/>
                </a:lnTo>
                <a:lnTo>
                  <a:pt x="282" y="0"/>
                </a:lnTo>
                <a:lnTo>
                  <a:pt x="302" y="0"/>
                </a:lnTo>
                <a:lnTo>
                  <a:pt x="321" y="1"/>
                </a:lnTo>
                <a:lnTo>
                  <a:pt x="335" y="4"/>
                </a:lnTo>
                <a:lnTo>
                  <a:pt x="353" y="8"/>
                </a:lnTo>
                <a:lnTo>
                  <a:pt x="370" y="13"/>
                </a:lnTo>
                <a:lnTo>
                  <a:pt x="383" y="20"/>
                </a:lnTo>
                <a:lnTo>
                  <a:pt x="398" y="30"/>
                </a:lnTo>
                <a:lnTo>
                  <a:pt x="411" y="41"/>
                </a:lnTo>
                <a:lnTo>
                  <a:pt x="425" y="54"/>
                </a:lnTo>
                <a:lnTo>
                  <a:pt x="437" y="67"/>
                </a:lnTo>
                <a:lnTo>
                  <a:pt x="446" y="82"/>
                </a:lnTo>
                <a:lnTo>
                  <a:pt x="452" y="99"/>
                </a:lnTo>
                <a:lnTo>
                  <a:pt x="458" y="119"/>
                </a:lnTo>
                <a:lnTo>
                  <a:pt x="458" y="138"/>
                </a:lnTo>
                <a:lnTo>
                  <a:pt x="452" y="157"/>
                </a:lnTo>
                <a:lnTo>
                  <a:pt x="447" y="176"/>
                </a:lnTo>
                <a:lnTo>
                  <a:pt x="442" y="195"/>
                </a:lnTo>
                <a:lnTo>
                  <a:pt x="435" y="216"/>
                </a:lnTo>
                <a:lnTo>
                  <a:pt x="431" y="233"/>
                </a:lnTo>
                <a:lnTo>
                  <a:pt x="431" y="242"/>
                </a:lnTo>
                <a:lnTo>
                  <a:pt x="434" y="250"/>
                </a:lnTo>
                <a:lnTo>
                  <a:pt x="438" y="260"/>
                </a:lnTo>
                <a:lnTo>
                  <a:pt x="692" y="260"/>
                </a:lnTo>
                <a:lnTo>
                  <a:pt x="687" y="304"/>
                </a:lnTo>
                <a:lnTo>
                  <a:pt x="685" y="330"/>
                </a:lnTo>
                <a:lnTo>
                  <a:pt x="687" y="351"/>
                </a:lnTo>
                <a:lnTo>
                  <a:pt x="688" y="371"/>
                </a:lnTo>
                <a:lnTo>
                  <a:pt x="691" y="392"/>
                </a:lnTo>
                <a:lnTo>
                  <a:pt x="695" y="413"/>
                </a:lnTo>
                <a:lnTo>
                  <a:pt x="703" y="428"/>
                </a:lnTo>
                <a:lnTo>
                  <a:pt x="712" y="439"/>
                </a:lnTo>
                <a:lnTo>
                  <a:pt x="724" y="450"/>
                </a:lnTo>
                <a:lnTo>
                  <a:pt x="740" y="458"/>
                </a:lnTo>
                <a:lnTo>
                  <a:pt x="757" y="464"/>
                </a:lnTo>
                <a:lnTo>
                  <a:pt x="774" y="467"/>
                </a:lnTo>
                <a:lnTo>
                  <a:pt x="793" y="468"/>
                </a:lnTo>
                <a:lnTo>
                  <a:pt x="814" y="468"/>
                </a:lnTo>
                <a:lnTo>
                  <a:pt x="837" y="465"/>
                </a:lnTo>
                <a:lnTo>
                  <a:pt x="853" y="464"/>
                </a:lnTo>
                <a:lnTo>
                  <a:pt x="877" y="462"/>
                </a:lnTo>
                <a:lnTo>
                  <a:pt x="901" y="459"/>
                </a:lnTo>
                <a:lnTo>
                  <a:pt x="927" y="459"/>
                </a:lnTo>
                <a:lnTo>
                  <a:pt x="950" y="462"/>
                </a:lnTo>
                <a:lnTo>
                  <a:pt x="972" y="465"/>
                </a:lnTo>
                <a:lnTo>
                  <a:pt x="995" y="472"/>
                </a:lnTo>
                <a:lnTo>
                  <a:pt x="1014" y="480"/>
                </a:lnTo>
                <a:lnTo>
                  <a:pt x="1032" y="491"/>
                </a:lnTo>
                <a:lnTo>
                  <a:pt x="1044" y="504"/>
                </a:lnTo>
                <a:lnTo>
                  <a:pt x="1055" y="520"/>
                </a:lnTo>
                <a:lnTo>
                  <a:pt x="1062" y="536"/>
                </a:lnTo>
                <a:lnTo>
                  <a:pt x="1064" y="553"/>
                </a:lnTo>
                <a:lnTo>
                  <a:pt x="1062" y="572"/>
                </a:lnTo>
                <a:lnTo>
                  <a:pt x="1060" y="591"/>
                </a:lnTo>
                <a:lnTo>
                  <a:pt x="1062" y="609"/>
                </a:lnTo>
                <a:lnTo>
                  <a:pt x="1064" y="626"/>
                </a:lnTo>
                <a:lnTo>
                  <a:pt x="1071" y="641"/>
                </a:lnTo>
                <a:lnTo>
                  <a:pt x="1079" y="657"/>
                </a:lnTo>
                <a:lnTo>
                  <a:pt x="1090" y="667"/>
                </a:lnTo>
                <a:lnTo>
                  <a:pt x="1105" y="678"/>
                </a:lnTo>
                <a:lnTo>
                  <a:pt x="1127" y="685"/>
                </a:lnTo>
                <a:lnTo>
                  <a:pt x="1149" y="691"/>
                </a:lnTo>
                <a:lnTo>
                  <a:pt x="1168" y="696"/>
                </a:lnTo>
                <a:lnTo>
                  <a:pt x="1191" y="700"/>
                </a:lnTo>
                <a:lnTo>
                  <a:pt x="1217" y="705"/>
                </a:lnTo>
                <a:lnTo>
                  <a:pt x="1240" y="709"/>
                </a:lnTo>
                <a:lnTo>
                  <a:pt x="1262" y="715"/>
                </a:lnTo>
                <a:lnTo>
                  <a:pt x="1281" y="721"/>
                </a:lnTo>
                <a:lnTo>
                  <a:pt x="1300" y="728"/>
                </a:lnTo>
                <a:lnTo>
                  <a:pt x="1314" y="737"/>
                </a:lnTo>
                <a:lnTo>
                  <a:pt x="1326" y="746"/>
                </a:lnTo>
                <a:lnTo>
                  <a:pt x="1342" y="762"/>
                </a:lnTo>
                <a:lnTo>
                  <a:pt x="1351" y="776"/>
                </a:lnTo>
                <a:lnTo>
                  <a:pt x="1359" y="791"/>
                </a:lnTo>
                <a:lnTo>
                  <a:pt x="1363" y="813"/>
                </a:lnTo>
                <a:lnTo>
                  <a:pt x="1361" y="833"/>
                </a:lnTo>
                <a:lnTo>
                  <a:pt x="1357" y="850"/>
                </a:lnTo>
                <a:lnTo>
                  <a:pt x="1351" y="873"/>
                </a:lnTo>
                <a:lnTo>
                  <a:pt x="1345" y="898"/>
                </a:lnTo>
                <a:lnTo>
                  <a:pt x="1338" y="920"/>
                </a:lnTo>
                <a:lnTo>
                  <a:pt x="1336" y="939"/>
                </a:lnTo>
                <a:lnTo>
                  <a:pt x="1336" y="954"/>
                </a:lnTo>
                <a:lnTo>
                  <a:pt x="1340" y="977"/>
                </a:lnTo>
                <a:lnTo>
                  <a:pt x="1345" y="996"/>
                </a:lnTo>
                <a:lnTo>
                  <a:pt x="1353" y="1010"/>
                </a:lnTo>
                <a:lnTo>
                  <a:pt x="1362" y="1024"/>
                </a:lnTo>
                <a:lnTo>
                  <a:pt x="1375" y="1039"/>
                </a:lnTo>
                <a:lnTo>
                  <a:pt x="1390" y="1055"/>
                </a:lnTo>
                <a:lnTo>
                  <a:pt x="1407" y="1068"/>
                </a:lnTo>
                <a:lnTo>
                  <a:pt x="1427" y="1078"/>
                </a:lnTo>
                <a:lnTo>
                  <a:pt x="1446" y="1084"/>
                </a:lnTo>
                <a:lnTo>
                  <a:pt x="1466" y="1089"/>
                </a:lnTo>
                <a:lnTo>
                  <a:pt x="1486" y="1091"/>
                </a:lnTo>
                <a:lnTo>
                  <a:pt x="1510" y="1093"/>
                </a:lnTo>
                <a:lnTo>
                  <a:pt x="1534" y="1091"/>
                </a:lnTo>
                <a:close/>
              </a:path>
            </a:pathLst>
          </a:custGeom>
          <a:solidFill>
            <a:srgbClr val="28BEBE"/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818487" y="764860"/>
            <a:ext cx="3731318" cy="2612603"/>
          </a:xfrm>
          <a:custGeom>
            <a:avLst/>
            <a:gdLst>
              <a:gd name="T0" fmla="*/ 1540 w 1540"/>
              <a:gd name="T1" fmla="*/ 0 h 1110"/>
              <a:gd name="T2" fmla="*/ 2 w 1540"/>
              <a:gd name="T3" fmla="*/ 1110 h 1110"/>
              <a:gd name="T4" fmla="*/ 145 w 1540"/>
              <a:gd name="T5" fmla="*/ 1089 h 1110"/>
              <a:gd name="T6" fmla="*/ 141 w 1540"/>
              <a:gd name="T7" fmla="*/ 1052 h 1110"/>
              <a:gd name="T8" fmla="*/ 125 w 1540"/>
              <a:gd name="T9" fmla="*/ 1003 h 1110"/>
              <a:gd name="T10" fmla="*/ 120 w 1540"/>
              <a:gd name="T11" fmla="*/ 963 h 1110"/>
              <a:gd name="T12" fmla="*/ 131 w 1540"/>
              <a:gd name="T13" fmla="*/ 921 h 1110"/>
              <a:gd name="T14" fmla="*/ 163 w 1540"/>
              <a:gd name="T15" fmla="*/ 886 h 1110"/>
              <a:gd name="T16" fmla="*/ 202 w 1540"/>
              <a:gd name="T17" fmla="*/ 860 h 1110"/>
              <a:gd name="T18" fmla="*/ 250 w 1540"/>
              <a:gd name="T19" fmla="*/ 847 h 1110"/>
              <a:gd name="T20" fmla="*/ 319 w 1540"/>
              <a:gd name="T21" fmla="*/ 848 h 1110"/>
              <a:gd name="T22" fmla="*/ 365 w 1540"/>
              <a:gd name="T23" fmla="*/ 856 h 1110"/>
              <a:gd name="T24" fmla="*/ 410 w 1540"/>
              <a:gd name="T25" fmla="*/ 885 h 1110"/>
              <a:gd name="T26" fmla="*/ 441 w 1540"/>
              <a:gd name="T27" fmla="*/ 919 h 1110"/>
              <a:gd name="T28" fmla="*/ 454 w 1540"/>
              <a:gd name="T29" fmla="*/ 955 h 1110"/>
              <a:gd name="T30" fmla="*/ 451 w 1540"/>
              <a:gd name="T31" fmla="*/ 996 h 1110"/>
              <a:gd name="T32" fmla="*/ 441 w 1540"/>
              <a:gd name="T33" fmla="*/ 1032 h 1110"/>
              <a:gd name="T34" fmla="*/ 430 w 1540"/>
              <a:gd name="T35" fmla="*/ 1070 h 1110"/>
              <a:gd name="T36" fmla="*/ 435 w 1540"/>
              <a:gd name="T37" fmla="*/ 1105 h 1110"/>
              <a:gd name="T38" fmla="*/ 691 w 1540"/>
              <a:gd name="T39" fmla="*/ 1066 h 1110"/>
              <a:gd name="T40" fmla="*/ 693 w 1540"/>
              <a:gd name="T41" fmla="*/ 1017 h 1110"/>
              <a:gd name="T42" fmla="*/ 697 w 1540"/>
              <a:gd name="T43" fmla="*/ 976 h 1110"/>
              <a:gd name="T44" fmla="*/ 709 w 1540"/>
              <a:gd name="T45" fmla="*/ 940 h 1110"/>
              <a:gd name="T46" fmla="*/ 732 w 1540"/>
              <a:gd name="T47" fmla="*/ 916 h 1110"/>
              <a:gd name="T48" fmla="*/ 764 w 1540"/>
              <a:gd name="T49" fmla="*/ 903 h 1110"/>
              <a:gd name="T50" fmla="*/ 800 w 1540"/>
              <a:gd name="T51" fmla="*/ 900 h 1110"/>
              <a:gd name="T52" fmla="*/ 843 w 1540"/>
              <a:gd name="T53" fmla="*/ 901 h 1110"/>
              <a:gd name="T54" fmla="*/ 883 w 1540"/>
              <a:gd name="T55" fmla="*/ 905 h 1110"/>
              <a:gd name="T56" fmla="*/ 934 w 1540"/>
              <a:gd name="T57" fmla="*/ 907 h 1110"/>
              <a:gd name="T58" fmla="*/ 979 w 1540"/>
              <a:gd name="T59" fmla="*/ 901 h 1110"/>
              <a:gd name="T60" fmla="*/ 1020 w 1540"/>
              <a:gd name="T61" fmla="*/ 888 h 1110"/>
              <a:gd name="T62" fmla="*/ 1051 w 1540"/>
              <a:gd name="T63" fmla="*/ 863 h 1110"/>
              <a:gd name="T64" fmla="*/ 1068 w 1540"/>
              <a:gd name="T65" fmla="*/ 833 h 1110"/>
              <a:gd name="T66" fmla="*/ 1068 w 1540"/>
              <a:gd name="T67" fmla="*/ 797 h 1110"/>
              <a:gd name="T68" fmla="*/ 1068 w 1540"/>
              <a:gd name="T69" fmla="*/ 758 h 1110"/>
              <a:gd name="T70" fmla="*/ 1078 w 1540"/>
              <a:gd name="T71" fmla="*/ 726 h 1110"/>
              <a:gd name="T72" fmla="*/ 1096 w 1540"/>
              <a:gd name="T73" fmla="*/ 700 h 1110"/>
              <a:gd name="T74" fmla="*/ 1135 w 1540"/>
              <a:gd name="T75" fmla="*/ 683 h 1110"/>
              <a:gd name="T76" fmla="*/ 1176 w 1540"/>
              <a:gd name="T77" fmla="*/ 672 h 1110"/>
              <a:gd name="T78" fmla="*/ 1225 w 1540"/>
              <a:gd name="T79" fmla="*/ 663 h 1110"/>
              <a:gd name="T80" fmla="*/ 1269 w 1540"/>
              <a:gd name="T81" fmla="*/ 653 h 1110"/>
              <a:gd name="T82" fmla="*/ 1306 w 1540"/>
              <a:gd name="T83" fmla="*/ 640 h 1110"/>
              <a:gd name="T84" fmla="*/ 1334 w 1540"/>
              <a:gd name="T85" fmla="*/ 621 h 1110"/>
              <a:gd name="T86" fmla="*/ 1358 w 1540"/>
              <a:gd name="T87" fmla="*/ 592 h 1110"/>
              <a:gd name="T88" fmla="*/ 1370 w 1540"/>
              <a:gd name="T89" fmla="*/ 554 h 1110"/>
              <a:gd name="T90" fmla="*/ 1365 w 1540"/>
              <a:gd name="T91" fmla="*/ 517 h 1110"/>
              <a:gd name="T92" fmla="*/ 1351 w 1540"/>
              <a:gd name="T93" fmla="*/ 470 h 1110"/>
              <a:gd name="T94" fmla="*/ 1344 w 1540"/>
              <a:gd name="T95" fmla="*/ 430 h 1110"/>
              <a:gd name="T96" fmla="*/ 1346 w 1540"/>
              <a:gd name="T97" fmla="*/ 391 h 1110"/>
              <a:gd name="T98" fmla="*/ 1359 w 1540"/>
              <a:gd name="T99" fmla="*/ 358 h 1110"/>
              <a:gd name="T100" fmla="*/ 1382 w 1540"/>
              <a:gd name="T101" fmla="*/ 328 h 1110"/>
              <a:gd name="T102" fmla="*/ 1415 w 1540"/>
              <a:gd name="T103" fmla="*/ 300 h 1110"/>
              <a:gd name="T104" fmla="*/ 1454 w 1540"/>
              <a:gd name="T105" fmla="*/ 283 h 1110"/>
              <a:gd name="T106" fmla="*/ 1492 w 1540"/>
              <a:gd name="T107" fmla="*/ 276 h 1110"/>
              <a:gd name="T108" fmla="*/ 1540 w 1540"/>
              <a:gd name="T109" fmla="*/ 276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40" h="1110">
                <a:moveTo>
                  <a:pt x="1540" y="276"/>
                </a:moveTo>
                <a:lnTo>
                  <a:pt x="1540" y="0"/>
                </a:lnTo>
                <a:lnTo>
                  <a:pt x="0" y="0"/>
                </a:lnTo>
                <a:lnTo>
                  <a:pt x="2" y="1110"/>
                </a:lnTo>
                <a:lnTo>
                  <a:pt x="139" y="1110"/>
                </a:lnTo>
                <a:lnTo>
                  <a:pt x="145" y="1089"/>
                </a:lnTo>
                <a:lnTo>
                  <a:pt x="145" y="1074"/>
                </a:lnTo>
                <a:lnTo>
                  <a:pt x="141" y="1052"/>
                </a:lnTo>
                <a:lnTo>
                  <a:pt x="133" y="1030"/>
                </a:lnTo>
                <a:lnTo>
                  <a:pt x="125" y="1003"/>
                </a:lnTo>
                <a:lnTo>
                  <a:pt x="121" y="981"/>
                </a:lnTo>
                <a:lnTo>
                  <a:pt x="120" y="963"/>
                </a:lnTo>
                <a:lnTo>
                  <a:pt x="124" y="941"/>
                </a:lnTo>
                <a:lnTo>
                  <a:pt x="131" y="921"/>
                </a:lnTo>
                <a:lnTo>
                  <a:pt x="145" y="901"/>
                </a:lnTo>
                <a:lnTo>
                  <a:pt x="163" y="886"/>
                </a:lnTo>
                <a:lnTo>
                  <a:pt x="181" y="870"/>
                </a:lnTo>
                <a:lnTo>
                  <a:pt x="202" y="860"/>
                </a:lnTo>
                <a:lnTo>
                  <a:pt x="228" y="850"/>
                </a:lnTo>
                <a:lnTo>
                  <a:pt x="250" y="847"/>
                </a:lnTo>
                <a:lnTo>
                  <a:pt x="282" y="846"/>
                </a:lnTo>
                <a:lnTo>
                  <a:pt x="319" y="848"/>
                </a:lnTo>
                <a:lnTo>
                  <a:pt x="343" y="850"/>
                </a:lnTo>
                <a:lnTo>
                  <a:pt x="365" y="856"/>
                </a:lnTo>
                <a:lnTo>
                  <a:pt x="385" y="867"/>
                </a:lnTo>
                <a:lnTo>
                  <a:pt x="410" y="885"/>
                </a:lnTo>
                <a:lnTo>
                  <a:pt x="426" y="901"/>
                </a:lnTo>
                <a:lnTo>
                  <a:pt x="441" y="919"/>
                </a:lnTo>
                <a:lnTo>
                  <a:pt x="448" y="938"/>
                </a:lnTo>
                <a:lnTo>
                  <a:pt x="454" y="955"/>
                </a:lnTo>
                <a:lnTo>
                  <a:pt x="454" y="976"/>
                </a:lnTo>
                <a:lnTo>
                  <a:pt x="451" y="996"/>
                </a:lnTo>
                <a:lnTo>
                  <a:pt x="446" y="1015"/>
                </a:lnTo>
                <a:lnTo>
                  <a:pt x="441" y="1032"/>
                </a:lnTo>
                <a:lnTo>
                  <a:pt x="434" y="1051"/>
                </a:lnTo>
                <a:lnTo>
                  <a:pt x="430" y="1070"/>
                </a:lnTo>
                <a:lnTo>
                  <a:pt x="430" y="1087"/>
                </a:lnTo>
                <a:lnTo>
                  <a:pt x="435" y="1105"/>
                </a:lnTo>
                <a:lnTo>
                  <a:pt x="693" y="1105"/>
                </a:lnTo>
                <a:lnTo>
                  <a:pt x="691" y="1066"/>
                </a:lnTo>
                <a:lnTo>
                  <a:pt x="693" y="1038"/>
                </a:lnTo>
                <a:lnTo>
                  <a:pt x="693" y="1017"/>
                </a:lnTo>
                <a:lnTo>
                  <a:pt x="695" y="997"/>
                </a:lnTo>
                <a:lnTo>
                  <a:pt x="697" y="976"/>
                </a:lnTo>
                <a:lnTo>
                  <a:pt x="703" y="954"/>
                </a:lnTo>
                <a:lnTo>
                  <a:pt x="709" y="940"/>
                </a:lnTo>
                <a:lnTo>
                  <a:pt x="718" y="927"/>
                </a:lnTo>
                <a:lnTo>
                  <a:pt x="732" y="916"/>
                </a:lnTo>
                <a:lnTo>
                  <a:pt x="746" y="908"/>
                </a:lnTo>
                <a:lnTo>
                  <a:pt x="764" y="903"/>
                </a:lnTo>
                <a:lnTo>
                  <a:pt x="782" y="901"/>
                </a:lnTo>
                <a:lnTo>
                  <a:pt x="800" y="900"/>
                </a:lnTo>
                <a:lnTo>
                  <a:pt x="822" y="900"/>
                </a:lnTo>
                <a:lnTo>
                  <a:pt x="843" y="901"/>
                </a:lnTo>
                <a:lnTo>
                  <a:pt x="861" y="903"/>
                </a:lnTo>
                <a:lnTo>
                  <a:pt x="883" y="905"/>
                </a:lnTo>
                <a:lnTo>
                  <a:pt x="907" y="907"/>
                </a:lnTo>
                <a:lnTo>
                  <a:pt x="934" y="907"/>
                </a:lnTo>
                <a:lnTo>
                  <a:pt x="957" y="905"/>
                </a:lnTo>
                <a:lnTo>
                  <a:pt x="979" y="901"/>
                </a:lnTo>
                <a:lnTo>
                  <a:pt x="1003" y="896"/>
                </a:lnTo>
                <a:lnTo>
                  <a:pt x="1020" y="888"/>
                </a:lnTo>
                <a:lnTo>
                  <a:pt x="1039" y="878"/>
                </a:lnTo>
                <a:lnTo>
                  <a:pt x="1051" y="863"/>
                </a:lnTo>
                <a:lnTo>
                  <a:pt x="1063" y="848"/>
                </a:lnTo>
                <a:lnTo>
                  <a:pt x="1068" y="833"/>
                </a:lnTo>
                <a:lnTo>
                  <a:pt x="1071" y="815"/>
                </a:lnTo>
                <a:lnTo>
                  <a:pt x="1068" y="797"/>
                </a:lnTo>
                <a:lnTo>
                  <a:pt x="1067" y="778"/>
                </a:lnTo>
                <a:lnTo>
                  <a:pt x="1068" y="758"/>
                </a:lnTo>
                <a:lnTo>
                  <a:pt x="1072" y="743"/>
                </a:lnTo>
                <a:lnTo>
                  <a:pt x="1078" y="726"/>
                </a:lnTo>
                <a:lnTo>
                  <a:pt x="1086" y="711"/>
                </a:lnTo>
                <a:lnTo>
                  <a:pt x="1096" y="700"/>
                </a:lnTo>
                <a:lnTo>
                  <a:pt x="1113" y="690"/>
                </a:lnTo>
                <a:lnTo>
                  <a:pt x="1135" y="683"/>
                </a:lnTo>
                <a:lnTo>
                  <a:pt x="1156" y="677"/>
                </a:lnTo>
                <a:lnTo>
                  <a:pt x="1176" y="672"/>
                </a:lnTo>
                <a:lnTo>
                  <a:pt x="1197" y="667"/>
                </a:lnTo>
                <a:lnTo>
                  <a:pt x="1225" y="663"/>
                </a:lnTo>
                <a:lnTo>
                  <a:pt x="1246" y="659"/>
                </a:lnTo>
                <a:lnTo>
                  <a:pt x="1269" y="653"/>
                </a:lnTo>
                <a:lnTo>
                  <a:pt x="1288" y="647"/>
                </a:lnTo>
                <a:lnTo>
                  <a:pt x="1306" y="640"/>
                </a:lnTo>
                <a:lnTo>
                  <a:pt x="1321" y="631"/>
                </a:lnTo>
                <a:lnTo>
                  <a:pt x="1334" y="621"/>
                </a:lnTo>
                <a:lnTo>
                  <a:pt x="1349" y="606"/>
                </a:lnTo>
                <a:lnTo>
                  <a:pt x="1358" y="592"/>
                </a:lnTo>
                <a:lnTo>
                  <a:pt x="1366" y="575"/>
                </a:lnTo>
                <a:lnTo>
                  <a:pt x="1370" y="554"/>
                </a:lnTo>
                <a:lnTo>
                  <a:pt x="1367" y="536"/>
                </a:lnTo>
                <a:lnTo>
                  <a:pt x="1365" y="517"/>
                </a:lnTo>
                <a:lnTo>
                  <a:pt x="1358" y="495"/>
                </a:lnTo>
                <a:lnTo>
                  <a:pt x="1351" y="470"/>
                </a:lnTo>
                <a:lnTo>
                  <a:pt x="1345" y="448"/>
                </a:lnTo>
                <a:lnTo>
                  <a:pt x="1344" y="430"/>
                </a:lnTo>
                <a:lnTo>
                  <a:pt x="1344" y="413"/>
                </a:lnTo>
                <a:lnTo>
                  <a:pt x="1346" y="391"/>
                </a:lnTo>
                <a:lnTo>
                  <a:pt x="1353" y="372"/>
                </a:lnTo>
                <a:lnTo>
                  <a:pt x="1359" y="358"/>
                </a:lnTo>
                <a:lnTo>
                  <a:pt x="1369" y="344"/>
                </a:lnTo>
                <a:lnTo>
                  <a:pt x="1382" y="328"/>
                </a:lnTo>
                <a:lnTo>
                  <a:pt x="1397" y="313"/>
                </a:lnTo>
                <a:lnTo>
                  <a:pt x="1415" y="300"/>
                </a:lnTo>
                <a:lnTo>
                  <a:pt x="1435" y="289"/>
                </a:lnTo>
                <a:lnTo>
                  <a:pt x="1454" y="283"/>
                </a:lnTo>
                <a:lnTo>
                  <a:pt x="1473" y="279"/>
                </a:lnTo>
                <a:lnTo>
                  <a:pt x="1492" y="276"/>
                </a:lnTo>
                <a:lnTo>
                  <a:pt x="1516" y="276"/>
                </a:lnTo>
                <a:lnTo>
                  <a:pt x="1540" y="276"/>
                </a:lnTo>
                <a:close/>
              </a:path>
            </a:pathLst>
          </a:custGeom>
          <a:solidFill>
            <a:srgbClr val="9B8C82"/>
          </a:solidFill>
          <a:ln w="6350" cmpd="sng">
            <a:solidFill>
              <a:srgbClr val="9B8C82"/>
            </a:solidFill>
            <a:prstDash val="solid"/>
            <a:round/>
            <a:headEnd/>
            <a:tailEnd/>
          </a:ln>
        </p:spPr>
        <p:txBody>
          <a:bodyPr lIns="45720" rIns="4572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2465645" y="1410701"/>
            <a:ext cx="4138065" cy="3917576"/>
          </a:xfrm>
          <a:custGeom>
            <a:avLst/>
            <a:gdLst>
              <a:gd name="T0" fmla="*/ 686 w 1707"/>
              <a:gd name="T1" fmla="*/ 265 h 1662"/>
              <a:gd name="T2" fmla="*/ 662 w 1707"/>
              <a:gd name="T3" fmla="*/ 126 h 1662"/>
              <a:gd name="T4" fmla="*/ 746 w 1707"/>
              <a:gd name="T5" fmla="*/ 15 h 1662"/>
              <a:gd name="T6" fmla="*/ 937 w 1707"/>
              <a:gd name="T7" fmla="*/ 4 h 1662"/>
              <a:gd name="T8" fmla="*/ 1032 w 1707"/>
              <a:gd name="T9" fmla="*/ 68 h 1662"/>
              <a:gd name="T10" fmla="*/ 1053 w 1707"/>
              <a:gd name="T11" fmla="*/ 182 h 1662"/>
              <a:gd name="T12" fmla="*/ 1035 w 1707"/>
              <a:gd name="T13" fmla="*/ 304 h 1662"/>
              <a:gd name="T14" fmla="*/ 1128 w 1707"/>
              <a:gd name="T15" fmla="*/ 376 h 1662"/>
              <a:gd name="T16" fmla="*/ 1269 w 1707"/>
              <a:gd name="T17" fmla="*/ 406 h 1662"/>
              <a:gd name="T18" fmla="*/ 1327 w 1707"/>
              <a:gd name="T19" fmla="*/ 463 h 1662"/>
              <a:gd name="T20" fmla="*/ 1330 w 1707"/>
              <a:gd name="T21" fmla="*/ 543 h 1662"/>
              <a:gd name="T22" fmla="*/ 1384 w 1707"/>
              <a:gd name="T23" fmla="*/ 615 h 1662"/>
              <a:gd name="T24" fmla="*/ 1496 w 1707"/>
              <a:gd name="T25" fmla="*/ 629 h 1662"/>
              <a:gd name="T26" fmla="*/ 1617 w 1707"/>
              <a:gd name="T27" fmla="*/ 624 h 1662"/>
              <a:gd name="T28" fmla="*/ 1689 w 1707"/>
              <a:gd name="T29" fmla="*/ 659 h 1662"/>
              <a:gd name="T30" fmla="*/ 1706 w 1707"/>
              <a:gd name="T31" fmla="*/ 785 h 1662"/>
              <a:gd name="T32" fmla="*/ 1689 w 1707"/>
              <a:gd name="T33" fmla="*/ 954 h 1662"/>
              <a:gd name="T34" fmla="*/ 1616 w 1707"/>
              <a:gd name="T35" fmla="*/ 994 h 1662"/>
              <a:gd name="T36" fmla="*/ 1484 w 1707"/>
              <a:gd name="T37" fmla="*/ 989 h 1662"/>
              <a:gd name="T38" fmla="*/ 1387 w 1707"/>
              <a:gd name="T39" fmla="*/ 1002 h 1662"/>
              <a:gd name="T40" fmla="*/ 1332 w 1707"/>
              <a:gd name="T41" fmla="*/ 1051 h 1662"/>
              <a:gd name="T42" fmla="*/ 1327 w 1707"/>
              <a:gd name="T43" fmla="*/ 1147 h 1662"/>
              <a:gd name="T44" fmla="*/ 1265 w 1707"/>
              <a:gd name="T45" fmla="*/ 1213 h 1662"/>
              <a:gd name="T46" fmla="*/ 1152 w 1707"/>
              <a:gd name="T47" fmla="*/ 1235 h 1662"/>
              <a:gd name="T48" fmla="*/ 1053 w 1707"/>
              <a:gd name="T49" fmla="*/ 1281 h 1662"/>
              <a:gd name="T50" fmla="*/ 1032 w 1707"/>
              <a:gd name="T51" fmla="*/ 1375 h 1662"/>
              <a:gd name="T52" fmla="*/ 1053 w 1707"/>
              <a:gd name="T53" fmla="*/ 1489 h 1662"/>
              <a:gd name="T54" fmla="*/ 1007 w 1707"/>
              <a:gd name="T55" fmla="*/ 1598 h 1662"/>
              <a:gd name="T56" fmla="*/ 924 w 1707"/>
              <a:gd name="T57" fmla="*/ 1655 h 1662"/>
              <a:gd name="T58" fmla="*/ 797 w 1707"/>
              <a:gd name="T59" fmla="*/ 1661 h 1662"/>
              <a:gd name="T60" fmla="*/ 701 w 1707"/>
              <a:gd name="T61" fmla="*/ 1618 h 1662"/>
              <a:gd name="T62" fmla="*/ 656 w 1707"/>
              <a:gd name="T63" fmla="*/ 1537 h 1662"/>
              <a:gd name="T64" fmla="*/ 668 w 1707"/>
              <a:gd name="T65" fmla="*/ 1441 h 1662"/>
              <a:gd name="T66" fmla="*/ 674 w 1707"/>
              <a:gd name="T67" fmla="*/ 1355 h 1662"/>
              <a:gd name="T68" fmla="*/ 610 w 1707"/>
              <a:gd name="T69" fmla="*/ 1293 h 1662"/>
              <a:gd name="T70" fmla="*/ 505 w 1707"/>
              <a:gd name="T71" fmla="*/ 1270 h 1662"/>
              <a:gd name="T72" fmla="*/ 404 w 1707"/>
              <a:gd name="T73" fmla="*/ 1234 h 1662"/>
              <a:gd name="T74" fmla="*/ 378 w 1707"/>
              <a:gd name="T75" fmla="*/ 1139 h 1662"/>
              <a:gd name="T76" fmla="*/ 347 w 1707"/>
              <a:gd name="T77" fmla="*/ 1059 h 1662"/>
              <a:gd name="T78" fmla="*/ 246 w 1707"/>
              <a:gd name="T79" fmla="*/ 1030 h 1662"/>
              <a:gd name="T80" fmla="*/ 144 w 1707"/>
              <a:gd name="T81" fmla="*/ 1038 h 1662"/>
              <a:gd name="T82" fmla="*/ 33 w 1707"/>
              <a:gd name="T83" fmla="*/ 1013 h 1662"/>
              <a:gd name="T84" fmla="*/ 1 w 1707"/>
              <a:gd name="T85" fmla="*/ 902 h 1662"/>
              <a:gd name="T86" fmla="*/ 8 w 1707"/>
              <a:gd name="T87" fmla="*/ 743 h 1662"/>
              <a:gd name="T88" fmla="*/ 41 w 1707"/>
              <a:gd name="T89" fmla="*/ 647 h 1662"/>
              <a:gd name="T90" fmla="*/ 126 w 1707"/>
              <a:gd name="T91" fmla="*/ 622 h 1662"/>
              <a:gd name="T92" fmla="*/ 253 w 1707"/>
              <a:gd name="T93" fmla="*/ 631 h 1662"/>
              <a:gd name="T94" fmla="*/ 364 w 1707"/>
              <a:gd name="T95" fmla="*/ 593 h 1662"/>
              <a:gd name="T96" fmla="*/ 384 w 1707"/>
              <a:gd name="T97" fmla="*/ 504 h 1662"/>
              <a:gd name="T98" fmla="*/ 425 w 1707"/>
              <a:gd name="T99" fmla="*/ 417 h 1662"/>
              <a:gd name="T100" fmla="*/ 544 w 1707"/>
              <a:gd name="T101" fmla="*/ 38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7" h="1662">
                <a:moveTo>
                  <a:pt x="650" y="347"/>
                </a:moveTo>
                <a:lnTo>
                  <a:pt x="668" y="328"/>
                </a:lnTo>
                <a:lnTo>
                  <a:pt x="679" y="311"/>
                </a:lnTo>
                <a:lnTo>
                  <a:pt x="686" y="291"/>
                </a:lnTo>
                <a:lnTo>
                  <a:pt x="686" y="265"/>
                </a:lnTo>
                <a:lnTo>
                  <a:pt x="678" y="235"/>
                </a:lnTo>
                <a:lnTo>
                  <a:pt x="671" y="210"/>
                </a:lnTo>
                <a:lnTo>
                  <a:pt x="662" y="180"/>
                </a:lnTo>
                <a:lnTo>
                  <a:pt x="658" y="146"/>
                </a:lnTo>
                <a:lnTo>
                  <a:pt x="662" y="126"/>
                </a:lnTo>
                <a:lnTo>
                  <a:pt x="669" y="102"/>
                </a:lnTo>
                <a:lnTo>
                  <a:pt x="682" y="76"/>
                </a:lnTo>
                <a:lnTo>
                  <a:pt x="701" y="51"/>
                </a:lnTo>
                <a:lnTo>
                  <a:pt x="725" y="31"/>
                </a:lnTo>
                <a:lnTo>
                  <a:pt x="746" y="15"/>
                </a:lnTo>
                <a:lnTo>
                  <a:pt x="775" y="6"/>
                </a:lnTo>
                <a:lnTo>
                  <a:pt x="810" y="1"/>
                </a:lnTo>
                <a:lnTo>
                  <a:pt x="847" y="0"/>
                </a:lnTo>
                <a:lnTo>
                  <a:pt x="898" y="0"/>
                </a:lnTo>
                <a:lnTo>
                  <a:pt x="937" y="4"/>
                </a:lnTo>
                <a:lnTo>
                  <a:pt x="960" y="11"/>
                </a:lnTo>
                <a:lnTo>
                  <a:pt x="977" y="20"/>
                </a:lnTo>
                <a:lnTo>
                  <a:pt x="996" y="31"/>
                </a:lnTo>
                <a:lnTo>
                  <a:pt x="1015" y="47"/>
                </a:lnTo>
                <a:lnTo>
                  <a:pt x="1032" y="68"/>
                </a:lnTo>
                <a:lnTo>
                  <a:pt x="1045" y="87"/>
                </a:lnTo>
                <a:lnTo>
                  <a:pt x="1052" y="104"/>
                </a:lnTo>
                <a:lnTo>
                  <a:pt x="1057" y="132"/>
                </a:lnTo>
                <a:lnTo>
                  <a:pt x="1057" y="157"/>
                </a:lnTo>
                <a:lnTo>
                  <a:pt x="1053" y="182"/>
                </a:lnTo>
                <a:lnTo>
                  <a:pt x="1048" y="201"/>
                </a:lnTo>
                <a:lnTo>
                  <a:pt x="1041" y="231"/>
                </a:lnTo>
                <a:lnTo>
                  <a:pt x="1032" y="263"/>
                </a:lnTo>
                <a:lnTo>
                  <a:pt x="1028" y="283"/>
                </a:lnTo>
                <a:lnTo>
                  <a:pt x="1035" y="304"/>
                </a:lnTo>
                <a:lnTo>
                  <a:pt x="1043" y="318"/>
                </a:lnTo>
                <a:lnTo>
                  <a:pt x="1057" y="337"/>
                </a:lnTo>
                <a:lnTo>
                  <a:pt x="1078" y="352"/>
                </a:lnTo>
                <a:lnTo>
                  <a:pt x="1098" y="365"/>
                </a:lnTo>
                <a:lnTo>
                  <a:pt x="1128" y="376"/>
                </a:lnTo>
                <a:lnTo>
                  <a:pt x="1157" y="383"/>
                </a:lnTo>
                <a:lnTo>
                  <a:pt x="1185" y="389"/>
                </a:lnTo>
                <a:lnTo>
                  <a:pt x="1214" y="392"/>
                </a:lnTo>
                <a:lnTo>
                  <a:pt x="1245" y="399"/>
                </a:lnTo>
                <a:lnTo>
                  <a:pt x="1269" y="406"/>
                </a:lnTo>
                <a:lnTo>
                  <a:pt x="1287" y="415"/>
                </a:lnTo>
                <a:lnTo>
                  <a:pt x="1302" y="424"/>
                </a:lnTo>
                <a:lnTo>
                  <a:pt x="1313" y="435"/>
                </a:lnTo>
                <a:lnTo>
                  <a:pt x="1320" y="448"/>
                </a:lnTo>
                <a:lnTo>
                  <a:pt x="1327" y="463"/>
                </a:lnTo>
                <a:lnTo>
                  <a:pt x="1330" y="477"/>
                </a:lnTo>
                <a:lnTo>
                  <a:pt x="1332" y="490"/>
                </a:lnTo>
                <a:lnTo>
                  <a:pt x="1332" y="508"/>
                </a:lnTo>
                <a:lnTo>
                  <a:pt x="1330" y="528"/>
                </a:lnTo>
                <a:lnTo>
                  <a:pt x="1330" y="543"/>
                </a:lnTo>
                <a:lnTo>
                  <a:pt x="1334" y="562"/>
                </a:lnTo>
                <a:lnTo>
                  <a:pt x="1343" y="579"/>
                </a:lnTo>
                <a:lnTo>
                  <a:pt x="1354" y="593"/>
                </a:lnTo>
                <a:lnTo>
                  <a:pt x="1367" y="604"/>
                </a:lnTo>
                <a:lnTo>
                  <a:pt x="1384" y="615"/>
                </a:lnTo>
                <a:lnTo>
                  <a:pt x="1402" y="622"/>
                </a:lnTo>
                <a:lnTo>
                  <a:pt x="1428" y="627"/>
                </a:lnTo>
                <a:lnTo>
                  <a:pt x="1451" y="629"/>
                </a:lnTo>
                <a:lnTo>
                  <a:pt x="1472" y="631"/>
                </a:lnTo>
                <a:lnTo>
                  <a:pt x="1496" y="629"/>
                </a:lnTo>
                <a:lnTo>
                  <a:pt x="1525" y="627"/>
                </a:lnTo>
                <a:lnTo>
                  <a:pt x="1548" y="626"/>
                </a:lnTo>
                <a:lnTo>
                  <a:pt x="1571" y="624"/>
                </a:lnTo>
                <a:lnTo>
                  <a:pt x="1592" y="622"/>
                </a:lnTo>
                <a:lnTo>
                  <a:pt x="1617" y="624"/>
                </a:lnTo>
                <a:lnTo>
                  <a:pt x="1630" y="626"/>
                </a:lnTo>
                <a:lnTo>
                  <a:pt x="1646" y="629"/>
                </a:lnTo>
                <a:lnTo>
                  <a:pt x="1661" y="637"/>
                </a:lnTo>
                <a:lnTo>
                  <a:pt x="1677" y="647"/>
                </a:lnTo>
                <a:lnTo>
                  <a:pt x="1689" y="659"/>
                </a:lnTo>
                <a:lnTo>
                  <a:pt x="1698" y="677"/>
                </a:lnTo>
                <a:lnTo>
                  <a:pt x="1702" y="692"/>
                </a:lnTo>
                <a:lnTo>
                  <a:pt x="1705" y="711"/>
                </a:lnTo>
                <a:lnTo>
                  <a:pt x="1707" y="745"/>
                </a:lnTo>
                <a:lnTo>
                  <a:pt x="1706" y="785"/>
                </a:lnTo>
                <a:lnTo>
                  <a:pt x="1707" y="828"/>
                </a:lnTo>
                <a:lnTo>
                  <a:pt x="1704" y="878"/>
                </a:lnTo>
                <a:lnTo>
                  <a:pt x="1700" y="912"/>
                </a:lnTo>
                <a:lnTo>
                  <a:pt x="1696" y="939"/>
                </a:lnTo>
                <a:lnTo>
                  <a:pt x="1689" y="954"/>
                </a:lnTo>
                <a:lnTo>
                  <a:pt x="1678" y="968"/>
                </a:lnTo>
                <a:lnTo>
                  <a:pt x="1666" y="978"/>
                </a:lnTo>
                <a:lnTo>
                  <a:pt x="1650" y="986"/>
                </a:lnTo>
                <a:lnTo>
                  <a:pt x="1632" y="991"/>
                </a:lnTo>
                <a:lnTo>
                  <a:pt x="1616" y="994"/>
                </a:lnTo>
                <a:lnTo>
                  <a:pt x="1582" y="996"/>
                </a:lnTo>
                <a:lnTo>
                  <a:pt x="1553" y="994"/>
                </a:lnTo>
                <a:lnTo>
                  <a:pt x="1529" y="991"/>
                </a:lnTo>
                <a:lnTo>
                  <a:pt x="1508" y="990"/>
                </a:lnTo>
                <a:lnTo>
                  <a:pt x="1484" y="989"/>
                </a:lnTo>
                <a:lnTo>
                  <a:pt x="1463" y="989"/>
                </a:lnTo>
                <a:lnTo>
                  <a:pt x="1444" y="990"/>
                </a:lnTo>
                <a:lnTo>
                  <a:pt x="1424" y="991"/>
                </a:lnTo>
                <a:lnTo>
                  <a:pt x="1400" y="997"/>
                </a:lnTo>
                <a:lnTo>
                  <a:pt x="1387" y="1002"/>
                </a:lnTo>
                <a:lnTo>
                  <a:pt x="1375" y="1006"/>
                </a:lnTo>
                <a:lnTo>
                  <a:pt x="1359" y="1016"/>
                </a:lnTo>
                <a:lnTo>
                  <a:pt x="1348" y="1027"/>
                </a:lnTo>
                <a:lnTo>
                  <a:pt x="1340" y="1038"/>
                </a:lnTo>
                <a:lnTo>
                  <a:pt x="1332" y="1051"/>
                </a:lnTo>
                <a:lnTo>
                  <a:pt x="1328" y="1064"/>
                </a:lnTo>
                <a:lnTo>
                  <a:pt x="1327" y="1078"/>
                </a:lnTo>
                <a:lnTo>
                  <a:pt x="1328" y="1094"/>
                </a:lnTo>
                <a:lnTo>
                  <a:pt x="1328" y="1120"/>
                </a:lnTo>
                <a:lnTo>
                  <a:pt x="1327" y="1147"/>
                </a:lnTo>
                <a:lnTo>
                  <a:pt x="1319" y="1167"/>
                </a:lnTo>
                <a:lnTo>
                  <a:pt x="1311" y="1183"/>
                </a:lnTo>
                <a:lnTo>
                  <a:pt x="1299" y="1195"/>
                </a:lnTo>
                <a:lnTo>
                  <a:pt x="1282" y="1205"/>
                </a:lnTo>
                <a:lnTo>
                  <a:pt x="1265" y="1213"/>
                </a:lnTo>
                <a:lnTo>
                  <a:pt x="1245" y="1218"/>
                </a:lnTo>
                <a:lnTo>
                  <a:pt x="1219" y="1222"/>
                </a:lnTo>
                <a:lnTo>
                  <a:pt x="1198" y="1228"/>
                </a:lnTo>
                <a:lnTo>
                  <a:pt x="1173" y="1232"/>
                </a:lnTo>
                <a:lnTo>
                  <a:pt x="1152" y="1235"/>
                </a:lnTo>
                <a:lnTo>
                  <a:pt x="1128" y="1240"/>
                </a:lnTo>
                <a:lnTo>
                  <a:pt x="1109" y="1248"/>
                </a:lnTo>
                <a:lnTo>
                  <a:pt x="1088" y="1257"/>
                </a:lnTo>
                <a:lnTo>
                  <a:pt x="1068" y="1267"/>
                </a:lnTo>
                <a:lnTo>
                  <a:pt x="1053" y="1281"/>
                </a:lnTo>
                <a:lnTo>
                  <a:pt x="1040" y="1298"/>
                </a:lnTo>
                <a:lnTo>
                  <a:pt x="1029" y="1318"/>
                </a:lnTo>
                <a:lnTo>
                  <a:pt x="1027" y="1336"/>
                </a:lnTo>
                <a:lnTo>
                  <a:pt x="1028" y="1356"/>
                </a:lnTo>
                <a:lnTo>
                  <a:pt x="1032" y="1375"/>
                </a:lnTo>
                <a:lnTo>
                  <a:pt x="1039" y="1395"/>
                </a:lnTo>
                <a:lnTo>
                  <a:pt x="1044" y="1417"/>
                </a:lnTo>
                <a:lnTo>
                  <a:pt x="1048" y="1437"/>
                </a:lnTo>
                <a:lnTo>
                  <a:pt x="1053" y="1463"/>
                </a:lnTo>
                <a:lnTo>
                  <a:pt x="1053" y="1489"/>
                </a:lnTo>
                <a:lnTo>
                  <a:pt x="1047" y="1515"/>
                </a:lnTo>
                <a:lnTo>
                  <a:pt x="1040" y="1535"/>
                </a:lnTo>
                <a:lnTo>
                  <a:pt x="1032" y="1555"/>
                </a:lnTo>
                <a:lnTo>
                  <a:pt x="1021" y="1574"/>
                </a:lnTo>
                <a:lnTo>
                  <a:pt x="1007" y="1598"/>
                </a:lnTo>
                <a:lnTo>
                  <a:pt x="991" y="1613"/>
                </a:lnTo>
                <a:lnTo>
                  <a:pt x="977" y="1624"/>
                </a:lnTo>
                <a:lnTo>
                  <a:pt x="960" y="1637"/>
                </a:lnTo>
                <a:lnTo>
                  <a:pt x="941" y="1649"/>
                </a:lnTo>
                <a:lnTo>
                  <a:pt x="924" y="1655"/>
                </a:lnTo>
                <a:lnTo>
                  <a:pt x="908" y="1658"/>
                </a:lnTo>
                <a:lnTo>
                  <a:pt x="882" y="1661"/>
                </a:lnTo>
                <a:lnTo>
                  <a:pt x="851" y="1662"/>
                </a:lnTo>
                <a:lnTo>
                  <a:pt x="814" y="1661"/>
                </a:lnTo>
                <a:lnTo>
                  <a:pt x="797" y="1661"/>
                </a:lnTo>
                <a:lnTo>
                  <a:pt x="774" y="1657"/>
                </a:lnTo>
                <a:lnTo>
                  <a:pt x="750" y="1651"/>
                </a:lnTo>
                <a:lnTo>
                  <a:pt x="729" y="1640"/>
                </a:lnTo>
                <a:lnTo>
                  <a:pt x="715" y="1631"/>
                </a:lnTo>
                <a:lnTo>
                  <a:pt x="701" y="1618"/>
                </a:lnTo>
                <a:lnTo>
                  <a:pt x="689" y="1606"/>
                </a:lnTo>
                <a:lnTo>
                  <a:pt x="677" y="1591"/>
                </a:lnTo>
                <a:lnTo>
                  <a:pt x="668" y="1575"/>
                </a:lnTo>
                <a:lnTo>
                  <a:pt x="660" y="1557"/>
                </a:lnTo>
                <a:lnTo>
                  <a:pt x="656" y="1537"/>
                </a:lnTo>
                <a:lnTo>
                  <a:pt x="654" y="1521"/>
                </a:lnTo>
                <a:lnTo>
                  <a:pt x="654" y="1500"/>
                </a:lnTo>
                <a:lnTo>
                  <a:pt x="656" y="1482"/>
                </a:lnTo>
                <a:lnTo>
                  <a:pt x="662" y="1463"/>
                </a:lnTo>
                <a:lnTo>
                  <a:pt x="668" y="1441"/>
                </a:lnTo>
                <a:lnTo>
                  <a:pt x="674" y="1420"/>
                </a:lnTo>
                <a:lnTo>
                  <a:pt x="678" y="1401"/>
                </a:lnTo>
                <a:lnTo>
                  <a:pt x="679" y="1383"/>
                </a:lnTo>
                <a:lnTo>
                  <a:pt x="678" y="1369"/>
                </a:lnTo>
                <a:lnTo>
                  <a:pt x="674" y="1355"/>
                </a:lnTo>
                <a:lnTo>
                  <a:pt x="664" y="1337"/>
                </a:lnTo>
                <a:lnTo>
                  <a:pt x="653" y="1325"/>
                </a:lnTo>
                <a:lnTo>
                  <a:pt x="640" y="1312"/>
                </a:lnTo>
                <a:lnTo>
                  <a:pt x="625" y="1303"/>
                </a:lnTo>
                <a:lnTo>
                  <a:pt x="610" y="1293"/>
                </a:lnTo>
                <a:lnTo>
                  <a:pt x="589" y="1286"/>
                </a:lnTo>
                <a:lnTo>
                  <a:pt x="570" y="1281"/>
                </a:lnTo>
                <a:lnTo>
                  <a:pt x="546" y="1277"/>
                </a:lnTo>
                <a:lnTo>
                  <a:pt x="525" y="1274"/>
                </a:lnTo>
                <a:lnTo>
                  <a:pt x="505" y="1270"/>
                </a:lnTo>
                <a:lnTo>
                  <a:pt x="481" y="1265"/>
                </a:lnTo>
                <a:lnTo>
                  <a:pt x="461" y="1258"/>
                </a:lnTo>
                <a:lnTo>
                  <a:pt x="437" y="1252"/>
                </a:lnTo>
                <a:lnTo>
                  <a:pt x="419" y="1245"/>
                </a:lnTo>
                <a:lnTo>
                  <a:pt x="404" y="1234"/>
                </a:lnTo>
                <a:lnTo>
                  <a:pt x="392" y="1220"/>
                </a:lnTo>
                <a:lnTo>
                  <a:pt x="384" y="1202"/>
                </a:lnTo>
                <a:lnTo>
                  <a:pt x="378" y="1179"/>
                </a:lnTo>
                <a:lnTo>
                  <a:pt x="376" y="1160"/>
                </a:lnTo>
                <a:lnTo>
                  <a:pt x="378" y="1139"/>
                </a:lnTo>
                <a:lnTo>
                  <a:pt x="380" y="1122"/>
                </a:lnTo>
                <a:lnTo>
                  <a:pt x="378" y="1102"/>
                </a:lnTo>
                <a:lnTo>
                  <a:pt x="371" y="1087"/>
                </a:lnTo>
                <a:lnTo>
                  <a:pt x="359" y="1070"/>
                </a:lnTo>
                <a:lnTo>
                  <a:pt x="347" y="1059"/>
                </a:lnTo>
                <a:lnTo>
                  <a:pt x="332" y="1049"/>
                </a:lnTo>
                <a:lnTo>
                  <a:pt x="312" y="1042"/>
                </a:lnTo>
                <a:lnTo>
                  <a:pt x="290" y="1035"/>
                </a:lnTo>
                <a:lnTo>
                  <a:pt x="266" y="1032"/>
                </a:lnTo>
                <a:lnTo>
                  <a:pt x="246" y="1030"/>
                </a:lnTo>
                <a:lnTo>
                  <a:pt x="223" y="1030"/>
                </a:lnTo>
                <a:lnTo>
                  <a:pt x="203" y="1032"/>
                </a:lnTo>
                <a:lnTo>
                  <a:pt x="183" y="1033"/>
                </a:lnTo>
                <a:lnTo>
                  <a:pt x="163" y="1036"/>
                </a:lnTo>
                <a:lnTo>
                  <a:pt x="144" y="1038"/>
                </a:lnTo>
                <a:lnTo>
                  <a:pt x="110" y="1038"/>
                </a:lnTo>
                <a:lnTo>
                  <a:pt x="89" y="1037"/>
                </a:lnTo>
                <a:lnTo>
                  <a:pt x="66" y="1032"/>
                </a:lnTo>
                <a:lnTo>
                  <a:pt x="50" y="1025"/>
                </a:lnTo>
                <a:lnTo>
                  <a:pt x="33" y="1013"/>
                </a:lnTo>
                <a:lnTo>
                  <a:pt x="21" y="1000"/>
                </a:lnTo>
                <a:lnTo>
                  <a:pt x="13" y="986"/>
                </a:lnTo>
                <a:lnTo>
                  <a:pt x="4" y="959"/>
                </a:lnTo>
                <a:lnTo>
                  <a:pt x="3" y="931"/>
                </a:lnTo>
                <a:lnTo>
                  <a:pt x="1" y="902"/>
                </a:lnTo>
                <a:lnTo>
                  <a:pt x="0" y="867"/>
                </a:lnTo>
                <a:lnTo>
                  <a:pt x="3" y="836"/>
                </a:lnTo>
                <a:lnTo>
                  <a:pt x="4" y="803"/>
                </a:lnTo>
                <a:lnTo>
                  <a:pt x="5" y="774"/>
                </a:lnTo>
                <a:lnTo>
                  <a:pt x="8" y="743"/>
                </a:lnTo>
                <a:lnTo>
                  <a:pt x="12" y="719"/>
                </a:lnTo>
                <a:lnTo>
                  <a:pt x="16" y="693"/>
                </a:lnTo>
                <a:lnTo>
                  <a:pt x="21" y="673"/>
                </a:lnTo>
                <a:lnTo>
                  <a:pt x="29" y="660"/>
                </a:lnTo>
                <a:lnTo>
                  <a:pt x="41" y="647"/>
                </a:lnTo>
                <a:lnTo>
                  <a:pt x="53" y="639"/>
                </a:lnTo>
                <a:lnTo>
                  <a:pt x="69" y="629"/>
                </a:lnTo>
                <a:lnTo>
                  <a:pt x="84" y="627"/>
                </a:lnTo>
                <a:lnTo>
                  <a:pt x="102" y="624"/>
                </a:lnTo>
                <a:lnTo>
                  <a:pt x="126" y="622"/>
                </a:lnTo>
                <a:lnTo>
                  <a:pt x="148" y="624"/>
                </a:lnTo>
                <a:lnTo>
                  <a:pt x="177" y="627"/>
                </a:lnTo>
                <a:lnTo>
                  <a:pt x="202" y="628"/>
                </a:lnTo>
                <a:lnTo>
                  <a:pt x="223" y="629"/>
                </a:lnTo>
                <a:lnTo>
                  <a:pt x="253" y="631"/>
                </a:lnTo>
                <a:lnTo>
                  <a:pt x="283" y="627"/>
                </a:lnTo>
                <a:lnTo>
                  <a:pt x="308" y="622"/>
                </a:lnTo>
                <a:lnTo>
                  <a:pt x="332" y="614"/>
                </a:lnTo>
                <a:lnTo>
                  <a:pt x="348" y="606"/>
                </a:lnTo>
                <a:lnTo>
                  <a:pt x="364" y="593"/>
                </a:lnTo>
                <a:lnTo>
                  <a:pt x="376" y="576"/>
                </a:lnTo>
                <a:lnTo>
                  <a:pt x="384" y="560"/>
                </a:lnTo>
                <a:lnTo>
                  <a:pt x="387" y="542"/>
                </a:lnTo>
                <a:lnTo>
                  <a:pt x="386" y="529"/>
                </a:lnTo>
                <a:lnTo>
                  <a:pt x="384" y="504"/>
                </a:lnTo>
                <a:lnTo>
                  <a:pt x="386" y="479"/>
                </a:lnTo>
                <a:lnTo>
                  <a:pt x="391" y="461"/>
                </a:lnTo>
                <a:lnTo>
                  <a:pt x="398" y="443"/>
                </a:lnTo>
                <a:lnTo>
                  <a:pt x="407" y="430"/>
                </a:lnTo>
                <a:lnTo>
                  <a:pt x="425" y="417"/>
                </a:lnTo>
                <a:lnTo>
                  <a:pt x="445" y="407"/>
                </a:lnTo>
                <a:lnTo>
                  <a:pt x="471" y="400"/>
                </a:lnTo>
                <a:lnTo>
                  <a:pt x="496" y="394"/>
                </a:lnTo>
                <a:lnTo>
                  <a:pt x="517" y="390"/>
                </a:lnTo>
                <a:lnTo>
                  <a:pt x="544" y="386"/>
                </a:lnTo>
                <a:lnTo>
                  <a:pt x="569" y="381"/>
                </a:lnTo>
                <a:lnTo>
                  <a:pt x="598" y="374"/>
                </a:lnTo>
                <a:lnTo>
                  <a:pt x="626" y="364"/>
                </a:lnTo>
                <a:lnTo>
                  <a:pt x="650" y="347"/>
                </a:lnTo>
                <a:close/>
              </a:path>
            </a:pathLst>
          </a:custGeom>
          <a:solidFill>
            <a:srgbClr val="6E1946"/>
          </a:solidFill>
          <a:ln w="6350" cmpd="sng">
            <a:solidFill>
              <a:srgbClr val="6E1946"/>
            </a:solidFill>
            <a:prstDash val="solid"/>
            <a:round/>
            <a:headEnd/>
            <a:tailEnd/>
          </a:ln>
        </p:spPr>
        <p:txBody>
          <a:bodyPr lIns="45720" rIns="4572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18487" y="764860"/>
            <a:ext cx="3721232" cy="24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/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FFFFFF"/>
                </a:solidFill>
                <a:latin typeface="+mj-lt"/>
              </a:rPr>
              <a:t>Строительная отрасль</a:t>
            </a:r>
            <a:endParaRPr lang="en-GB" altLang="ru-RU" sz="2000" b="1" u="sng" dirty="0">
              <a:solidFill>
                <a:srgbClr val="FFFFFF"/>
              </a:solidFill>
              <a:latin typeface="+mj-lt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За разработку каждого раздела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(направления) Стратегии отвечает 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профильные организации 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и регуляторы рынка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373263" y="2548234"/>
            <a:ext cx="2322828" cy="15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 anchorCtr="0"/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99"/>
              </a:buClr>
            </a:pPr>
            <a:r>
              <a:rPr lang="ru-RU" altLang="ru-RU" sz="3600" b="1" dirty="0">
                <a:solidFill>
                  <a:schemeClr val="bg1"/>
                </a:solidFill>
                <a:latin typeface="+mj-lt"/>
              </a:rPr>
              <a:t>Стратегия</a:t>
            </a:r>
            <a:endParaRPr lang="en-AU" alt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18487" y="3377463"/>
            <a:ext cx="2917490" cy="24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b"/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ru-RU" sz="2000" b="1" u="sng" dirty="0">
                <a:solidFill>
                  <a:schemeClr val="bg1"/>
                </a:solidFill>
                <a:latin typeface="+mj-lt"/>
                <a:hlinkClick r:id="rId3"/>
              </a:rPr>
              <a:t>stroystrategy.ru</a:t>
            </a:r>
            <a:endParaRPr lang="en-US" altLang="ru-RU" sz="2000" b="1" u="sng" dirty="0">
              <a:solidFill>
                <a:schemeClr val="bg1"/>
              </a:solidFill>
              <a:latin typeface="+mj-lt"/>
            </a:endParaRP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Открытая платформа для </a:t>
            </a:r>
            <a:br>
              <a:rPr lang="ru-RU" altLang="ru-RU" sz="14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привлечение представителей</a:t>
            </a:r>
            <a:br>
              <a:rPr lang="ru-RU" altLang="ru-RU" sz="14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общественности и отрасли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Актуальная информация </a:t>
            </a:r>
            <a:br>
              <a:rPr lang="en-US" altLang="ru-RU" sz="14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о ходе работы над Стратегией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549805" y="764860"/>
            <a:ext cx="3714510" cy="24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/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chemeClr val="bg1"/>
                </a:solidFill>
                <a:latin typeface="+mj-lt"/>
              </a:rPr>
              <a:t>Экспертное сообщество</a:t>
            </a:r>
            <a:endParaRPr lang="en-GB" altLang="ru-RU" sz="2000" b="1" u="sng" dirty="0">
              <a:solidFill>
                <a:schemeClr val="bg1"/>
              </a:solidFill>
              <a:latin typeface="+mj-lt"/>
            </a:endParaRPr>
          </a:p>
          <a:p>
            <a:pPr marL="182563" indent="0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99"/>
              </a:buClr>
            </a:pP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      По каждому из разделов (направлений) Стратегии </a:t>
            </a:r>
            <a:br>
              <a:rPr lang="ru-RU" altLang="ru-RU" sz="11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      сформированы проектные команды и </a:t>
            </a:r>
            <a:br>
              <a:rPr lang="ru-RU" altLang="ru-RU" sz="11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       рабочие группы с участием:</a:t>
            </a:r>
          </a:p>
          <a:p>
            <a:pPr marL="1341438" indent="-174625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FontTx/>
              <a:buChar char="•"/>
            </a:pP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Научных институтов и ВУЗов</a:t>
            </a:r>
          </a:p>
          <a:p>
            <a:pPr marL="1341438" indent="-174625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FontTx/>
              <a:buChar char="•"/>
            </a:pP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Институтов развития</a:t>
            </a:r>
          </a:p>
          <a:p>
            <a:pPr marL="1341438" indent="-174625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FontTx/>
              <a:buChar char="•"/>
            </a:pP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Строительных, проектных и </a:t>
            </a:r>
            <a:br>
              <a:rPr lang="en-US" altLang="ru-RU" sz="1100" dirty="0">
                <a:solidFill>
                  <a:schemeClr val="bg1"/>
                </a:solidFill>
              </a:rPr>
            </a:b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инжиниринговых компаний</a:t>
            </a:r>
          </a:p>
          <a:p>
            <a:pPr marL="1341438" indent="-174625" defTabSz="9144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FontTx/>
              <a:buChar char="•"/>
            </a:pPr>
            <a:r>
              <a:rPr lang="ru-RU" altLang="ru-RU" sz="1100" dirty="0">
                <a:solidFill>
                  <a:schemeClr val="bg1"/>
                </a:solidFill>
                <a:latin typeface="+mj-lt"/>
              </a:rPr>
              <a:t>Ассоциаций, союзов, СРО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410362" y="3377463"/>
            <a:ext cx="2853953" cy="24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b"/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FFFFFF"/>
                </a:solidFill>
                <a:latin typeface="+mj-lt"/>
              </a:rPr>
              <a:t>Органы власти</a:t>
            </a:r>
            <a:endParaRPr lang="en-GB" altLang="ru-RU" sz="2000" b="1" u="sng" dirty="0">
              <a:solidFill>
                <a:srgbClr val="FFFFFF"/>
              </a:solidFill>
              <a:latin typeface="+mj-lt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Эффективное взаимодействие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в целях решения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комплексных задач в 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сфере строительства и смежных </a:t>
            </a:r>
            <a:br>
              <a:rPr lang="ru-RU" altLang="ru-RU" sz="1400" dirty="0">
                <a:solidFill>
                  <a:srgbClr val="FFFFFF"/>
                </a:solidFill>
                <a:latin typeface="+mj-lt"/>
              </a:rPr>
            </a:br>
            <a:r>
              <a:rPr lang="ru-RU" altLang="ru-RU" sz="1400" dirty="0">
                <a:solidFill>
                  <a:srgbClr val="FFFFFF"/>
                </a:solidFill>
                <a:latin typeface="+mj-lt"/>
              </a:rPr>
              <a:t>отраслях</a:t>
            </a: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4956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8" descr="https://im0-tub-ru.yandex.net/i?id=8e4950a363d7a3d525007f8cbb5714f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84" y="3506510"/>
            <a:ext cx="649997" cy="6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17ffdeb1730a3594efec35833cd3d388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76" y="3831509"/>
            <a:ext cx="1111888" cy="11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4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Проектные команды и рабочие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8676" y="789997"/>
            <a:ext cx="1551975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7067" y="2466694"/>
            <a:ext cx="1507749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694" y="3395694"/>
            <a:ext cx="1852005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62752" y="4631326"/>
            <a:ext cx="2712454" cy="384369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94" y="2509309"/>
            <a:ext cx="1852005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033" y="926189"/>
            <a:ext cx="2191634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49200" y="926188"/>
            <a:ext cx="2153500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82921" y="2314139"/>
            <a:ext cx="20479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Координация и формирование итогового текста Стратегии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4929" y="1001672"/>
            <a:ext cx="2197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Городская среда и жилищное строительство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328" y="1037169"/>
            <a:ext cx="211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Отраслевая и университетская наука в строительстве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928" y="1526236"/>
            <a:ext cx="227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Подготовка кадров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Научная 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267" y="1566224"/>
            <a:ext cx="2320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Жилищное 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Арендное жилье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Развитие городской среды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694" y="2582110"/>
            <a:ext cx="181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Аварийный жилой фонд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0911" y="4682128"/>
            <a:ext cx="1943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Комплексное развитие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62752" y="5015695"/>
            <a:ext cx="29083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Макроэкономические условия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Рынок стройматериалов и стройтехники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Инфраструктурное и промышленное 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Экспорт строительных услуг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009" y="2466694"/>
            <a:ext cx="15003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Совершенствование ценообразования в строительстве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694" y="3452329"/>
            <a:ext cx="1852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Цифровизация</a:t>
            </a:r>
            <a:r>
              <a:rPr lang="ru-RU" sz="1100" b="1" dirty="0">
                <a:solidFill>
                  <a:schemeClr val="bg1"/>
                </a:solidFill>
              </a:rPr>
              <a:t> строительной отрасли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6685" y="831985"/>
            <a:ext cx="1675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Инновационное развитие института строительной экспертизы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123" y="4453214"/>
            <a:ext cx="2547734" cy="574933"/>
          </a:xfrm>
          <a:prstGeom prst="rect">
            <a:avLst/>
          </a:prstGeom>
          <a:solidFill>
            <a:srgbClr val="28BEBE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3123" y="4504815"/>
            <a:ext cx="254773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 </a:t>
            </a:r>
            <a:r>
              <a:rPr lang="ru-RU" sz="1050" b="1" dirty="0">
                <a:solidFill>
                  <a:schemeClr val="bg1"/>
                </a:solidFill>
              </a:rPr>
              <a:t>Функционирование рынка строительных услуг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61230" y="4723767"/>
            <a:ext cx="2297717" cy="574933"/>
          </a:xfrm>
          <a:prstGeom prst="rect">
            <a:avLst/>
          </a:prstGeom>
          <a:solidFill>
            <a:srgbClr val="28BEBE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61230" y="4773938"/>
            <a:ext cx="2297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Система требований к строительству объектов капитального строительства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49200" y="1501121"/>
            <a:ext cx="2153500" cy="579114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62751" y="5019826"/>
            <a:ext cx="2712455" cy="91920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261230" y="5355337"/>
            <a:ext cx="2297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Техническое регулирование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Внедрение современных технологий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54867" y="5298700"/>
            <a:ext cx="2304080" cy="61063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-9372" y="5069667"/>
            <a:ext cx="26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Контрактная система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Информационное обеспечение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Система допуска на рынок строительства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Потребности в кадрах и квалификациях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495" y="5028241"/>
            <a:ext cx="2551362" cy="687757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0567" y="1462418"/>
            <a:ext cx="2191633" cy="57165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254868" y="3831508"/>
            <a:ext cx="369574" cy="27797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334000" y="3660496"/>
            <a:ext cx="755493" cy="58415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607663" y="2754161"/>
            <a:ext cx="887215" cy="4133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590857" y="2795187"/>
            <a:ext cx="543694" cy="1775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2798677" y="2120222"/>
            <a:ext cx="611312" cy="19391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4038600" y="1526236"/>
            <a:ext cx="160555" cy="55399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4412641" y="3970627"/>
            <a:ext cx="32936" cy="5341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305174" y="3349868"/>
            <a:ext cx="876176" cy="14967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296600" y="3395693"/>
            <a:ext cx="1606100" cy="889360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207086" y="3418867"/>
            <a:ext cx="18198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Территориальное планирование, градостроительное зонирование и планировка территории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804434" y="789085"/>
            <a:ext cx="1507749" cy="574933"/>
          </a:xfrm>
          <a:prstGeom prst="rect">
            <a:avLst/>
          </a:prstGeom>
          <a:solidFill>
            <a:srgbClr val="28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804433" y="937056"/>
            <a:ext cx="1507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Умный город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5633353" y="3299516"/>
            <a:ext cx="726881" cy="20699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815254" y="1576748"/>
            <a:ext cx="129704" cy="54347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5416550" y="1910440"/>
            <a:ext cx="880932" cy="42549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m0-tub-ru.yandex.net/i?id=ea26826a0a549c3226da1ce860a0af0d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4" y="1974709"/>
            <a:ext cx="382810" cy="3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8932d815ce6e6958f12d1d4c82957a61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65" y="2602255"/>
            <a:ext cx="459619" cy="4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rt-mybusiness.ru/wp-content/uploads/2018/12/0024d9a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64" y="4244648"/>
            <a:ext cx="1438083" cy="3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9bcd6f2f3e56fb2c355881d765bd65fc-sr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72" y="4361588"/>
            <a:ext cx="352186" cy="2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8946bd212a14502e478275262ea8be33-sr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1" y="2427005"/>
            <a:ext cx="632662" cy="6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https://im0-tub-ru.yandex.net/i?id=8946bd212a14502e478275262ea8be33-sr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28" y="1398596"/>
            <a:ext cx="632662" cy="6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0-tub-ru.yandex.net/i?id=966b713794841539ff5fdecf5d3c57f7-l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35" y="1685115"/>
            <a:ext cx="366244" cy="6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0-tub-ru.yandex.net/i?id=8e4950a363d7a3d525007f8cbb5714f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01" y="3537443"/>
            <a:ext cx="649997" cy="6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edia.lpgenerator.ru/images/137974/yekonomik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02" y="1486709"/>
            <a:ext cx="1245180" cy="3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0" y="2881493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s://start-mybusiness.ru/wp-content/uploads/2018/12/0024d9a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65" y="3289178"/>
            <a:ext cx="1438083" cy="3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181350" y="2156921"/>
            <a:ext cx="2376957" cy="1727870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81" y="3499541"/>
            <a:ext cx="513116" cy="6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550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5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План-график разработки Стратегии (первоначальный)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33948" y="1060961"/>
            <a:ext cx="3855452" cy="16822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 b="1" dirty="0">
                <a:solidFill>
                  <a:srgbClr val="6E1946"/>
                </a:solidFill>
              </a:rPr>
              <a:t>I</a:t>
            </a:r>
            <a:r>
              <a:rPr lang="ru-RU" sz="1100" b="1" dirty="0">
                <a:solidFill>
                  <a:srgbClr val="6E1946"/>
                </a:solidFill>
              </a:rPr>
              <a:t>. Текущее состояние строительной отрасли Российской Федерации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Динамика основных показателей развития строительного комплекса Российской Федерации и определяющих их факторов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Государственное регулирование строительства, включая вопросы кадрового потенциала и  перспективных разработок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00" i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141171" y="948192"/>
            <a:ext cx="8652229" cy="603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V="1">
            <a:off x="141171" y="5368134"/>
            <a:ext cx="8761529" cy="7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flipH="1" flipV="1">
            <a:off x="8794832" y="948192"/>
            <a:ext cx="28088" cy="4351940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21" name="TextBox 119"/>
          <p:cNvSpPr txBox="1">
            <a:spLocks noChangeArrowheads="1"/>
          </p:cNvSpPr>
          <p:nvPr/>
        </p:nvSpPr>
        <p:spPr bwMode="auto">
          <a:xfrm>
            <a:off x="8373265" y="5468802"/>
            <a:ext cx="612000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01.10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141171" y="2633126"/>
            <a:ext cx="8653661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41171" y="4828646"/>
            <a:ext cx="8676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</p:spPr>
      </p:cxnSp>
      <p:sp>
        <p:nvSpPr>
          <p:cNvPr id="28" name="TextBox 119"/>
          <p:cNvSpPr txBox="1">
            <a:spLocks noChangeArrowheads="1"/>
          </p:cNvSpPr>
          <p:nvPr/>
        </p:nvSpPr>
        <p:spPr bwMode="auto">
          <a:xfrm>
            <a:off x="7177047" y="5468802"/>
            <a:ext cx="612000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31.07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5346191" y="959484"/>
            <a:ext cx="0" cy="4403392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4319075" y="948192"/>
            <a:ext cx="2240" cy="4414684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39" name="Прямоугольник 38"/>
          <p:cNvSpPr/>
          <p:nvPr/>
        </p:nvSpPr>
        <p:spPr>
          <a:xfrm>
            <a:off x="4319075" y="1155250"/>
            <a:ext cx="2157916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9"/>
          <p:cNvSpPr txBox="1">
            <a:spLocks noChangeArrowheads="1"/>
          </p:cNvSpPr>
          <p:nvPr/>
        </p:nvSpPr>
        <p:spPr bwMode="auto">
          <a:xfrm>
            <a:off x="6131665" y="5468802"/>
            <a:ext cx="676540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31.05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H="1" flipV="1">
            <a:off x="6471299" y="997462"/>
            <a:ext cx="5692" cy="4365414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7490676" y="954226"/>
            <a:ext cx="23680" cy="4413907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59" name="Подзаголовок 2"/>
          <p:cNvSpPr txBox="1">
            <a:spLocks/>
          </p:cNvSpPr>
          <p:nvPr/>
        </p:nvSpPr>
        <p:spPr>
          <a:xfrm>
            <a:off x="180909" y="2700991"/>
            <a:ext cx="4007745" cy="22096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 b="1" dirty="0">
                <a:solidFill>
                  <a:srgbClr val="6E1946"/>
                </a:solidFill>
              </a:rPr>
              <a:t>II</a:t>
            </a:r>
            <a:r>
              <a:rPr lang="ru-RU" sz="1100" b="1" dirty="0">
                <a:solidFill>
                  <a:srgbClr val="6E1946"/>
                </a:solidFill>
              </a:rPr>
              <a:t>. Приоритеты, цели и задачи Стратегии развития строительной отрасли на период до 2030 года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Цели и приоритеты развития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Стратегические задачи по отдельным направлениям отрасли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Сценарии развития строительного комплекса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План мероприятий (дорожной карты) по реализации Стратегии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Риски и меры по их снижению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050" i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b="1" dirty="0">
                <a:solidFill>
                  <a:srgbClr val="6E1946"/>
                </a:solidFill>
              </a:rPr>
              <a:t>III</a:t>
            </a:r>
            <a:r>
              <a:rPr lang="ru-RU" sz="1000" b="1" dirty="0">
                <a:solidFill>
                  <a:srgbClr val="6E1946"/>
                </a:solidFill>
              </a:rPr>
              <a:t>. Согласование Стратегии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00" i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5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321339" y="1675950"/>
            <a:ext cx="2149960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21339" y="2310950"/>
            <a:ext cx="2140713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46191" y="2873971"/>
            <a:ext cx="2156326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347252" y="3504764"/>
            <a:ext cx="1671616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347252" y="3180169"/>
            <a:ext cx="1114800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14356" y="4954105"/>
            <a:ext cx="1308564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73781" y="3853982"/>
            <a:ext cx="1723157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76991" y="4235709"/>
            <a:ext cx="1022230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891624" y="4531315"/>
            <a:ext cx="602184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4362241" y="638450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апрель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439343" y="653138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май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7534999" y="643475"/>
            <a:ext cx="1214856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i="1" dirty="0">
                <a:solidFill>
                  <a:schemeClr val="tx1"/>
                </a:solidFill>
              </a:rPr>
              <a:t>август-сентябрь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517506" y="645366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июнь-июль</a:t>
            </a:r>
          </a:p>
        </p:txBody>
      </p:sp>
    </p:spTree>
    <p:extLst>
      <p:ext uri="{BB962C8B-B14F-4D97-AF65-F5344CB8AC3E}">
        <p14:creationId xmlns:p14="http://schemas.microsoft.com/office/powerpoint/2010/main" val="31468222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6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План-график разработки Стратегии (обновленный)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33948" y="1060961"/>
            <a:ext cx="3855452" cy="16822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 b="1" dirty="0">
                <a:solidFill>
                  <a:srgbClr val="6E1946"/>
                </a:solidFill>
              </a:rPr>
              <a:t>I</a:t>
            </a:r>
            <a:r>
              <a:rPr lang="ru-RU" sz="1100" b="1" dirty="0">
                <a:solidFill>
                  <a:srgbClr val="6E1946"/>
                </a:solidFill>
              </a:rPr>
              <a:t>. Текущее состояние строительной отрасли Российской Федерации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Динамика основных показателей развития строительного комплекса Российской Федерации и определяющих их факторов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Государственное регулирование строительства, включая вопросы кадрового потенциала и  перспективных разработок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00" i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141171" y="948192"/>
            <a:ext cx="8652229" cy="603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V="1">
            <a:off x="141171" y="5368134"/>
            <a:ext cx="8761529" cy="7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flipH="1" flipV="1">
            <a:off x="8794832" y="948192"/>
            <a:ext cx="28088" cy="4351940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41171" y="2633126"/>
            <a:ext cx="8653661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41171" y="4828646"/>
            <a:ext cx="8676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5346191" y="959484"/>
            <a:ext cx="0" cy="4403392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4319075" y="948192"/>
            <a:ext cx="2240" cy="4414684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39" name="Прямоугольник 38"/>
          <p:cNvSpPr/>
          <p:nvPr/>
        </p:nvSpPr>
        <p:spPr>
          <a:xfrm>
            <a:off x="4319075" y="1155250"/>
            <a:ext cx="2316284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9"/>
          <p:cNvSpPr txBox="1">
            <a:spLocks noChangeArrowheads="1"/>
          </p:cNvSpPr>
          <p:nvPr/>
        </p:nvSpPr>
        <p:spPr bwMode="auto">
          <a:xfrm>
            <a:off x="6423529" y="5442675"/>
            <a:ext cx="489183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10.07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H="1" flipV="1">
            <a:off x="6471299" y="980044"/>
            <a:ext cx="5692" cy="4365414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7490676" y="954226"/>
            <a:ext cx="23680" cy="4413907"/>
          </a:xfrm>
          <a:prstGeom prst="line">
            <a:avLst/>
          </a:prstGeom>
          <a:noFill/>
          <a:ln w="15875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59" name="Подзаголовок 2"/>
          <p:cNvSpPr txBox="1">
            <a:spLocks/>
          </p:cNvSpPr>
          <p:nvPr/>
        </p:nvSpPr>
        <p:spPr>
          <a:xfrm>
            <a:off x="180909" y="2700991"/>
            <a:ext cx="4007745" cy="22096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 b="1" dirty="0">
                <a:solidFill>
                  <a:srgbClr val="6E1946"/>
                </a:solidFill>
              </a:rPr>
              <a:t>II</a:t>
            </a:r>
            <a:r>
              <a:rPr lang="ru-RU" sz="1100" b="1" dirty="0">
                <a:solidFill>
                  <a:srgbClr val="6E1946"/>
                </a:solidFill>
              </a:rPr>
              <a:t>. Приоритеты, цели и задачи Стратегии развития строительной отрасли на период до 2030 года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Цели и приоритеты развития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Стратегические задачи по отдельным направлениям отрасли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Сценарии развития строительного комплекса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План мероприятий (дорожной карты) по реализации Стратегии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Риски и меры по их снижению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050" i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b="1" dirty="0">
                <a:solidFill>
                  <a:srgbClr val="6E1946"/>
                </a:solidFill>
              </a:rPr>
              <a:t>III</a:t>
            </a:r>
            <a:r>
              <a:rPr lang="ru-RU" sz="1000" b="1" dirty="0">
                <a:solidFill>
                  <a:srgbClr val="6E1946"/>
                </a:solidFill>
              </a:rPr>
              <a:t>. Согласование Стратегии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00" i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05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321339" y="1675950"/>
            <a:ext cx="2314020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21339" y="2310950"/>
            <a:ext cx="2314020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46190" y="2873971"/>
            <a:ext cx="2232353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347251" y="3504764"/>
            <a:ext cx="1741525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347251" y="3180169"/>
            <a:ext cx="1288107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78542" y="5049904"/>
            <a:ext cx="1244378" cy="1097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73781" y="3853982"/>
            <a:ext cx="1804763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76990" y="4235709"/>
            <a:ext cx="1101553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891623" y="4531315"/>
            <a:ext cx="686919" cy="109728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5-конечная звезда 1"/>
          <p:cNvSpPr/>
          <p:nvPr/>
        </p:nvSpPr>
        <p:spPr>
          <a:xfrm>
            <a:off x="5385710" y="1041121"/>
            <a:ext cx="210663" cy="223857"/>
          </a:xfrm>
          <a:prstGeom prst="star5">
            <a:avLst/>
          </a:prstGeom>
          <a:solidFill>
            <a:srgbClr val="FF7E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933408" y="2784025"/>
            <a:ext cx="210663" cy="223857"/>
          </a:xfrm>
          <a:prstGeom prst="star5">
            <a:avLst/>
          </a:prstGeom>
          <a:solidFill>
            <a:srgbClr val="FF7E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6470104" y="2749229"/>
            <a:ext cx="210663" cy="223857"/>
          </a:xfrm>
          <a:prstGeom prst="star5">
            <a:avLst/>
          </a:prstGeom>
          <a:solidFill>
            <a:srgbClr val="FF7E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6661872" y="2749228"/>
            <a:ext cx="210663" cy="223857"/>
          </a:xfrm>
          <a:prstGeom prst="star5">
            <a:avLst/>
          </a:prstGeom>
          <a:solidFill>
            <a:srgbClr val="FF7E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298548" y="5598853"/>
            <a:ext cx="210663" cy="223857"/>
          </a:xfrm>
          <a:prstGeom prst="star5">
            <a:avLst/>
          </a:prstGeom>
          <a:solidFill>
            <a:srgbClr val="FF7E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643721" y="5549713"/>
            <a:ext cx="4007745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Стратегические сессии в </a:t>
            </a:r>
            <a:r>
              <a:rPr lang="ru-RU" sz="1050" i="1" dirty="0" err="1">
                <a:solidFill>
                  <a:schemeClr val="tx1"/>
                </a:solidFill>
              </a:rPr>
              <a:t>РАНХиГС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4362241" y="647159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апрель-май</a:t>
            </a: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5439343" y="653138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июнь</a:t>
            </a: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7578544" y="652184"/>
            <a:ext cx="1214856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i="1" dirty="0">
                <a:solidFill>
                  <a:schemeClr val="tx1"/>
                </a:solidFill>
              </a:rPr>
              <a:t>август-сентябрь</a:t>
            </a:r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6517506" y="645366"/>
            <a:ext cx="985011" cy="3221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i="1" dirty="0">
                <a:solidFill>
                  <a:schemeClr val="tx1"/>
                </a:solidFill>
              </a:rPr>
              <a:t>июль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H="1" flipV="1">
            <a:off x="6737432" y="934718"/>
            <a:ext cx="5692" cy="4365414"/>
          </a:xfrm>
          <a:prstGeom prst="line">
            <a:avLst/>
          </a:prstGeom>
          <a:noFill/>
          <a:ln w="9525">
            <a:solidFill>
              <a:schemeClr val="bg1">
                <a:lumMod val="50000"/>
                <a:alpha val="40000"/>
              </a:schemeClr>
            </a:solidFill>
            <a:prstDash val="dash"/>
            <a:round/>
            <a:headEnd/>
            <a:tailEnd/>
          </a:ln>
          <a:effectLst/>
        </p:spPr>
      </p:cxnSp>
      <p:sp>
        <p:nvSpPr>
          <p:cNvPr id="52" name="TextBox 119"/>
          <p:cNvSpPr txBox="1">
            <a:spLocks noChangeArrowheads="1"/>
          </p:cNvSpPr>
          <p:nvPr/>
        </p:nvSpPr>
        <p:spPr bwMode="auto">
          <a:xfrm>
            <a:off x="7348145" y="5441916"/>
            <a:ext cx="489183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05.08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 flipH="1" flipV="1">
            <a:off x="7573111" y="975242"/>
            <a:ext cx="5692" cy="4365414"/>
          </a:xfrm>
          <a:prstGeom prst="line">
            <a:avLst/>
          </a:prstGeom>
          <a:noFill/>
          <a:ln w="9525">
            <a:solidFill>
              <a:schemeClr val="bg1">
                <a:lumMod val="50000"/>
                <a:alpha val="40000"/>
              </a:schemeClr>
            </a:solidFill>
            <a:prstDash val="dash"/>
            <a:round/>
            <a:headEnd/>
            <a:tailEnd/>
          </a:ln>
          <a:effectLst/>
        </p:spPr>
      </p:cxnSp>
      <p:sp>
        <p:nvSpPr>
          <p:cNvPr id="54" name="TextBox 119"/>
          <p:cNvSpPr txBox="1">
            <a:spLocks noChangeArrowheads="1"/>
          </p:cNvSpPr>
          <p:nvPr/>
        </p:nvSpPr>
        <p:spPr bwMode="auto">
          <a:xfrm>
            <a:off x="8572579" y="5442675"/>
            <a:ext cx="489183" cy="241980"/>
          </a:xfrm>
          <a:prstGeom prst="rect">
            <a:avLst/>
          </a:prstGeom>
          <a:solidFill>
            <a:srgbClr val="6E1946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01.10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25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" y="640080"/>
            <a:ext cx="8902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7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" y="294751"/>
            <a:ext cx="83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B8C82"/>
                </a:solidFill>
              </a:rPr>
              <a:t>Структура Стратегии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771" y="735089"/>
            <a:ext cx="3874045" cy="478137"/>
          </a:xfrm>
          <a:prstGeom prst="rect">
            <a:avLst/>
          </a:prstGeom>
          <a:solidFill>
            <a:srgbClr val="E6A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  <a:r>
              <a:rPr lang="ru-RU" sz="1200" dirty="0"/>
              <a:t>. Текущее состояние строительной отрасли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3664" y="735089"/>
            <a:ext cx="4782178" cy="478137"/>
          </a:xfrm>
          <a:prstGeom prst="rect">
            <a:avLst/>
          </a:prstGeom>
          <a:solidFill>
            <a:srgbClr val="E6A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II. Приоритеты, цели и задачи развития строительной отрасли на период до 2030 года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10446" y="1213226"/>
            <a:ext cx="8708" cy="4673768"/>
          </a:xfrm>
          <a:prstGeom prst="line">
            <a:avLst/>
          </a:prstGeom>
          <a:ln w="12700">
            <a:solidFill>
              <a:srgbClr val="E6AA5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 txBox="1">
            <a:spLocks/>
          </p:cNvSpPr>
          <p:nvPr/>
        </p:nvSpPr>
        <p:spPr>
          <a:xfrm>
            <a:off x="105771" y="1282898"/>
            <a:ext cx="3855452" cy="469101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Макроэкономические условия, в которых функционирует строительная отрасль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Текущее состояние строительной отрасли (жилищное строительство, инфраструктурное и промышленное строительство)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Уровень конкуренции в основных сегментах строительства и смежных отраслях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Рынок строительных материалов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Рынок строительной техники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Функционирование отрасли в рамках ЕАЭС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Экспорт услуг </a:t>
            </a:r>
            <a:r>
              <a:rPr lang="ru-RU" sz="900" dirty="0">
                <a:solidFill>
                  <a:schemeClr val="dk1"/>
                </a:solidFill>
              </a:rPr>
              <a:t>в строительной отрасли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Аварийный жилищный фонд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Система требований к строительству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техническое регулирование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современные технологии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Ценообразование в строительстве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Институт строительной экспертизы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Функционирование рынка строительных услуг: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система государственных и корпоративных закупок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информационное обеспечение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система допуска на рынок строительства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Отраслевая и университетская наука в строительстве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Цифровизация строительной отрасли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Типовое проектирование в строительстве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Внедрение технологий «Умный город»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Цели и приоритеты развития строительной отрасли до 2030 года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223664" y="1298699"/>
            <a:ext cx="4782178" cy="469101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Стратегические задачи для достижение целей по основным направлениям: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Городская среда и жилищное строительство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Развитие инфраструктурного и промышленного строительства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Развитие промышленности строительных материалов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Развитие рынка строительной техники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Развитие экспорта услуг в строительной отрасли</a:t>
            </a:r>
            <a:endParaRPr lang="en-US" sz="9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Аварийный жилищный фонд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Система требований к строительству</a:t>
            </a:r>
          </a:p>
          <a:p>
            <a:pPr lvl="2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техническое регулирование</a:t>
            </a:r>
          </a:p>
          <a:p>
            <a:pPr lvl="2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современные технологии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Совершенствование ценообразования в строительстве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Развитие института строительной экспертизы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Функционирование рынка строительных услуг:</a:t>
            </a:r>
          </a:p>
          <a:p>
            <a:pPr lvl="2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система государственных и корпоративных закупок</a:t>
            </a:r>
          </a:p>
          <a:p>
            <a:pPr lvl="2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информационное обеспечение</a:t>
            </a:r>
          </a:p>
          <a:p>
            <a:pPr lvl="2" algn="just">
              <a:spcBef>
                <a:spcPts val="0"/>
              </a:spcBef>
              <a:spcAft>
                <a:spcPts val="400"/>
              </a:spcAft>
            </a:pPr>
            <a:r>
              <a:rPr lang="ru-RU" sz="800" dirty="0">
                <a:solidFill>
                  <a:schemeClr val="tx1"/>
                </a:solidFill>
              </a:rPr>
              <a:t>система допуска на рынок строительства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Отраслевая и университетская наука в строительстве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Цифровизация строительной отрасли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Типовое проектирование в строительстве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Внедрение технологий «Умный город»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Совершенствование статистического учета в строительной отрасли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Сценарии развития строительного комплекса  до 2030 года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Риски реализации Стратегии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solidFill>
                  <a:schemeClr val="tx1"/>
                </a:solidFill>
              </a:rPr>
              <a:t>План мероприятий по реализации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21614040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2944053" y="580732"/>
            <a:ext cx="5829534" cy="515923"/>
          </a:xfrm>
          <a:prstGeom prst="rect">
            <a:avLst/>
          </a:prstGeom>
        </p:spPr>
        <p:txBody>
          <a:bodyPr vert="horz" wrap="square" lIns="0" tIns="16117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5000"/>
              </a:lnSpc>
            </a:pPr>
            <a:r>
              <a:rPr lang="ru-RU" sz="1350" dirty="0">
                <a:solidFill>
                  <a:srgbClr val="800000"/>
                </a:solidFill>
                <a:latin typeface="Franklin Gothic Medium Cond" panose="020B0606030402020204" pitchFamily="34" charset="0"/>
              </a:rPr>
              <a:t>Групповая работа по сопровождению процесса разработки </a:t>
            </a:r>
          </a:p>
          <a:p>
            <a:pPr algn="r">
              <a:lnSpc>
                <a:spcPct val="85000"/>
              </a:lnSpc>
            </a:pPr>
            <a:r>
              <a:rPr lang="ru-RU" sz="1350" dirty="0">
                <a:solidFill>
                  <a:srgbClr val="800000"/>
                </a:solidFill>
                <a:latin typeface="Franklin Gothic Medium Cond" panose="020B0606030402020204" pitchFamily="34" charset="0"/>
              </a:rPr>
              <a:t>Стратегии развития строительной отрасли Российской Федерации до 2030 года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07169" y="3429000"/>
            <a:ext cx="8743950" cy="264319"/>
          </a:xfrm>
          <a:prstGeom prst="rightArrow">
            <a:avLst>
              <a:gd name="adj1" fmla="val 37097"/>
              <a:gd name="adj2" fmla="val 15483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Овал 9"/>
          <p:cNvSpPr/>
          <p:nvPr/>
        </p:nvSpPr>
        <p:spPr>
          <a:xfrm>
            <a:off x="894292" y="3399776"/>
            <a:ext cx="552714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028" y="3873627"/>
            <a:ext cx="231457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Стратегическое видение развития отрасли с измеримыми показателями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2568703" y="3405224"/>
            <a:ext cx="552714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2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261158" y="3398335"/>
            <a:ext cx="635968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31049" y="3391448"/>
            <a:ext cx="566105" cy="314325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" dirty="0"/>
              <a:t>Сессия</a:t>
            </a:r>
          </a:p>
          <a:p>
            <a:pPr algn="ctr"/>
            <a:r>
              <a:rPr lang="ru-RU" sz="105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2891" y="3737838"/>
            <a:ext cx="1632503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Проблемное поле </a:t>
            </a:r>
          </a:p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«Дерево корневых причин»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8594" y="3755877"/>
            <a:ext cx="238850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Представление </a:t>
            </a:r>
            <a:r>
              <a:rPr lang="ru-RU" sz="900" b="1" dirty="0" err="1">
                <a:solidFill>
                  <a:srgbClr val="00B0DC"/>
                </a:solidFill>
              </a:rPr>
              <a:t>верхнеуровневых</a:t>
            </a:r>
            <a:r>
              <a:rPr lang="ru-RU" sz="900" b="1" dirty="0">
                <a:solidFill>
                  <a:srgbClr val="00B0DC"/>
                </a:solidFill>
              </a:rPr>
              <a:t> решений </a:t>
            </a:r>
          </a:p>
          <a:p>
            <a:pPr algn="ctr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Матрица «Большие Быстрые Результаты» (с)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202852" y="3382239"/>
            <a:ext cx="12729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842" y="3023580"/>
            <a:ext cx="1377000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11 команд по анализу текущей ситуации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052443" y="3369276"/>
            <a:ext cx="3537000" cy="32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4992" y="3047236"/>
            <a:ext cx="1514475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11 команд по детализации решений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2853" y="1600527"/>
            <a:ext cx="3041073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№1 </a:t>
            </a:r>
          </a:p>
          <a:p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межведомственной рабочей группы, Руководители организаций/ключевых игроков на рынке строительной отрасли (лидеры 11 рабочих групп), приглашенные эксперты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ru-RU" sz="825" dirty="0">
                <a:solidFill>
                  <a:schemeClr val="tx1"/>
                </a:solidFill>
              </a:rPr>
              <a:t>50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6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en-US" sz="825" i="1" dirty="0">
                <a:solidFill>
                  <a:schemeClr val="tx1"/>
                </a:solidFill>
              </a:rPr>
              <a:t>13</a:t>
            </a:r>
            <a:r>
              <a:rPr lang="ru-RU" sz="825" i="1" dirty="0">
                <a:solidFill>
                  <a:schemeClr val="tx1"/>
                </a:solidFill>
              </a:rPr>
              <a:t> июня 2019 </a:t>
            </a:r>
            <a:endParaRPr lang="en-US" sz="825" i="1" dirty="0">
              <a:solidFill>
                <a:schemeClr val="tx1"/>
              </a:solidFill>
            </a:endParaRP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Определение стратегической цели для развития отрасли и 3-4 крупных направлений, обеспечивающих ее достижение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8498" y="4103804"/>
            <a:ext cx="3055501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№2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межведомственной рабочей группы; представители ФОИВ, на деятельность которых влияет стратегия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ru-RU" sz="825" dirty="0">
                <a:solidFill>
                  <a:schemeClr val="tx1"/>
                </a:solidFill>
              </a:rPr>
              <a:t>40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3 часа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en-US" sz="825" i="1" dirty="0">
                <a:solidFill>
                  <a:schemeClr val="tx1"/>
                </a:solidFill>
              </a:rPr>
              <a:t>19</a:t>
            </a:r>
            <a:r>
              <a:rPr lang="ru-RU" sz="825" i="1" dirty="0">
                <a:solidFill>
                  <a:schemeClr val="tx1"/>
                </a:solidFill>
              </a:rPr>
              <a:t> июня 2019 </a:t>
            </a:r>
            <a:endParaRPr lang="en-US" sz="825" i="1" dirty="0">
              <a:solidFill>
                <a:schemeClr val="tx1"/>
              </a:solidFill>
            </a:endParaRP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Верификация результатов стратегической сессии №1, нахождение точек принципиальных разногласий и выработка плана поиска решений по ним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35202" y="1703244"/>
            <a:ext cx="3267148" cy="132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№3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Сессии №1 + участники 11 групп, работающих над подготовкой стратегии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en-US" sz="825" dirty="0">
                <a:solidFill>
                  <a:schemeClr val="tx1"/>
                </a:solidFill>
              </a:rPr>
              <a:t>~</a:t>
            </a:r>
            <a:r>
              <a:rPr lang="ru-RU" sz="825" dirty="0">
                <a:solidFill>
                  <a:schemeClr val="tx1"/>
                </a:solidFill>
              </a:rPr>
              <a:t>100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8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ru-RU" sz="825" i="1" dirty="0">
                <a:solidFill>
                  <a:schemeClr val="tx1"/>
                </a:solidFill>
              </a:rPr>
              <a:t>3 июля 2019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Систематизация проблемного поля (что нам сейчас мешает достигнуть результатов, обозначенных по итогам Сессии 2) по 3-4 ключевым направлениям, выработанных на Сессиях 1-2</a:t>
            </a:r>
          </a:p>
        </p:txBody>
      </p: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2266249" y="3375660"/>
            <a:ext cx="16568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14563" y="3040151"/>
            <a:ext cx="1708540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7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в группах, сформированных в ходе Сессии №1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33782" y="4192165"/>
            <a:ext cx="2726743" cy="146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rgbClr val="00B0DC"/>
                </a:solidFill>
              </a:rPr>
              <a:t>Сессия №4 </a:t>
            </a:r>
          </a:p>
          <a:p>
            <a:pPr marL="128588" indent="-128588">
              <a:lnSpc>
                <a:spcPct val="85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Состав:</a:t>
            </a:r>
            <a:r>
              <a:rPr lang="ru-RU" sz="825" dirty="0">
                <a:solidFill>
                  <a:srgbClr val="003399"/>
                </a:solidFill>
              </a:rPr>
              <a:t> </a:t>
            </a:r>
            <a:r>
              <a:rPr lang="ru-RU" sz="825" dirty="0">
                <a:solidFill>
                  <a:schemeClr val="tx1"/>
                </a:solidFill>
              </a:rPr>
              <a:t>Участники Сессии №1 + участники 11 групп, работающих над подготовкой стратегии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Кол-во участников: </a:t>
            </a:r>
            <a:r>
              <a:rPr lang="en-US" sz="825" dirty="0">
                <a:solidFill>
                  <a:schemeClr val="tx1"/>
                </a:solidFill>
              </a:rPr>
              <a:t>~</a:t>
            </a:r>
            <a:r>
              <a:rPr lang="ru-RU" sz="825" dirty="0">
                <a:solidFill>
                  <a:schemeClr val="tx1"/>
                </a:solidFill>
              </a:rPr>
              <a:t>100 человек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Длительность: </a:t>
            </a:r>
            <a:r>
              <a:rPr lang="ru-RU" sz="825" dirty="0">
                <a:solidFill>
                  <a:schemeClr val="tx1"/>
                </a:solidFill>
              </a:rPr>
              <a:t>8 часов (с перерывом на обед)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Дата:</a:t>
            </a:r>
            <a:r>
              <a:rPr lang="ru-RU" sz="825" dirty="0">
                <a:solidFill>
                  <a:schemeClr val="tx1"/>
                </a:solidFill>
              </a:rPr>
              <a:t> </a:t>
            </a:r>
            <a:r>
              <a:rPr lang="ru-RU" sz="825" i="1" dirty="0">
                <a:solidFill>
                  <a:schemeClr val="tx1"/>
                </a:solidFill>
              </a:rPr>
              <a:t>10 июля 2019 </a:t>
            </a:r>
          </a:p>
          <a:p>
            <a:pPr marL="128588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rgbClr val="00B0DC"/>
                </a:solidFill>
              </a:rPr>
              <a:t>Цель сессии:</a:t>
            </a:r>
          </a:p>
          <a:p>
            <a:pPr marL="471488" lvl="1" indent="-1285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schemeClr val="tx1"/>
                </a:solidFill>
              </a:rPr>
              <a:t>Представление всех предложений решений проблемных ситуаций: карточки решений, распределение решений в единой системе координат – Влияние на цель/Легкость достижения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0873259-7D05-A748-B4B6-C9F40A33678A}"/>
              </a:ext>
            </a:extLst>
          </p:cNvPr>
          <p:cNvSpPr/>
          <p:nvPr/>
        </p:nvSpPr>
        <p:spPr>
          <a:xfrm>
            <a:off x="7846591" y="3405224"/>
            <a:ext cx="540406" cy="300549"/>
          </a:xfrm>
          <a:prstGeom prst="ellipse">
            <a:avLst/>
          </a:prstGeom>
          <a:solidFill>
            <a:srgbClr val="00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/>
              <a:t>МРГ</a:t>
            </a:r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01CCB8-57BE-0844-B455-A1920DEEA478}"/>
              </a:ext>
            </a:extLst>
          </p:cNvPr>
          <p:cNvSpPr/>
          <p:nvPr/>
        </p:nvSpPr>
        <p:spPr>
          <a:xfrm>
            <a:off x="7153386" y="2289577"/>
            <a:ext cx="1851221" cy="82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5000"/>
              </a:lnSpc>
            </a:pPr>
            <a:r>
              <a:rPr lang="ru-RU" sz="900" b="1" dirty="0">
                <a:solidFill>
                  <a:srgbClr val="00B0DC"/>
                </a:solidFill>
              </a:rPr>
              <a:t>Заседание МРГ</a:t>
            </a:r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Состав: </a:t>
            </a:r>
            <a:r>
              <a:rPr lang="ru-RU" sz="788" dirty="0"/>
              <a:t>члены МРГ</a:t>
            </a:r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Дата: </a:t>
            </a:r>
            <a:r>
              <a:rPr lang="en-US" sz="788" i="1" dirty="0"/>
              <a:t>15</a:t>
            </a:r>
            <a:r>
              <a:rPr lang="ru-RU" sz="788" i="1" dirty="0"/>
              <a:t>-</a:t>
            </a:r>
            <a:r>
              <a:rPr lang="en-US" sz="788" i="1" dirty="0"/>
              <a:t>20</a:t>
            </a:r>
            <a:r>
              <a:rPr lang="ru-RU" sz="788" i="1" dirty="0"/>
              <a:t> июля 2019 (в процессе согласования)</a:t>
            </a:r>
            <a:endParaRPr lang="ru-RU" sz="788" dirty="0"/>
          </a:p>
          <a:p>
            <a:pPr lvl="1">
              <a:lnSpc>
                <a:spcPct val="85000"/>
              </a:lnSpc>
            </a:pPr>
            <a:r>
              <a:rPr lang="ru-RU" sz="788" dirty="0">
                <a:solidFill>
                  <a:srgbClr val="00B0DC"/>
                </a:solidFill>
              </a:rPr>
              <a:t>Цель: </a:t>
            </a:r>
            <a:r>
              <a:rPr lang="ru-RU" sz="788" dirty="0"/>
              <a:t>утверждение результатов работы Стратегических сессий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DA16B-CFBE-264E-9DB3-3FC7FB5DCBC1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8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38" name="Google Shape;205;p3">
            <a:extLst>
              <a:ext uri="{FF2B5EF4-FFF2-40B4-BE49-F238E27FC236}">
                <a16:creationId xmlns:a16="http://schemas.microsoft.com/office/drawing/2014/main" id="{33D4B24B-249F-0343-9C48-47E085DF4E0C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208;p3">
            <a:extLst>
              <a:ext uri="{FF2B5EF4-FFF2-40B4-BE49-F238E27FC236}">
                <a16:creationId xmlns:a16="http://schemas.microsoft.com/office/drawing/2014/main" id="{5B2D795C-3B65-5E45-8567-9930AC0B42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F53847C-75DD-C14B-9D30-DEADBB0B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41" name="Google Shape;204;p3">
            <a:extLst>
              <a:ext uri="{FF2B5EF4-FFF2-40B4-BE49-F238E27FC236}">
                <a16:creationId xmlns:a16="http://schemas.microsoft.com/office/drawing/2014/main" id="{21106A85-15F4-1A4C-BDB6-D80213A03FD3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05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>
            <a:off x="188063" y="1821807"/>
            <a:ext cx="8632125" cy="373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Строительная отрасль - это … </a:t>
            </a:r>
            <a:endParaRPr sz="240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endParaRPr sz="240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>
              <a:lnSpc>
                <a:spcPct val="90000"/>
              </a:lnSpc>
            </a:pPr>
            <a:r>
              <a:rPr lang="ru-RU" sz="360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Комплекс организаций и предприятий, осуществляющих создание и улучшение зданий и сооружений для формирования комфортной среды жизни и деятельности людей </a:t>
            </a:r>
            <a:endParaRPr sz="360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342900" indent="-190500">
              <a:lnSpc>
                <a:spcPct val="90000"/>
              </a:lnSpc>
              <a:spcBef>
                <a:spcPts val="1350"/>
              </a:spcBef>
              <a:buClr>
                <a:srgbClr val="002060"/>
              </a:buClr>
              <a:buSzPts val="3200"/>
            </a:pPr>
            <a:endParaRPr sz="2400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79" name="Google Shape;179;p2" descr="Картинки по запросу Пиктограмма де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7788" y="4516362"/>
            <a:ext cx="1574161" cy="140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F655E-08B9-D846-9953-D750EAC9E8AF}"/>
              </a:ext>
            </a:extLst>
          </p:cNvPr>
          <p:cNvSpPr txBox="1"/>
          <p:nvPr/>
        </p:nvSpPr>
        <p:spPr>
          <a:xfrm>
            <a:off x="8679265" y="6197600"/>
            <a:ext cx="39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232A58-4685-480D-B51D-1BB3D3F9C0F7}" type="slidenum">
              <a:rPr lang="ru-RU" sz="1100" i="1" smtClean="0">
                <a:solidFill>
                  <a:srgbClr val="2B2222"/>
                </a:solidFill>
              </a:rPr>
              <a:t>9</a:t>
            </a:fld>
            <a:endParaRPr lang="ru-RU" sz="1100" i="1" dirty="0">
              <a:solidFill>
                <a:srgbClr val="2B2222"/>
              </a:solidFill>
            </a:endParaRPr>
          </a:p>
        </p:txBody>
      </p:sp>
      <p:sp>
        <p:nvSpPr>
          <p:cNvPr id="12" name="Google Shape;203;p3">
            <a:extLst>
              <a:ext uri="{FF2B5EF4-FFF2-40B4-BE49-F238E27FC236}">
                <a16:creationId xmlns:a16="http://schemas.microsoft.com/office/drawing/2014/main" id="{BD0DC51F-282A-C646-B243-1C2CEAA8D581}"/>
              </a:ext>
            </a:extLst>
          </p:cNvPr>
          <p:cNvSpPr txBox="1"/>
          <p:nvPr/>
        </p:nvSpPr>
        <p:spPr>
          <a:xfrm>
            <a:off x="3365113" y="482337"/>
            <a:ext cx="4923360" cy="39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175" rIns="0" bIns="0" anchor="ctr" anchorCtr="0">
            <a:spAutoFit/>
          </a:bodyPr>
          <a:lstStyle/>
          <a:p>
            <a:pPr algn="r">
              <a:lnSpc>
                <a:spcPct val="85000"/>
              </a:lnSpc>
              <a:buClr>
                <a:srgbClr val="7E1A18"/>
              </a:buClr>
              <a:buSzPts val="2400"/>
            </a:pPr>
            <a:r>
              <a:rPr lang="ru-RU" dirty="0">
                <a:solidFill>
                  <a:srgbClr val="7E1A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ПОНЯТИЙНОЕ ПОЛЕ ОТРАСЛИ </a:t>
            </a:r>
            <a:endParaRPr dirty="0">
              <a:solidFill>
                <a:srgbClr val="7E1A1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" name="Google Shape;205;p3">
            <a:extLst>
              <a:ext uri="{FF2B5EF4-FFF2-40B4-BE49-F238E27FC236}">
                <a16:creationId xmlns:a16="http://schemas.microsoft.com/office/drawing/2014/main" id="{3C957849-EDC7-FD49-9349-F12A658819B6}"/>
              </a:ext>
            </a:extLst>
          </p:cNvPr>
          <p:cNvSpPr/>
          <p:nvPr/>
        </p:nvSpPr>
        <p:spPr>
          <a:xfrm>
            <a:off x="1007401" y="201981"/>
            <a:ext cx="1307591" cy="4068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08;p3">
            <a:extLst>
              <a:ext uri="{FF2B5EF4-FFF2-40B4-BE49-F238E27FC236}">
                <a16:creationId xmlns:a16="http://schemas.microsoft.com/office/drawing/2014/main" id="{761A9094-7173-5843-B05B-078EA5FD73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6035" y="238947"/>
            <a:ext cx="1060178" cy="3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C296CF-8785-2742-AD6B-7643BE039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" y="21620"/>
            <a:ext cx="783631" cy="783631"/>
          </a:xfrm>
          <a:prstGeom prst="rect">
            <a:avLst/>
          </a:prstGeom>
        </p:spPr>
      </p:pic>
      <p:sp>
        <p:nvSpPr>
          <p:cNvPr id="16" name="Google Shape;204;p3">
            <a:extLst>
              <a:ext uri="{FF2B5EF4-FFF2-40B4-BE49-F238E27FC236}">
                <a16:creationId xmlns:a16="http://schemas.microsoft.com/office/drawing/2014/main" id="{D0E8EF19-D5BB-4641-BA26-1F31196839B6}"/>
              </a:ext>
            </a:extLst>
          </p:cNvPr>
          <p:cNvSpPr/>
          <p:nvPr/>
        </p:nvSpPr>
        <p:spPr>
          <a:xfrm rot="10800000" flipH="1">
            <a:off x="129914" y="786195"/>
            <a:ext cx="4499009" cy="45719"/>
          </a:xfrm>
          <a:custGeom>
            <a:avLst/>
            <a:gdLst/>
            <a:ahLst/>
            <a:cxnLst/>
            <a:rect l="l" t="t" r="r" b="b"/>
            <a:pathLst>
              <a:path w="3708400" h="120000" extrusionOk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noFill/>
          <a:ln w="38100" cap="flat" cmpd="sng">
            <a:solidFill>
              <a:srgbClr val="911A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12512"/>
      </p:ext>
    </p:extLst>
  </p:cSld>
  <p:clrMapOvr>
    <a:masterClrMapping/>
  </p:clrMapOvr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38258</TotalTime>
  <Words>2112</Words>
  <Application>Microsoft Macintosh PowerPoint</Application>
  <PresentationFormat>Экран (4:3)</PresentationFormat>
  <Paragraphs>376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Libre Franklin Medium</vt:lpstr>
      <vt:lpstr>Arial</vt:lpstr>
      <vt:lpstr>Calibri</vt:lpstr>
      <vt:lpstr>Franklin Gothic Medium Cond</vt:lpstr>
      <vt:lpstr>Times New Roman</vt:lpstr>
      <vt:lpstr>Trebuchet MS</vt:lpstr>
      <vt:lpstr>ac.gov.ru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Александр Мешалов</cp:lastModifiedBy>
  <cp:revision>3201</cp:revision>
  <cp:lastPrinted>2019-05-24T06:05:12Z</cp:lastPrinted>
  <dcterms:created xsi:type="dcterms:W3CDTF">2013-06-13T10:01:54Z</dcterms:created>
  <dcterms:modified xsi:type="dcterms:W3CDTF">2019-06-21T08:05:54Z</dcterms:modified>
</cp:coreProperties>
</file>