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9" r:id="rId1"/>
    <p:sldMasterId id="2147483751" r:id="rId2"/>
    <p:sldMasterId id="2147483960" r:id="rId3"/>
  </p:sldMasterIdLst>
  <p:notesMasterIdLst>
    <p:notesMasterId r:id="rId26"/>
  </p:notesMasterIdLst>
  <p:handoutMasterIdLst>
    <p:handoutMasterId r:id="rId27"/>
  </p:handoutMasterIdLst>
  <p:sldIdLst>
    <p:sldId id="779" r:id="rId4"/>
    <p:sldId id="859" r:id="rId5"/>
    <p:sldId id="902" r:id="rId6"/>
    <p:sldId id="905" r:id="rId7"/>
    <p:sldId id="906" r:id="rId8"/>
    <p:sldId id="865" r:id="rId9"/>
    <p:sldId id="871" r:id="rId10"/>
    <p:sldId id="866" r:id="rId11"/>
    <p:sldId id="909" r:id="rId12"/>
    <p:sldId id="882" r:id="rId13"/>
    <p:sldId id="765" r:id="rId14"/>
    <p:sldId id="759" r:id="rId15"/>
    <p:sldId id="838" r:id="rId16"/>
    <p:sldId id="908" r:id="rId17"/>
    <p:sldId id="808" r:id="rId18"/>
    <p:sldId id="872" r:id="rId19"/>
    <p:sldId id="884" r:id="rId20"/>
    <p:sldId id="886" r:id="rId21"/>
    <p:sldId id="887" r:id="rId22"/>
    <p:sldId id="904" r:id="rId23"/>
    <p:sldId id="907" r:id="rId24"/>
    <p:sldId id="760" r:id="rId25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827F7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827F7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827F7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827F7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827F7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827F7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827F7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827F7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827F7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9">
          <p15:clr>
            <a:srgbClr val="A4A3A4"/>
          </p15:clr>
        </p15:guide>
        <p15:guide id="2" orient="horz" pos="3973">
          <p15:clr>
            <a:srgbClr val="A4A3A4"/>
          </p15:clr>
        </p15:guide>
        <p15:guide id="3" orient="horz" pos="2850">
          <p15:clr>
            <a:srgbClr val="A4A3A4"/>
          </p15:clr>
        </p15:guide>
        <p15:guide id="4" orient="horz" pos="1990">
          <p15:clr>
            <a:srgbClr val="A4A3A4"/>
          </p15:clr>
        </p15:guide>
        <p15:guide id="5" orient="horz" pos="817">
          <p15:clr>
            <a:srgbClr val="A4A3A4"/>
          </p15:clr>
        </p15:guide>
        <p15:guide id="6" orient="horz" pos="686">
          <p15:clr>
            <a:srgbClr val="A4A3A4"/>
          </p15:clr>
        </p15:guide>
        <p15:guide id="7" orient="horz" pos="178">
          <p15:clr>
            <a:srgbClr val="A4A3A4"/>
          </p15:clr>
        </p15:guide>
        <p15:guide id="8" orient="horz" pos="3631">
          <p15:clr>
            <a:srgbClr val="A4A3A4"/>
          </p15:clr>
        </p15:guide>
        <p15:guide id="9" pos="1620">
          <p15:clr>
            <a:srgbClr val="A4A3A4"/>
          </p15:clr>
        </p15:guide>
        <p15:guide id="10" pos="346">
          <p15:clr>
            <a:srgbClr val="A4A3A4"/>
          </p15:clr>
        </p15:guide>
        <p15:guide id="11" pos="526">
          <p15:clr>
            <a:srgbClr val="A4A3A4"/>
          </p15:clr>
        </p15:guide>
        <p15:guide id="12" pos="2637">
          <p15:clr>
            <a:srgbClr val="A4A3A4"/>
          </p15:clr>
        </p15:guide>
        <p15:guide id="13" pos="378">
          <p15:clr>
            <a:srgbClr val="A4A3A4"/>
          </p15:clr>
        </p15:guide>
        <p15:guide id="14" pos="466">
          <p15:clr>
            <a:srgbClr val="A4A3A4"/>
          </p15:clr>
        </p15:guide>
        <p15:guide id="15" pos="4830">
          <p15:clr>
            <a:srgbClr val="A4A3A4"/>
          </p15:clr>
        </p15:guide>
        <p15:guide id="16" pos="5778">
          <p15:clr>
            <a:srgbClr val="A4A3A4"/>
          </p15:clr>
        </p15:guide>
        <p15:guide id="17" pos="1809">
          <p15:clr>
            <a:srgbClr val="A4A3A4"/>
          </p15:clr>
        </p15:guide>
        <p15:guide id="18" pos="37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ach Pavel" initials="GP" lastIdx="7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27F7F"/>
    <a:srgbClr val="E67224"/>
    <a:srgbClr val="D9D9D9"/>
    <a:srgbClr val="EBA96B"/>
    <a:srgbClr val="EF8D39"/>
    <a:srgbClr val="F78D33"/>
    <a:srgbClr val="F9A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89" autoAdjust="0"/>
    <p:restoredTop sz="97680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-1728" y="-96"/>
      </p:cViewPr>
      <p:guideLst>
        <p:guide orient="horz" pos="1079"/>
        <p:guide orient="horz" pos="3973"/>
        <p:guide orient="horz" pos="2850"/>
        <p:guide orient="horz" pos="1990"/>
        <p:guide orient="horz" pos="817"/>
        <p:guide orient="horz" pos="686"/>
        <p:guide orient="horz" pos="178"/>
        <p:guide orient="horz" pos="3631"/>
        <p:guide pos="1620"/>
        <p:guide pos="346"/>
        <p:guide pos="526"/>
        <p:guide pos="2637"/>
        <p:guide pos="378"/>
        <p:guide pos="466"/>
        <p:guide pos="4830"/>
        <p:guide pos="5778"/>
        <p:guide pos="1809"/>
        <p:guide pos="3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2076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430267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t" anchorCtr="0" compatLnSpc="1">
            <a:prstTxWarp prst="textNoShape">
              <a:avLst/>
            </a:prstTxWarp>
          </a:bodyPr>
          <a:lstStyle>
            <a:lvl1pPr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0893" y="5"/>
            <a:ext cx="430421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t" anchorCtr="0" compatLnSpc="1">
            <a:prstTxWarp prst="textNoShape">
              <a:avLst/>
            </a:prstTxWarp>
          </a:bodyPr>
          <a:lstStyle>
            <a:lvl1pPr algn="r"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6D26823-9CFF-440A-A4BB-21F8275BC4D7}" type="datetimeFigureOut">
              <a:rPr lang="ru-RU"/>
              <a:pPr>
                <a:defRPr/>
              </a:pPr>
              <a:t>25.06.19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5821"/>
            <a:ext cx="430267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b" anchorCtr="0" compatLnSpc="1">
            <a:prstTxWarp prst="textNoShape">
              <a:avLst/>
            </a:prstTxWarp>
          </a:bodyPr>
          <a:lstStyle>
            <a:lvl1pPr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0893" y="6455821"/>
            <a:ext cx="430421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b" anchorCtr="0" compatLnSpc="1">
            <a:prstTxWarp prst="textNoShape">
              <a:avLst/>
            </a:prstTxWarp>
          </a:bodyPr>
          <a:lstStyle>
            <a:lvl1pPr algn="r"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7FB63F-AE4D-409E-AA05-5BA642880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5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4" y="5"/>
            <a:ext cx="430267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t" anchorCtr="0" compatLnSpc="1">
            <a:prstTxWarp prst="textNoShape">
              <a:avLst/>
            </a:prstTxWarp>
          </a:bodyPr>
          <a:lstStyle>
            <a:lvl1pPr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0893" y="5"/>
            <a:ext cx="430421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t" anchorCtr="0" compatLnSpc="1">
            <a:prstTxWarp prst="textNoShape">
              <a:avLst/>
            </a:prstTxWarp>
          </a:bodyPr>
          <a:lstStyle>
            <a:lvl1pPr algn="r"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DBBFD31-A587-4A6B-9B94-B33A549C48BC}" type="datetimeFigureOut">
              <a:rPr lang="ru-RU"/>
              <a:pPr>
                <a:defRPr/>
              </a:pPr>
              <a:t>25.06.19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88" tIns="44095" rIns="88188" bIns="440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3284" y="3228678"/>
            <a:ext cx="7940079" cy="30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4" y="6455821"/>
            <a:ext cx="430267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b" anchorCtr="0" compatLnSpc="1">
            <a:prstTxWarp prst="textNoShape">
              <a:avLst/>
            </a:prstTxWarp>
          </a:bodyPr>
          <a:lstStyle>
            <a:lvl1pPr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0893" y="6455821"/>
            <a:ext cx="4304212" cy="34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21" tIns="45759" rIns="91521" bIns="45759" numCol="1" anchor="b" anchorCtr="0" compatLnSpc="1">
            <a:prstTxWarp prst="textNoShape">
              <a:avLst/>
            </a:prstTxWarp>
          </a:bodyPr>
          <a:lstStyle>
            <a:lvl1pPr algn="r" defTabSz="915560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3ED9D3-6604-4DA1-A50A-88C77D6F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0D6E375-F6EE-2A4F-97A2-F3107DB8AA6A}" type="slidenum">
              <a:rPr kumimoji="0" lang="ru-RU" sz="1200">
                <a:solidFill>
                  <a:srgbClr val="000000"/>
                </a:solidFill>
              </a:rPr>
              <a:pPr/>
              <a:t>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29164" y="493303"/>
            <a:ext cx="6645333" cy="2559750"/>
          </a:xfrm>
          <a:ln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03563" y="493713"/>
            <a:ext cx="3695700" cy="2559050"/>
          </a:xfrm>
          <a:ln/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0D6E375-F6EE-2A4F-97A2-F3107DB8AA6A}" type="slidenum">
              <a:rPr kumimoji="0" lang="ru-RU" sz="1200">
                <a:solidFill>
                  <a:srgbClr val="000000"/>
                </a:solidFill>
              </a:rPr>
              <a:pPr/>
              <a:t>3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0D6E375-F6EE-2A4F-97A2-F3107DB8AA6A}" type="slidenum">
              <a:rPr kumimoji="0" lang="ru-RU" sz="1200">
                <a:solidFill>
                  <a:srgbClr val="000000"/>
                </a:solidFill>
              </a:rPr>
              <a:pPr/>
              <a:t>4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0D6E375-F6EE-2A4F-97A2-F3107DB8AA6A}" type="slidenum">
              <a:rPr kumimoji="0" lang="ru-RU" sz="1200">
                <a:solidFill>
                  <a:srgbClr val="000000"/>
                </a:solidFill>
              </a:rPr>
              <a:pPr/>
              <a:t>5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5166F8C-931C-EF49-9CFD-AC5BDC1013D0}" type="slidenum">
              <a:rPr kumimoji="0" lang="ru-RU" sz="1200">
                <a:solidFill>
                  <a:srgbClr val="000000"/>
                </a:solidFill>
              </a:rPr>
              <a:pPr/>
              <a:t>6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5166F8C-931C-EF49-9CFD-AC5BDC1013D0}" type="slidenum">
              <a:rPr kumimoji="0" lang="ru-RU" sz="1200">
                <a:solidFill>
                  <a:srgbClr val="000000"/>
                </a:solidFill>
              </a:rPr>
              <a:pPr/>
              <a:t>7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5166F8C-931C-EF49-9CFD-AC5BDC1013D0}" type="slidenum">
              <a:rPr kumimoji="0" lang="ru-RU" sz="1200">
                <a:solidFill>
                  <a:srgbClr val="000000"/>
                </a:solidFill>
              </a:rPr>
              <a:pPr/>
              <a:t>8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5622798" y="6456611"/>
            <a:ext cx="4301543" cy="339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5166F8C-931C-EF49-9CFD-AC5BDC1013D0}" type="slidenum">
              <a:rPr kumimoji="0" lang="ru-RU" sz="1200">
                <a:solidFill>
                  <a:srgbClr val="000000"/>
                </a:solidFill>
              </a:rPr>
              <a:pPr/>
              <a:t>9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E47204D-0A55-DC46-B857-AD561F3C0D2F}" type="slidenum">
              <a:rPr kumimoji="0" lang="ru-RU" sz="1200">
                <a:solidFill>
                  <a:srgbClr val="000000"/>
                </a:solidFill>
              </a:rPr>
              <a:pPr/>
              <a:t>14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654440" y="503925"/>
            <a:ext cx="6617759" cy="2560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1323553" y="3228896"/>
            <a:ext cx="7277237" cy="3058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048125"/>
            <a:ext cx="304800" cy="2270125"/>
          </a:xfrm>
          <a:prstGeom prst="rect">
            <a:avLst/>
          </a:prstGeom>
          <a:solidFill>
            <a:srgbClr val="827F7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885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3892550"/>
            <a:ext cx="9907588" cy="11049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53" name="Текст 2"/>
          <p:cNvSpPr>
            <a:spLocks noGrp="1"/>
          </p:cNvSpPr>
          <p:nvPr>
            <p:ph type="subTitle" idx="1"/>
          </p:nvPr>
        </p:nvSpPr>
        <p:spPr bwMode="auto">
          <a:xfrm>
            <a:off x="0" y="6048375"/>
            <a:ext cx="9907588" cy="40005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14375" indent="0" eaLnBrk="0" hangingPunct="0">
              <a:buFontTx/>
              <a:buNone/>
              <a:defRPr sz="1600">
                <a:solidFill>
                  <a:srgbClr val="E69024"/>
                </a:solidFill>
                <a:cs typeface="Arial" charset="0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 CAPIT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tip_mal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6324600"/>
            <a:ext cx="1441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9185275" y="6391275"/>
          <a:ext cx="30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4" name="CorelDRAW" r:id="rId4" imgW="36360" imgH="555120" progId="">
                  <p:embed/>
                </p:oleObj>
              </mc:Choice>
              <mc:Fallback>
                <p:oleObj name="CorelDRAW" r:id="rId4" imgW="36360" imgH="5551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6391275"/>
                        <a:ext cx="301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6926263" y="6318250"/>
            <a:ext cx="2741612" cy="3429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917493-13BC-43DB-B58C-7BCC97E3D80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274638"/>
            <a:ext cx="257175" cy="441325"/>
          </a:xfrm>
          <a:prstGeom prst="rect">
            <a:avLst/>
          </a:prstGeom>
          <a:solidFill>
            <a:srgbClr val="827F7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4" y="1263650"/>
            <a:ext cx="9902825" cy="4862513"/>
          </a:xfrm>
        </p:spPr>
        <p:txBody>
          <a:bodyPr/>
          <a:lstStyle>
            <a:lvl1pPr marL="628650" indent="0">
              <a:buNone/>
              <a:defRPr sz="18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2pPr>
            <a:lvl3pPr marL="809625" indent="-180975"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3pPr>
            <a:lvl4pPr marL="990600" indent="-180975">
              <a:buFont typeface="Arial" pitchFamily="34" charset="0"/>
              <a:buChar char="−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4pPr>
            <a:lvl5pPr marL="1162050" indent="-171450">
              <a:buSzPct val="80000"/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10" name="Заголовок 1"/>
          <p:cNvSpPr>
            <a:spLocks/>
          </p:cNvSpPr>
          <p:nvPr userDrawn="1"/>
        </p:nvSpPr>
        <p:spPr bwMode="auto">
          <a:xfrm>
            <a:off x="0" y="6326188"/>
            <a:ext cx="89249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000" dirty="0">
                <a:solidFill>
                  <a:srgbClr val="E67224"/>
                </a:solidFill>
              </a:rPr>
              <a:t>ПРЕЗЕНТАЦИЯ ДЛЯ КРЕДИТОРОВ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 CAPIT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9185275" y="6391275"/>
          <a:ext cx="30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9" name="CorelDRAW" r:id="rId3" imgW="36360" imgH="555120" progId="">
                  <p:embed/>
                </p:oleObj>
              </mc:Choice>
              <mc:Fallback>
                <p:oleObj name="CorelDRAW" r:id="rId3" imgW="36360" imgH="5551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6391275"/>
                        <a:ext cx="301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266700"/>
            <a:ext cx="257175" cy="239713"/>
          </a:xfrm>
          <a:prstGeom prst="rect">
            <a:avLst/>
          </a:prstGeom>
          <a:solidFill>
            <a:srgbClr val="827F7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6926263" y="6318250"/>
            <a:ext cx="2741612" cy="3429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6B747F-C179-401A-8942-1E6B187E218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3"/>
          </p:nvPr>
        </p:nvSpPr>
        <p:spPr>
          <a:xfrm>
            <a:off x="323850" y="152401"/>
            <a:ext cx="9582151" cy="436074"/>
          </a:xfrm>
        </p:spPr>
        <p:txBody>
          <a:bodyPr/>
          <a:lstStyle>
            <a:lvl1pPr marL="628650" indent="0">
              <a:buNone/>
              <a:defRPr sz="24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buNone/>
              <a:defRPr sz="1100" b="1">
                <a:solidFill>
                  <a:srgbClr val="E67224"/>
                </a:solidFill>
                <a:latin typeface="Arial" pitchFamily="34" charset="0"/>
                <a:cs typeface="Arial" pitchFamily="34" charset="0"/>
              </a:defRPr>
            </a:lvl2pPr>
            <a:lvl3pPr marL="628650" indent="0">
              <a:defRPr/>
            </a:lvl3pPr>
            <a:lvl4pPr marL="628650" indent="0">
              <a:defRPr/>
            </a:lvl4pPr>
            <a:lvl5pPr marL="628650" indent="0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4" y="1263650"/>
            <a:ext cx="9902825" cy="4862513"/>
          </a:xfrm>
        </p:spPr>
        <p:txBody>
          <a:bodyPr/>
          <a:lstStyle>
            <a:lvl1pPr marL="628650" indent="0">
              <a:buNone/>
              <a:defRPr sz="18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2pPr>
            <a:lvl3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3pPr>
            <a:lvl4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4pPr>
            <a:lvl5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/>
          </p:cNvSpPr>
          <p:nvPr userDrawn="1"/>
        </p:nvSpPr>
        <p:spPr bwMode="auto">
          <a:xfrm>
            <a:off x="0" y="6326188"/>
            <a:ext cx="89249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000" dirty="0">
                <a:solidFill>
                  <a:schemeClr val="accent3">
                    <a:lumMod val="75000"/>
                  </a:schemeClr>
                </a:solidFill>
              </a:rPr>
              <a:t>ПРЕЗЕНТАЦИЯ ДЛЯ КРЕДИТОРОВ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163" y="222176"/>
            <a:ext cx="1092886" cy="742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C CAPIT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3"/>
          </p:nvPr>
        </p:nvSpPr>
        <p:spPr>
          <a:xfrm>
            <a:off x="0" y="152401"/>
            <a:ext cx="9906001" cy="968374"/>
          </a:xfrm>
        </p:spPr>
        <p:txBody>
          <a:bodyPr/>
          <a:lstStyle>
            <a:lvl1pPr marL="628650" indent="0">
              <a:buNone/>
              <a:defRPr sz="24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spcBef>
                <a:spcPts val="100"/>
              </a:spcBef>
              <a:buNone/>
              <a:defRPr sz="1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28650" indent="0">
              <a:defRPr/>
            </a:lvl3pPr>
            <a:lvl4pPr marL="628650" indent="0">
              <a:defRPr/>
            </a:lvl4pPr>
            <a:lvl5pPr marL="628650" indent="0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9185275" y="6391275"/>
          <a:ext cx="30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7" name="CorelDRAW" r:id="rId3" imgW="36360" imgH="555120" progId="">
                  <p:embed/>
                </p:oleObj>
              </mc:Choice>
              <mc:Fallback>
                <p:oleObj name="CorelDRAW" r:id="rId3" imgW="36360" imgH="5551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6391275"/>
                        <a:ext cx="301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6926263" y="6318250"/>
            <a:ext cx="2741612" cy="3429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64F48EEB-5488-4E97-A1A7-D7606F081B42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‹#›</a:t>
            </a:fld>
            <a:endParaRPr lang="ru-RU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274638"/>
            <a:ext cx="257175" cy="441325"/>
          </a:xfrm>
          <a:prstGeom prst="rect">
            <a:avLst/>
          </a:prstGeom>
          <a:solidFill>
            <a:srgbClr val="827F7F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4" y="1263650"/>
            <a:ext cx="9902825" cy="4862513"/>
          </a:xfrm>
        </p:spPr>
        <p:txBody>
          <a:bodyPr/>
          <a:lstStyle>
            <a:lvl1pPr marL="628650" indent="0">
              <a:buNone/>
              <a:defRPr sz="18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2pPr>
            <a:lvl3pPr marL="809625" indent="-180975"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3pPr>
            <a:lvl4pPr marL="990600" indent="-180975">
              <a:buFont typeface="Arial" pitchFamily="34" charset="0"/>
              <a:buChar char="−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4pPr>
            <a:lvl5pPr marL="1162050" indent="-171450">
              <a:buSzPct val="80000"/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325" y="222177"/>
            <a:ext cx="922724" cy="627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2F4F612-2558-4D8C-ADDE-E6CC365D1064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0997D47-5636-46B0-B7D7-B5B46059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4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1.png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6"/>
          <a:stretch>
            <a:fillRect/>
          </a:stretch>
        </p:blipFill>
        <p:spPr bwMode="auto">
          <a:xfrm>
            <a:off x="-77391" y="5570539"/>
            <a:ext cx="49908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960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new.png"/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5" b="28607"/>
          <a:stretch>
            <a:fillRect/>
          </a:stretch>
        </p:blipFill>
        <p:spPr bwMode="auto">
          <a:xfrm>
            <a:off x="4763824" y="5514976"/>
            <a:ext cx="510090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01955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1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29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5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6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6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9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 descr="logoti_bo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52438"/>
            <a:ext cx="1800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4048125"/>
            <a:ext cx="304800" cy="2270125"/>
          </a:xfrm>
          <a:prstGeom prst="rect">
            <a:avLst/>
          </a:prstGeom>
          <a:solidFill>
            <a:srgbClr val="827F7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marL="714375" indent="-7143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+mj-lt"/>
          <a:ea typeface="+mj-ea"/>
          <a:cs typeface="+mj-cs"/>
        </a:defRPr>
      </a:lvl1pPr>
      <a:lvl2pPr marL="714375" indent="-7143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2pPr>
      <a:lvl3pPr marL="714375" indent="-7143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3pPr>
      <a:lvl4pPr marL="714375" indent="-7143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4pPr>
      <a:lvl5pPr marL="714375" indent="-7143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5pPr>
      <a:lvl6pPr marL="11715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6pPr>
      <a:lvl7pPr marL="16287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7pPr>
      <a:lvl8pPr marL="20859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8pPr>
      <a:lvl9pPr marL="2543175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27F7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50813"/>
            <a:ext cx="990600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58813" y="1323975"/>
            <a:ext cx="8556625" cy="490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25" r:id="rId3"/>
    <p:sldLayoutId id="2147483958" r:id="rId4"/>
    <p:sldLayoutId id="2147483972" r:id="rId5"/>
  </p:sldLayoutIdLst>
  <p:txStyles>
    <p:titleStyle>
      <a:lvl1pPr marL="628650" indent="-6286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827F7F"/>
          </a:solidFill>
          <a:latin typeface="+mj-lt"/>
          <a:ea typeface="+mj-ea"/>
          <a:cs typeface="+mj-cs"/>
        </a:defRPr>
      </a:lvl1pPr>
      <a:lvl2pPr marL="628650" indent="-6286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827F7F"/>
          </a:solidFill>
          <a:latin typeface="Arial" charset="0"/>
          <a:cs typeface="Arial" charset="0"/>
        </a:defRPr>
      </a:lvl2pPr>
      <a:lvl3pPr marL="628650" indent="-6286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827F7F"/>
          </a:solidFill>
          <a:latin typeface="Arial" charset="0"/>
          <a:cs typeface="Arial" charset="0"/>
        </a:defRPr>
      </a:lvl3pPr>
      <a:lvl4pPr marL="628650" indent="-6286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827F7F"/>
          </a:solidFill>
          <a:latin typeface="Arial" charset="0"/>
          <a:cs typeface="Arial" charset="0"/>
        </a:defRPr>
      </a:lvl4pPr>
      <a:lvl5pPr marL="628650" indent="-6286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827F7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82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2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 kern="1200">
          <a:solidFill>
            <a:srgbClr val="82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2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rgbClr val="82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B0B9-AB1E-4758-8678-2A4FB2A49FD7}" type="datetimeFigureOut">
              <a:rPr lang="ru-RU" smtClean="0"/>
              <a:t>25.06.19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E4D0-C499-4743-8480-DFD28159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xn--d1aqf.xn--p1ai/mortgage/opcia_legk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52514" y="-26987"/>
            <a:ext cx="8815652" cy="481448"/>
          </a:xfrm>
          <a:prstGeom prst="rect">
            <a:avLst/>
          </a:prstGeom>
        </p:spPr>
        <p:txBody>
          <a:bodyPr lIns="95792" tIns="47896" rIns="95792" bIns="47896">
            <a:spAutoFit/>
          </a:bodyPr>
          <a:lstStyle/>
          <a:p>
            <a:pPr algn="ctr">
              <a:defRPr/>
            </a:pPr>
            <a:endParaRPr lang="ru-RU" sz="25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0" y="3965283"/>
            <a:ext cx="9906000" cy="38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6" rIns="95792" bIns="47896">
            <a:spAutoFit/>
          </a:bodyPr>
          <a:lstStyle/>
          <a:p>
            <a:pPr algn="ctr"/>
            <a:endParaRPr lang="ru-RU" sz="800" b="1" dirty="0" smtClean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ru-RU" sz="2900" b="1" dirty="0" smtClean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900" b="1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Валерий </a:t>
            </a:r>
            <a:r>
              <a:rPr lang="ru-RU" sz="29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Казейкин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Председатель </a:t>
            </a:r>
            <a:r>
              <a:rPr lang="ru-RU" sz="2400" dirty="0">
                <a:solidFill>
                  <a:srgbClr val="000090"/>
                </a:solidFill>
                <a:latin typeface="Times New Roman"/>
                <a:cs typeface="Times New Roman"/>
              </a:rPr>
              <a:t>секции Энергосбережение Экспертного совета по жилищной политике и ЖКХ Государственной 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Думы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Член Экспертного совета Правительства </a:t>
            </a:r>
            <a:r>
              <a:rPr lang="ru-RU" sz="2400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РФ</a:t>
            </a:r>
            <a:endParaRPr lang="ru-RU" sz="2400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400" dirty="0">
                <a:solidFill>
                  <a:srgbClr val="000090"/>
                </a:solidFill>
                <a:latin typeface="Times New Roman"/>
                <a:cs typeface="Times New Roman"/>
              </a:rPr>
              <a:t>Первый Вице президент Международной ассоциации фондов жилищного строительства и ипотечного кредитования (МАИФ</a:t>
            </a:r>
            <a:r>
              <a:rPr lang="ru-RU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 </a:t>
            </a:r>
            <a:r>
              <a:rPr lang="ru-RU" sz="2400" dirty="0">
                <a:solidFill>
                  <a:srgbClr val="000090"/>
                </a:solidFill>
              </a:rPr>
              <a:t/>
            </a:r>
            <a:br>
              <a:rPr lang="ru-RU" sz="2400" dirty="0">
                <a:solidFill>
                  <a:srgbClr val="000090"/>
                </a:solidFill>
              </a:rPr>
            </a:br>
            <a:endParaRPr lang="ru-RU" sz="2400" dirty="0">
              <a:solidFill>
                <a:srgbClr val="000090"/>
              </a:solidFill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1600" dirty="0">
              <a:solidFill>
                <a:srgbClr val="00009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0" y="62344"/>
            <a:ext cx="934720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-634073" y="44323"/>
            <a:ext cx="11266311" cy="6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Торгово</a:t>
            </a:r>
            <a:r>
              <a:rPr lang="ru-RU" sz="36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36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промыщленная</a:t>
            </a:r>
            <a:r>
              <a:rPr lang="ru-RU" sz="36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палата РФ</a:t>
            </a:r>
          </a:p>
        </p:txBody>
      </p:sp>
      <p:pic>
        <p:nvPicPr>
          <p:cNvPr id="8" name="Изображение 1" descr="Снимок экрана 2017-05-13 в 11.2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40" y="1331510"/>
            <a:ext cx="4454595" cy="31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2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1-24 в 22.0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166"/>
            <a:ext cx="9906000" cy="5889567"/>
          </a:xfrm>
          <a:prstGeom prst="rect">
            <a:avLst/>
          </a:prstGeom>
        </p:spPr>
      </p:pic>
      <p:sp>
        <p:nvSpPr>
          <p:cNvPr id="5" name="Rectangle 15"/>
          <p:cNvSpPr>
            <a:spLocks/>
          </p:cNvSpPr>
          <p:nvPr/>
        </p:nvSpPr>
        <p:spPr bwMode="auto">
          <a:xfrm>
            <a:off x="-565470" y="41089"/>
            <a:ext cx="9855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algn="ctr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Комплексное освоение территорий в целях малоэтажного строительства</a:t>
            </a:r>
            <a:endParaRPr lang="ru-RU" sz="2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67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5"/>
          <p:cNvSpPr>
            <a:spLocks/>
          </p:cNvSpPr>
          <p:nvPr/>
        </p:nvSpPr>
        <p:spPr bwMode="auto">
          <a:xfrm>
            <a:off x="-194336" y="188913"/>
            <a:ext cx="990600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algn="ctr"/>
            <a:r>
              <a:rPr lang="ru-RU" sz="2000" b="1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Примеры строительства</a:t>
            </a:r>
            <a:endParaRPr lang="ru-RU" sz="2000" b="1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ru-RU" sz="20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з</a:t>
            </a:r>
            <a:r>
              <a:rPr lang="ru-RU" sz="2000" b="1" dirty="0" err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нергоэффективных</a:t>
            </a:r>
            <a:r>
              <a:rPr lang="ru-RU" sz="2000" b="1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домов по классу «А»</a:t>
            </a:r>
          </a:p>
        </p:txBody>
      </p:sp>
      <p:pic>
        <p:nvPicPr>
          <p:cNvPr id="27650" name="Изображение 1" descr="Снимок экрана 2017-01-24 в 22.0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76" y="3708401"/>
            <a:ext cx="528148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Изображение 3" descr="Снимок экрана 2017-01-24 в 22.03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1" y="1239839"/>
            <a:ext cx="299071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Изображение 4" descr="Снимок экрана 2017-01-24 в 22.0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2" y="1239839"/>
            <a:ext cx="271555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Изображение 5" descr="Снимок экрана 2017-01-24 в 22.10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952876"/>
            <a:ext cx="4034631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Изображение 9" descr="Снимок экрана 2017-01-24 в 22.31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55" y="1233489"/>
            <a:ext cx="271555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5"/>
          <p:cNvSpPr>
            <a:spLocks/>
          </p:cNvSpPr>
          <p:nvPr/>
        </p:nvSpPr>
        <p:spPr bwMode="auto">
          <a:xfrm>
            <a:off x="0" y="2995613"/>
            <a:ext cx="9906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algn="ctr"/>
            <a:r>
              <a:rPr lang="ru-RU" sz="23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7656" name="Rectangle 15"/>
          <p:cNvSpPr>
            <a:spLocks/>
          </p:cNvSpPr>
          <p:nvPr/>
        </p:nvSpPr>
        <p:spPr bwMode="auto">
          <a:xfrm>
            <a:off x="0" y="3303588"/>
            <a:ext cx="982689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marL="598488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300"/>
              <a:t>  Д </a:t>
            </a:r>
            <a:r>
              <a:rPr lang="ru-RU" sz="2300">
                <a:solidFill>
                  <a:srgbClr val="000090"/>
                </a:solidFill>
              </a:rPr>
              <a:t>«Кама»             «Болгарский дом»      «Активный дом </a:t>
            </a:r>
            <a:r>
              <a:rPr lang="ru-RU" sz="2300"/>
              <a:t>А++»</a:t>
            </a:r>
          </a:p>
        </p:txBody>
      </p:sp>
      <p:sp>
        <p:nvSpPr>
          <p:cNvPr id="27657" name="Rectangle 15"/>
          <p:cNvSpPr>
            <a:spLocks/>
          </p:cNvSpPr>
          <p:nvPr/>
        </p:nvSpPr>
        <p:spPr bwMode="auto">
          <a:xfrm>
            <a:off x="22358" y="6310313"/>
            <a:ext cx="4540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marL="598488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300">
                <a:solidFill>
                  <a:srgbClr val="000090"/>
                </a:solidFill>
              </a:rPr>
              <a:t>12 квартирный Дом «А»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307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6"/>
          <p:cNvSpPr txBox="1">
            <a:spLocks noChangeArrowheads="1"/>
          </p:cNvSpPr>
          <p:nvPr/>
        </p:nvSpPr>
        <p:spPr bwMode="auto">
          <a:xfrm>
            <a:off x="73952" y="3335338"/>
            <a:ext cx="9706504" cy="331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>
            <a:spAutoFit/>
          </a:bodyPr>
          <a:lstStyle/>
          <a:p>
            <a:pPr algn="just"/>
            <a:r>
              <a:rPr lang="ru-RU" sz="1500">
                <a:solidFill>
                  <a:srgbClr val="000090"/>
                </a:solidFill>
              </a:rPr>
              <a:t>Указом Президента РФ В.В. Путина от 07.05.2012 г. № 600 (пункт Б) поставлена задача по разработке мер направленных на снижение стоимости одного кв метра жилья на 20 % путем увеличения объема ввода в эксплуатацию жилья экономического класса. Одновременно Указом Президента РФ от 4 июня 2008 года № 889 предусмотрено снижение к 2020 году энергоёмкости валового внутреннего продукта РФ, в том числе жилищного строительства, не менее чем на 40 %. Реализация этих Указов осуществляется в рамках Президентской программы «Жилье для российской семьи» по которой предусмотрено построить дополнительно 25 млн кв м жилья по цене 35 тыс руб кв м и энергоэффективностью не ниже класса «В». Компания «Экодолье» является участником данной программы. В целях решения задачи по одновременному снижению цены и снижению энергопотребления «Экодолье» совместно с Национальным объединением проектировщиков при участии членов Общественного совета Министерства строительства и ЖКХ РФ провела Международный конкурс на лучший архитектурный проект жилого дома эконом-класса дом Дон. В конкурсе приняли участие 150 архитекторов из 15 стран. Победителем был признан воронежский архитектор К. Подвязкин. Одновременно "Экодолье" провела и закрытый тендер среди 1500 компаний производителей экологически чистых строительных материалов. </a:t>
            </a:r>
            <a:endParaRPr lang="ru-RU" sz="1100">
              <a:solidFill>
                <a:srgbClr val="000090"/>
              </a:solidFill>
            </a:endParaRPr>
          </a:p>
        </p:txBody>
      </p:sp>
      <p:pic>
        <p:nvPicPr>
          <p:cNvPr id="3481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90" y="1270000"/>
            <a:ext cx="2808419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15"/>
          <p:cNvSpPr>
            <a:spLocks/>
          </p:cNvSpPr>
          <p:nvPr/>
        </p:nvSpPr>
        <p:spPr bwMode="auto">
          <a:xfrm>
            <a:off x="-144462" y="41275"/>
            <a:ext cx="985612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algn="ctr"/>
            <a:r>
              <a:rPr lang="ru-RU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Конкурс на проектирование </a:t>
            </a:r>
            <a:r>
              <a:rPr lang="ru-RU" sz="2400" b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энергоэффективного</a:t>
            </a:r>
            <a:r>
              <a:rPr lang="ru-RU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жилого дома </a:t>
            </a:r>
            <a:r>
              <a:rPr lang="ru-RU" sz="24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квадрохаус</a:t>
            </a:r>
            <a:r>
              <a:rPr lang="ru-RU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 «ДОН</a:t>
            </a:r>
            <a:r>
              <a:rPr lang="ru-RU" sz="2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» проведенный с НОПРИЗ </a:t>
            </a:r>
            <a:endParaRPr lang="ru-RU" sz="2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34820" name="Изображение 2" descr="Снимок экрана 2016-09-07 в 10.46.3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877"/>
          <a:stretch>
            <a:fillRect/>
          </a:stretch>
        </p:blipFill>
        <p:spPr>
          <a:xfrm>
            <a:off x="662121" y="1268413"/>
            <a:ext cx="4213490" cy="20685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Изображение 4" descr="Снимок экрана 2016-09-07 в 10.46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00" y="1268413"/>
            <a:ext cx="362188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8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4"/>
          <p:cNvSpPr>
            <a:spLocks noChangeArrowheads="1"/>
          </p:cNvSpPr>
          <p:nvPr/>
        </p:nvSpPr>
        <p:spPr bwMode="auto">
          <a:xfrm>
            <a:off x="3950363" y="1447800"/>
            <a:ext cx="5855890" cy="50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>
            <a:spAutoFit/>
          </a:bodyPr>
          <a:lstStyle/>
          <a:p>
            <a:pPr algn="just"/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Технологии информационного моделирования (BIM),</a:t>
            </a:r>
          </a:p>
          <a:p>
            <a:pPr algn="just"/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использованные при проектировании и строительстве дома ДОН позволили обеспечить оптимизацию проектных решений и объемов используемых ресурсов по стоимости, </a:t>
            </a:r>
            <a:r>
              <a:rPr lang="ru-RU" sz="1700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энергоэффективности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, срокам  строительства через оптимизацию графика СМР. Для моделирования использовалась программа </a:t>
            </a:r>
            <a:r>
              <a:rPr lang="ru-RU" sz="1700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Autodesk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700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Revit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, плагин к </a:t>
            </a:r>
            <a:r>
              <a:rPr lang="ru-RU" sz="1700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Revit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ru-RU" sz="1700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Рекомпозитор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, Менеджер параметров, расчет стоимости производился на АВС 4,База знаний АВС.</a:t>
            </a:r>
          </a:p>
          <a:p>
            <a:pPr algn="just"/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just"/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В целом использование BIM привело к 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сокращение сроков проектирования до 40% 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с высоким качеством проектной документации. 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Ускорило процесс согласования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проектных решений. Обеспечило 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сокращению сроков строительства в два раза.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Позволило 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снизить энергопотребление более чем на 50% и получить </a:t>
            </a:r>
            <a:r>
              <a:rPr lang="ru-RU" sz="17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энергопаспорт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дома по классу «А».</a:t>
            </a:r>
            <a:r>
              <a:rPr lang="ru-RU" sz="17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7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Привело </a:t>
            </a:r>
            <a:r>
              <a:rPr lang="ru-RU" sz="17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к снижению себестоимости</a:t>
            </a:r>
            <a:r>
              <a:rPr lang="ru-RU" sz="17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строительства дома ДОН с внутренней отделкой </a:t>
            </a:r>
            <a:r>
              <a:rPr lang="ru-RU" sz="17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до </a:t>
            </a:r>
            <a:r>
              <a:rPr lang="ru-RU" sz="1700" b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21950 </a:t>
            </a:r>
            <a:r>
              <a:rPr lang="ru-RU" sz="17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руб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за </a:t>
            </a:r>
            <a:r>
              <a:rPr lang="ru-RU" sz="17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кв</a:t>
            </a:r>
            <a:r>
              <a:rPr lang="ru-RU" sz="17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м</a:t>
            </a:r>
          </a:p>
          <a:p>
            <a:pPr algn="just"/>
            <a:endParaRPr lang="ru-RU" sz="1700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5842" name="Изображение 7" descr="Снимок экрана 2017-01-24 в 22.4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4179888"/>
            <a:ext cx="3400029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Изображение 8" descr="Снимок экрана 2017-01-24 в 22.5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4750"/>
            <a:ext cx="390564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5"/>
          <p:cNvSpPr>
            <a:spLocks/>
          </p:cNvSpPr>
          <p:nvPr/>
        </p:nvSpPr>
        <p:spPr bwMode="auto">
          <a:xfrm>
            <a:off x="-299243" y="-92075"/>
            <a:ext cx="985440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8" rIns="87276" bIns="43638"/>
          <a:lstStyle/>
          <a:p>
            <a:pPr marL="598488" algn="ctr" eaLnBrk="0" hangingPunct="0">
              <a:spcBef>
                <a:spcPct val="20000"/>
              </a:spcBef>
            </a:pPr>
            <a:r>
              <a:rPr lang="ru-RU" sz="23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Результаты применения </a:t>
            </a:r>
            <a:r>
              <a:rPr lang="en-US" sz="23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BIM</a:t>
            </a:r>
            <a:r>
              <a:rPr lang="ru-RU" sz="23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при проектировании </a:t>
            </a:r>
          </a:p>
          <a:p>
            <a:pPr marL="598488" algn="ctr" eaLnBrk="0" hangingPunct="0">
              <a:spcBef>
                <a:spcPct val="20000"/>
              </a:spcBef>
            </a:pPr>
            <a:r>
              <a:rPr lang="ru-RU" sz="23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и строительстве </a:t>
            </a:r>
            <a:r>
              <a:rPr lang="ru-RU" sz="2300" b="1" dirty="0" err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энергоэффективного</a:t>
            </a:r>
            <a:r>
              <a:rPr lang="ru-RU" sz="2300" b="1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3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дома ДОН </a:t>
            </a:r>
          </a:p>
        </p:txBody>
      </p:sp>
    </p:spTree>
    <p:extLst>
      <p:ext uri="{BB962C8B-B14F-4D97-AF65-F5344CB8AC3E}">
        <p14:creationId xmlns:p14="http://schemas.microsoft.com/office/powerpoint/2010/main" val="314412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191" y="-75157"/>
            <a:ext cx="9331590" cy="7778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Автоматизация строительного контроля с определением </a:t>
            </a:r>
            <a:r>
              <a:rPr lang="ru-RU" sz="24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обьемов</a:t>
            </a:r>
            <a:r>
              <a:rPr lang="ru-RU" sz="24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и стоимости выполненных работ для проектного финансирования и </a:t>
            </a:r>
            <a:r>
              <a:rPr lang="ru-RU" sz="2400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эскроу</a:t>
            </a:r>
            <a:r>
              <a:rPr lang="ru-RU" sz="2400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счетов</a:t>
            </a:r>
            <a:endParaRPr lang="ru-RU" sz="2400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36866" name="Изображение 1" descr="Снимок экрана 2019-06-05 в 9.4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" y="1010310"/>
            <a:ext cx="8883228" cy="36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632" y="4593817"/>
            <a:ext cx="9699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cs typeface="Times New Roman"/>
              </a:rPr>
              <a:t>ПК «</a:t>
            </a:r>
            <a:r>
              <a:rPr lang="ru-RU" sz="2000" dirty="0" err="1">
                <a:latin typeface="Times New Roman"/>
                <a:cs typeface="Times New Roman"/>
              </a:rPr>
              <a:t>СтройКонтроль</a:t>
            </a:r>
            <a:r>
              <a:rPr lang="ru-RU" sz="2000" dirty="0">
                <a:latin typeface="Times New Roman"/>
                <a:cs typeface="Times New Roman"/>
              </a:rPr>
              <a:t>» позволяет получать в онлайн режиме информацию о работе с предписаниями, </a:t>
            </a:r>
            <a:r>
              <a:rPr lang="ru-RU" sz="2000" dirty="0" smtClean="0">
                <a:latin typeface="Times New Roman"/>
                <a:cs typeface="Times New Roman"/>
              </a:rPr>
              <a:t>снизить трудозатраты строительного контроля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 себестоимость </a:t>
            </a:r>
            <a:r>
              <a:rPr lang="ru-RU" sz="2000" dirty="0">
                <a:latin typeface="Times New Roman"/>
                <a:cs typeface="Times New Roman"/>
              </a:rPr>
              <a:t>строительства. </a:t>
            </a:r>
            <a:r>
              <a:rPr lang="ru-RU" sz="2000" b="1" dirty="0">
                <a:latin typeface="Times New Roman"/>
                <a:cs typeface="Times New Roman"/>
              </a:rPr>
              <a:t>Время на подготовку предписания </a:t>
            </a:r>
            <a:r>
              <a:rPr lang="ru-RU" sz="2000" dirty="0">
                <a:latin typeface="Times New Roman"/>
                <a:cs typeface="Times New Roman"/>
              </a:rPr>
              <a:t>и получение замечания </a:t>
            </a:r>
            <a:r>
              <a:rPr lang="ru-RU" sz="2000" dirty="0" err="1" smtClean="0">
                <a:latin typeface="Times New Roman"/>
                <a:cs typeface="Times New Roman"/>
              </a:rPr>
              <a:t>подрядчикомв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среднем сократилось </a:t>
            </a:r>
            <a:r>
              <a:rPr lang="ru-RU" sz="2000" b="1" dirty="0">
                <a:latin typeface="Times New Roman"/>
                <a:cs typeface="Times New Roman"/>
              </a:rPr>
              <a:t>в 100 </a:t>
            </a:r>
            <a:r>
              <a:rPr lang="ru-RU" sz="2000" b="1" dirty="0" smtClean="0">
                <a:latin typeface="Times New Roman"/>
                <a:cs typeface="Times New Roman"/>
              </a:rPr>
              <a:t>раз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с 1-2 дней до </a:t>
            </a:r>
            <a:r>
              <a:rPr lang="ru-RU" sz="2000" dirty="0" smtClean="0">
                <a:latin typeface="Times New Roman"/>
                <a:cs typeface="Times New Roman"/>
              </a:rPr>
              <a:t>10 минут. </a:t>
            </a:r>
            <a:r>
              <a:rPr lang="ru-RU" sz="2000" dirty="0">
                <a:latin typeface="Times New Roman"/>
                <a:cs typeface="Times New Roman"/>
              </a:rPr>
              <a:t>ПК «</a:t>
            </a:r>
            <a:r>
              <a:rPr lang="ru-RU" sz="2000" dirty="0" err="1">
                <a:latin typeface="Times New Roman"/>
                <a:cs typeface="Times New Roman"/>
              </a:rPr>
              <a:t>СтройКонтроль</a:t>
            </a:r>
            <a:r>
              <a:rPr lang="ru-RU" sz="2000" dirty="0">
                <a:latin typeface="Times New Roman"/>
                <a:cs typeface="Times New Roman"/>
              </a:rPr>
              <a:t>» </a:t>
            </a:r>
            <a:r>
              <a:rPr lang="ru-RU" sz="2000" dirty="0" smtClean="0">
                <a:latin typeface="Times New Roman"/>
                <a:cs typeface="Times New Roman"/>
              </a:rPr>
              <a:t>особенно </a:t>
            </a:r>
            <a:r>
              <a:rPr lang="ru-RU" sz="2000" dirty="0">
                <a:latin typeface="Times New Roman"/>
                <a:cs typeface="Times New Roman"/>
              </a:rPr>
              <a:t>актуален </a:t>
            </a:r>
            <a:r>
              <a:rPr lang="ru-RU" sz="2000" dirty="0" smtClean="0">
                <a:latin typeface="Times New Roman"/>
                <a:cs typeface="Times New Roman"/>
              </a:rPr>
              <a:t>при проектном </a:t>
            </a:r>
            <a:r>
              <a:rPr lang="ru-RU" sz="2000" dirty="0">
                <a:latin typeface="Times New Roman"/>
                <a:cs typeface="Times New Roman"/>
              </a:rPr>
              <a:t>финансирования </a:t>
            </a:r>
            <a:r>
              <a:rPr lang="ru-RU" sz="2000" dirty="0" smtClean="0">
                <a:latin typeface="Times New Roman"/>
                <a:cs typeface="Times New Roman"/>
              </a:rPr>
              <a:t>и использовании </a:t>
            </a:r>
            <a:r>
              <a:rPr lang="ru-RU" sz="2000" dirty="0" err="1">
                <a:latin typeface="Times New Roman"/>
                <a:cs typeface="Times New Roman"/>
              </a:rPr>
              <a:t>эскроу</a:t>
            </a:r>
            <a:r>
              <a:rPr lang="ru-RU" sz="2000" dirty="0">
                <a:latin typeface="Times New Roman"/>
                <a:cs typeface="Times New Roman"/>
              </a:rPr>
              <a:t>-</a:t>
            </a:r>
            <a:r>
              <a:rPr lang="ru-RU" sz="2000" dirty="0" smtClean="0">
                <a:latin typeface="Times New Roman"/>
                <a:cs typeface="Times New Roman"/>
              </a:rPr>
              <a:t>счетов. </a:t>
            </a:r>
            <a:r>
              <a:rPr lang="ru-RU" sz="2000" dirty="0">
                <a:latin typeface="Times New Roman"/>
                <a:cs typeface="Times New Roman"/>
              </a:rPr>
              <a:t>Поскольку позволяет </a:t>
            </a:r>
            <a:r>
              <a:rPr lang="ru-RU" sz="2000" dirty="0" smtClean="0">
                <a:latin typeface="Times New Roman"/>
                <a:cs typeface="Times New Roman"/>
              </a:rPr>
              <a:t>передавать от застройщиков  банкам данные о качестве, объемах и стоимости выполненных работ</a:t>
            </a:r>
            <a:r>
              <a:rPr lang="ru-RU" sz="2000" dirty="0">
                <a:latin typeface="Times New Roman"/>
                <a:cs typeface="Times New Roman"/>
              </a:rPr>
              <a:t>. </a:t>
            </a:r>
            <a:r>
              <a:rPr lang="ru-RU" sz="2000" dirty="0" smtClean="0">
                <a:latin typeface="Times New Roman"/>
                <a:cs typeface="Times New Roman"/>
              </a:rPr>
              <a:t>в </a:t>
            </a:r>
            <a:r>
              <a:rPr lang="ru-RU" sz="2000" dirty="0">
                <a:latin typeface="Times New Roman"/>
                <a:cs typeface="Times New Roman"/>
              </a:rPr>
              <a:t>онлайн</a:t>
            </a:r>
            <a:r>
              <a:rPr lang="ru-RU" sz="2000" dirty="0" smtClean="0">
                <a:latin typeface="Times New Roman"/>
                <a:cs typeface="Times New Roman"/>
              </a:rPr>
              <a:t> режиме через интернет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94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5"/>
          <p:cNvSpPr>
            <a:spLocks/>
          </p:cNvSpPr>
          <p:nvPr/>
        </p:nvSpPr>
        <p:spPr bwMode="auto">
          <a:xfrm>
            <a:off x="-65351" y="44450"/>
            <a:ext cx="985440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6" rIns="87272" bIns="43636"/>
          <a:lstStyle/>
          <a:p>
            <a:pPr marL="596900" algn="ctr" eaLnBrk="0" hangingPunct="0">
              <a:spcBef>
                <a:spcPct val="20000"/>
              </a:spcBef>
            </a:pPr>
            <a:r>
              <a:rPr lang="ru-RU" sz="23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Применение рекуператоров при строительстве энергоэффективного дома ДОН </a:t>
            </a:r>
          </a:p>
        </p:txBody>
      </p:sp>
      <p:sp>
        <p:nvSpPr>
          <p:cNvPr id="68610" name="Прямоугольник 2"/>
          <p:cNvSpPr>
            <a:spLocks noChangeArrowheads="1"/>
          </p:cNvSpPr>
          <p:nvPr/>
        </p:nvSpPr>
        <p:spPr bwMode="auto">
          <a:xfrm>
            <a:off x="116947" y="5053013"/>
            <a:ext cx="9594718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just"/>
            <a:r>
              <a:rPr lang="ru-RU" sz="2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Устройство работает на основе принципа рекуперации тепла, с помощью керамического теплообменника, расположенного внутри устройства, который накапливает тепло, переданное воздушным потоком, который входит или выходит в/из комнаты и возвращает его, когда поток меняет свое направление.</a:t>
            </a:r>
          </a:p>
        </p:txBody>
      </p:sp>
      <p:pic>
        <p:nvPicPr>
          <p:cNvPr id="68611" name="Изображение 3" descr="Снимок экрана 2017-05-13 в 11.5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925514"/>
            <a:ext cx="854392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Изображение 4" descr="Снимок экрана 2017-05-13 в 11.50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0" y="1196976"/>
            <a:ext cx="226152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7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Снимок экрана 2019-04-02 в 13.1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6" y="0"/>
            <a:ext cx="972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2"/>
          <p:cNvSpPr>
            <a:spLocks noGrp="1"/>
          </p:cNvSpPr>
          <p:nvPr>
            <p:ph type="title"/>
          </p:nvPr>
        </p:nvSpPr>
        <p:spPr>
          <a:xfrm>
            <a:off x="1487621" y="-127000"/>
            <a:ext cx="8146653" cy="1252538"/>
          </a:xfrm>
        </p:spPr>
        <p:txBody>
          <a:bodyPr/>
          <a:lstStyle/>
          <a:p>
            <a:r>
              <a:rPr lang="ru-RU" sz="24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Показатели работы генераторов</a:t>
            </a:r>
            <a:br>
              <a:rPr lang="ru-RU" sz="24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r>
              <a:rPr lang="ru-RU" sz="24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с АТМ-ТЕРМАРОН по сравнению с нормативами </a:t>
            </a:r>
            <a:endParaRPr lang="ru-RU" sz="24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4301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" y="260351"/>
            <a:ext cx="132596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Изображение 4" descr="Снимок экрана 2018-06-12 в 18.5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4"/>
            <a:ext cx="9906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Изображение 1" descr="Снимок экрана 2019-05-19 в 13.16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1341439"/>
            <a:ext cx="2161779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8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Изображение 1" descr="Снимок экрана 2019-05-20 в 11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4550"/>
            <a:ext cx="99060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Изображение 2" descr="Снимок экрана 2019-05-20 в 11.5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06" y="1484314"/>
            <a:ext cx="7995311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Изображение 4" descr="Снимок экрана 2019-05-20 в 12.21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7" y="1412876"/>
            <a:ext cx="34051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7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Изображение 4" descr="Снимок экрана 2019-05-20 в 12.2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" y="1484313"/>
            <a:ext cx="34051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Изображение 5" descr="Снимок экрана 2019-05-20 в 12.2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2" y="1484314"/>
            <a:ext cx="421349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Изображение 6" descr="Снимок экрана 2019-05-20 в 12.22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650"/>
            <a:ext cx="9575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Изображение 7" descr="Снимок экрана 2019-05-20 в 12.24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04" y="0"/>
            <a:ext cx="8776096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7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73" y="-370533"/>
            <a:ext cx="10112375" cy="7778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5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500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dirty="0">
                <a:solidFill>
                  <a:srgbClr val="262699"/>
                </a:solidFill>
                <a:latin typeface="Arial" charset="0"/>
              </a:rPr>
            </a:br>
            <a:r>
              <a:rPr lang="ru-RU" sz="2500" dirty="0">
                <a:latin typeface="Arial" charset="0"/>
              </a:rPr>
              <a:t/>
            </a:r>
            <a:br>
              <a:rPr lang="ru-RU" sz="2500" dirty="0">
                <a:latin typeface="Arial" charset="0"/>
              </a:rPr>
            </a:br>
            <a:r>
              <a:rPr lang="ru-RU" sz="31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Ввод много и малоэтажного жилья в России</a:t>
            </a:r>
            <a:r>
              <a:rPr lang="ru-RU" sz="2500" dirty="0">
                <a:latin typeface="Arial" charset="0"/>
              </a:rPr>
              <a:t/>
            </a:r>
            <a:br>
              <a:rPr lang="ru-RU" sz="2500" dirty="0">
                <a:latin typeface="Arial" charset="0"/>
              </a:rPr>
            </a:br>
            <a:endParaRPr lang="ru-RU" sz="25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8434" name="Изображение 1" descr="Снимок экрана 2015-04-06 в 16.2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" y="1854020"/>
            <a:ext cx="9876763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994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Изображение 2" descr="Снимок экрана 2019-04-02 в 13.1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0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/>
        </p:nvSpPr>
        <p:spPr bwMode="auto">
          <a:xfrm>
            <a:off x="507340" y="333375"/>
            <a:ext cx="926795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79" tIns="32905" rIns="63279" bIns="32905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2000" b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Заключение ГБУ МО «Университет «Дубна» с привлечением специалистов НП НИО «Обьединенный институт ядерных исследований» г Дубна</a:t>
            </a:r>
            <a:endParaRPr lang="ru-RU" sz="2100" b="1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194338" y="5437188"/>
            <a:ext cx="943993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b="1">
              <a:solidFill>
                <a:srgbClr val="000090"/>
              </a:solidFill>
            </a:endParaRPr>
          </a:p>
          <a:p>
            <a:endParaRPr lang="ru-RU" sz="2000" b="1">
              <a:solidFill>
                <a:srgbClr val="000090"/>
              </a:solidFill>
            </a:endParaRPr>
          </a:p>
          <a:p>
            <a:endParaRPr lang="ru-RU" sz="2000" b="1">
              <a:solidFill>
                <a:srgbClr val="000090"/>
              </a:solidFill>
            </a:endParaRPr>
          </a:p>
        </p:txBody>
      </p:sp>
      <p:pic>
        <p:nvPicPr>
          <p:cNvPr id="49155" name="Изображение 1" descr="Снимок экрана 2019-06-06 в 11.3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6"/>
            <a:ext cx="9906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Изображение 2" descr="Снимок экрана 2019-06-06 в 11.33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341439"/>
            <a:ext cx="28273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Изображение 3" descr="Снимок экрана 2019-06-06 в 11.33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196975"/>
            <a:ext cx="2847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Изображение 4" descr="Снимок экрана 2019-06-06 в 11.32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4" y="1341438"/>
            <a:ext cx="292536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823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/>
        </p:nvSpPr>
        <p:spPr bwMode="auto">
          <a:xfrm>
            <a:off x="428229" y="333375"/>
            <a:ext cx="926795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6290" tIns="34471" rIns="66290" bIns="3447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2100" b="1">
                <a:solidFill>
                  <a:srgbClr val="000090"/>
                </a:solidFill>
              </a:rPr>
              <a:t>Контакты</a:t>
            </a:r>
            <a:endParaRPr lang="ru-RU" sz="2200" b="1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94337" y="3459163"/>
            <a:ext cx="9439936" cy="360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6" rIns="95792" bIns="47896">
            <a:spAutoFit/>
          </a:bodyPr>
          <a:lstStyle/>
          <a:p>
            <a:endParaRPr lang="ru-RU" sz="2100" b="1" dirty="0">
              <a:solidFill>
                <a:srgbClr val="000090"/>
              </a:solidFill>
            </a:endParaRPr>
          </a:p>
          <a:p>
            <a:endParaRPr lang="ru-RU" sz="2100" b="1" dirty="0">
              <a:solidFill>
                <a:srgbClr val="000090"/>
              </a:solidFill>
            </a:endParaRPr>
          </a:p>
          <a:p>
            <a:endParaRPr lang="ru-RU" sz="2100" b="1" dirty="0">
              <a:solidFill>
                <a:srgbClr val="000090"/>
              </a:solidFill>
            </a:endParaRPr>
          </a:p>
          <a:p>
            <a:pPr algn="ctr"/>
            <a:r>
              <a:rPr lang="ru-RU" sz="2100" b="1" dirty="0">
                <a:solidFill>
                  <a:srgbClr val="000090"/>
                </a:solidFill>
                <a:latin typeface="Times New Roman"/>
                <a:cs typeface="Times New Roman"/>
              </a:rPr>
              <a:t>Валерий Казейкин</a:t>
            </a:r>
            <a:endParaRPr lang="ru-RU" sz="21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Председатель секции Энергосбережение Экспертного совета по жилищной политике и ЖКХ Государственной Думы</a:t>
            </a:r>
          </a:p>
          <a:p>
            <a:pPr algn="ctr">
              <a:lnSpc>
                <a:spcPct val="90000"/>
              </a:lnSpc>
            </a:pPr>
            <a:r>
              <a:rPr lang="ru-RU" sz="21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Член </a:t>
            </a:r>
            <a:r>
              <a:rPr lang="ru-RU" sz="2100" dirty="0">
                <a:solidFill>
                  <a:srgbClr val="000090"/>
                </a:solidFill>
                <a:latin typeface="Times New Roman"/>
                <a:cs typeface="Times New Roman"/>
              </a:rPr>
              <a:t>Экспертного совета Правительства РФ</a:t>
            </a:r>
          </a:p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rgbClr val="000090"/>
                </a:solidFill>
                <a:latin typeface="Times New Roman"/>
                <a:cs typeface="Times New Roman"/>
              </a:rPr>
              <a:t>Член Общественного совета Министерства строительства и ЖКХ</a:t>
            </a:r>
          </a:p>
          <a:p>
            <a:pPr algn="ctr"/>
            <a:r>
              <a:rPr lang="ru-RU" sz="2100" b="1" dirty="0">
                <a:solidFill>
                  <a:srgbClr val="000090"/>
                </a:solidFill>
                <a:latin typeface="Times New Roman"/>
                <a:cs typeface="Times New Roman"/>
              </a:rPr>
              <a:t>Моб. тел:+7(903) 9691543</a:t>
            </a:r>
          </a:p>
          <a:p>
            <a:pPr algn="ctr"/>
            <a:r>
              <a:rPr lang="tr-TR" sz="21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E-mail:nomaif@yandex</a:t>
            </a:r>
            <a:r>
              <a:rPr lang="ru-RU" sz="2100" b="1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r>
              <a:rPr lang="en-US" sz="21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ru</a:t>
            </a:r>
            <a:r>
              <a:rPr lang="ru-RU" sz="2100" b="1" dirty="0">
                <a:solidFill>
                  <a:srgbClr val="000090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r>
              <a:rPr lang="tr-TR" sz="2100" b="1" dirty="0">
                <a:solidFill>
                  <a:srgbClr val="000090"/>
                </a:solidFill>
                <a:latin typeface="Times New Roman"/>
                <a:cs typeface="Times New Roman"/>
              </a:rPr>
              <a:t>http://</a:t>
            </a:r>
            <a:r>
              <a:rPr lang="tr-TR" sz="21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npmaif.ru</a:t>
            </a:r>
            <a:endParaRPr lang="ru-RU" sz="21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53251" name="Изображение 1" descr="Снимок экрана 2016-10-23 в 19.30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34" y="1268413"/>
            <a:ext cx="2808419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15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9-06-19 в 11.53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52" y="3262587"/>
            <a:ext cx="6999354" cy="3595413"/>
          </a:xfrm>
          <a:prstGeom prst="rect">
            <a:avLst/>
          </a:prstGeom>
        </p:spPr>
      </p:pic>
      <p:pic>
        <p:nvPicPr>
          <p:cNvPr id="5" name="Изображение 4" descr="Снимок экрана 2019-06-19 в 11.54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9" y="124371"/>
            <a:ext cx="8782074" cy="31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9-06-19 в 11.5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9" y="0"/>
            <a:ext cx="9048597" cy="6858000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3792577" y="3742260"/>
            <a:ext cx="422144" cy="8435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709834" y="2669717"/>
            <a:ext cx="422144" cy="8435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2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73" y="-797544"/>
            <a:ext cx="10112375" cy="7778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5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500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500" dirty="0">
                <a:solidFill>
                  <a:srgbClr val="262699"/>
                </a:solidFill>
                <a:latin typeface="Arial" charset="0"/>
              </a:rPr>
            </a:br>
            <a:r>
              <a:rPr lang="ru-RU" sz="2500" dirty="0">
                <a:latin typeface="Arial" charset="0"/>
              </a:rPr>
              <a:t/>
            </a:r>
            <a:br>
              <a:rPr lang="ru-RU" sz="2500" dirty="0">
                <a:latin typeface="Arial" charset="0"/>
              </a:rPr>
            </a:br>
            <a:r>
              <a:rPr lang="ru-RU" sz="31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Реальные располагаемые доходы населения</a:t>
            </a:r>
            <a:r>
              <a:rPr lang="ru-RU" sz="3100" b="1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31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ru-RU" sz="31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Снимок экрана 2019-04-26 в 10.23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01"/>
            <a:ext cx="9906000" cy="54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-101586"/>
            <a:ext cx="9789054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Президент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России Владимир Путин в послании Федеральному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Собранию поручил.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«Правительству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России и Центробанку (ЦБ) следует разработать программу поддержки индивидуального жилищного строительства (ИЖС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)». «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Необходимо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семье дать возможност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ь не только покупать готовое жилье, но и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строить свой дом на своей земле. Правительство и ЦБ должны разработать удобные, и главное, доступные финансовые инструменты для поддержки ИЖС, поскольку эта сфера не охвачена сегодня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ипотекой»</a:t>
            </a:r>
          </a:p>
          <a:p>
            <a:pPr algn="just"/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Первые предложения по программе Минстрой России должен предоставить уже в середине апреля. В них должны быть указаны: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 субъекты РФ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, которые первыми примут участие в данной программе;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механизмы финансовой поддержки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строительства;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способы упрощения процедуры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регистрации прав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на уже построенные жилые дома;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механизмы снятия административных барьеров и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снижения стоимости подключения к инженерным сетям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как для девелоперов, так и для граждан;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перечень мероприятий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, направленных на достижение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показателей по вводу жилья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и скорректированных с учетом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паспорта Нацпроекта «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Жилье и городская среда»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Д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ля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реализации программы необходимо использовать уже существующие механизмы. В частности, субсидирование ипотечной ставки 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Минпромторгом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при приобретении деревянных </a:t>
            </a:r>
            <a:r>
              <a:rPr lang="ru-RU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домокомплектов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«деревянной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ипотекой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»,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а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также субсидирование ипотечной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ставки для молодых семей, в том числе на селе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0161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-101586"/>
            <a:ext cx="9789054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Президент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России Владимир Путин в послании Федеральному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Собранию поручил.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«Правительству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России и Центробанку (ЦБ) следует разработать программу поддержки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ипотечного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жилищного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кредитования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(ИЖС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)». </a:t>
            </a:r>
          </a:p>
          <a:p>
            <a:pPr algn="just"/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Председатель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Правительства РФ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Дмитрий Медведев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подписал Поручение от 5 февраля 2019 года № ДМ-П9-7пр "О решениях по итогам совещания о развитии производства промышленной продукции для обеспечения национального проекта «Жильё и городская среда»: Минфину России, 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Минпромторгу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России, Минстрою России и Минэкономразвития России совместно с Банком России и АО «ДОМ.РФ» представить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до 25 марта 2019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года в Правительство РФ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предложения по стимулированию ипотечного кредитования индивидуального жилищного строительства, включая приобретение деревянных домов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endParaRPr lang="en-US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Специалисты ДОМ.РФ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оперативно среагировали и разработали продукт, выпустив в рынок 25 марта, НО ЭТО ПРОДУКТ МАССОВЫЙ ДЛЯ РЫНКА (с учетом совокупности проблематики, продукт снимающий максимум рисков с ликвидности предмета залога); Отдельно по задаче президента, для застройщиков и консолидированных строек на землях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ИЖС,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в ближайшее время планируется к выпуску отдельный продукт. </a:t>
            </a:r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4620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-24610"/>
            <a:ext cx="9789054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«</a:t>
            </a:r>
            <a:r>
              <a:rPr lang="ru-RU" sz="20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Дом.рф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 банк»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запустил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ипотеку на ИЖС без дополнительного залога</a:t>
            </a: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сайте Банка ДОМ.РФ, условия программы, которая называется «Приобретение жилого дома», таковы: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ставка ИЖК -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12,5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%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-13,5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% годовых;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минимальный первоначальный взнос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40%;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сумма кредита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от 500 тыс. до 30 млн руб. (Москва, Санкт-Петербург, Московская и Ленинградская область) и до 10 млн руб. в других регионах;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срок кредита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от 3 до 30 лет;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в качестве обеспечения принимается приобретаемый дом с земельным участком или права требования на строящийся жилой дом;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по одному кредиту заемщиками (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созаемщиками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) могут быть до четырех человек, включая супругов, гражданских супругов и близких родственников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 </a:t>
            </a: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При оформлении кредита обязательно имущественное страхование рисков, связанных с утратой или повреждением приобретаемого дома.</a:t>
            </a: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Личное страхование заемщик оформляет по желанию. При отсутствии такового процентная ставка по ипотеке повышается на 0,7 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п.п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Страхование от утраты права собственности на приобретаемую недвижимость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оформляется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по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желанию</a:t>
            </a:r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Программа может быть оформлена совместно с дополнительными опциями: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«Справка о доходах по форме кредитора»;</a:t>
            </a:r>
          </a:p>
          <a:p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•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 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  <a:hlinkClick r:id="rId3"/>
              </a:rPr>
              <a:t>«Легкая ипотека»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Предварительно 20-30% взнос на 30 лет, ставка планируется 11,99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   </a:t>
            </a:r>
            <a:endParaRPr lang="ru-RU" sz="2000" dirty="0">
              <a:solidFill>
                <a:srgbClr val="00009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6632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-101586"/>
            <a:ext cx="9789054" cy="76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роект «Государственной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программы комплексного развития сельских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территорий»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разработан в развитие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Стратегии устойчивого развития сельских территорий Российской Федерации на период до 2030 года </a:t>
            </a:r>
          </a:p>
          <a:p>
            <a:pPr algn="just"/>
            <a:endParaRPr lang="ru-RU" sz="8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За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период реализации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ФЦП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«Устойчивое развитие сельских территорий»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2014 по 2018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г построено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3,7 млн кв. м жилья для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сельских граждан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, в том числе 2,3 млн кв. м для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молодых семей и молодых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специалистов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  <a:endParaRPr lang="en-US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Госпрограмма 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КРСТ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будет реализовываться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на территории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сельских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поселений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87%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до 10 тыс.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человек)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 малых городов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связанных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 сельскими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территориями на которых проживает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37,6 млн. человек 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Цели Госпрограммы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КРСТ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повышение качества жизни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формирование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сбалансированной системы расселения сельского населения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Ресурсное обеспечение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Программы КРСТ из всех источников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3,7 триллиона рублей</a:t>
            </a:r>
          </a:p>
          <a:p>
            <a:pPr algn="just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П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одпрограммы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КРСТ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: жильё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и социальная инфраструктура; инженерно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-транспортная инфраструктура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; среда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проживания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;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культура и спорт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; содействие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занятости населения;</a:t>
            </a:r>
          </a:p>
          <a:p>
            <a:pPr algn="just"/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Обеспечение комфортным </a:t>
            </a:r>
            <a:r>
              <a:rPr lang="ru-RU" sz="2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жильём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: увеличение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доступа сельского населения к льготному ипотечному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кредитованию ( от 2% </a:t>
            </a:r>
            <a:r>
              <a:rPr lang="ru-RU" sz="2000" smtClean="0">
                <a:solidFill>
                  <a:srgbClr val="000090"/>
                </a:solidFill>
                <a:latin typeface="Times New Roman"/>
                <a:cs typeface="Times New Roman"/>
              </a:rPr>
              <a:t>в рублях);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землеустройство; повышение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уровня обеспечения жилых домов всеми видами благоустройства </a:t>
            </a:r>
            <a:endParaRPr lang="ru-RU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Минсельхоз России,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ежегодно организует конкурсный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отбор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проектов от коммерческих организаций и муниципалитетов для 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софинансирования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на основе заявок, направленных из субъектов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РФ Критерии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отбора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проектов - объём </a:t>
            </a:r>
            <a:r>
              <a:rPr lang="ru-RU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софинансирования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 со стороны инициатора проекта, значимость проекта для развития сельской территории </a:t>
            </a:r>
            <a:r>
              <a:rPr lang="ru-RU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внедрение 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новейших технологий и инновационных подходов при реализации проектов. </a:t>
            </a:r>
          </a:p>
          <a:p>
            <a:pPr lvl="0"/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365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/Divid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/Divider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/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/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/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/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/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/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/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din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rdina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28898</TotalTime>
  <Words>946</Words>
  <Application>Microsoft Macintosh PowerPoint</Application>
  <PresentationFormat>Лист A4 (210x297 мм)</PresentationFormat>
  <Paragraphs>91</Paragraphs>
  <Slides>22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Title/Divider</vt:lpstr>
      <vt:lpstr>1_Ordinary</vt:lpstr>
      <vt:lpstr>Специальное оформление</vt:lpstr>
      <vt:lpstr>CorelDRAW</vt:lpstr>
      <vt:lpstr>Презентация PowerPoint</vt:lpstr>
      <vt:lpstr>    Ввод много и малоэтажного жилья в России </vt:lpstr>
      <vt:lpstr>Презентация PowerPoint</vt:lpstr>
      <vt:lpstr>Презентация PowerPoint</vt:lpstr>
      <vt:lpstr>    Реальные располагаемые доходы населения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строительного контроля с определением обьемов и стоимости выполненных работ для проектного финансирования и эскроу счетов</vt:lpstr>
      <vt:lpstr>Презентация PowerPoint</vt:lpstr>
      <vt:lpstr>Презентация PowerPoint</vt:lpstr>
      <vt:lpstr>Показатели работы генераторов  с АТМ-ТЕРМАРОН по сравнению с нормативами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 BIRYUKOVA</dc:creator>
  <cp:lastModifiedBy>Валерий Казейкин</cp:lastModifiedBy>
  <cp:revision>2583</cp:revision>
  <cp:lastPrinted>2017-01-24T11:05:20Z</cp:lastPrinted>
  <dcterms:created xsi:type="dcterms:W3CDTF">2008-08-29T12:55:39Z</dcterms:created>
  <dcterms:modified xsi:type="dcterms:W3CDTF">2019-06-25T10:01:27Z</dcterms:modified>
</cp:coreProperties>
</file>